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40" r:id="rId1"/>
  </p:sldMasterIdLst>
  <p:notesMasterIdLst>
    <p:notesMasterId r:id="rId34"/>
  </p:notesMasterIdLst>
  <p:sldIdLst>
    <p:sldId id="270" r:id="rId2"/>
    <p:sldId id="1704" r:id="rId3"/>
    <p:sldId id="258" r:id="rId4"/>
    <p:sldId id="257" r:id="rId5"/>
    <p:sldId id="259" r:id="rId6"/>
    <p:sldId id="260" r:id="rId7"/>
    <p:sldId id="263" r:id="rId8"/>
    <p:sldId id="1707" r:id="rId9"/>
    <p:sldId id="265" r:id="rId10"/>
    <p:sldId id="1708" r:id="rId11"/>
    <p:sldId id="1709" r:id="rId12"/>
    <p:sldId id="289" r:id="rId13"/>
    <p:sldId id="1710" r:id="rId14"/>
    <p:sldId id="1672" r:id="rId15"/>
    <p:sldId id="1650" r:id="rId16"/>
    <p:sldId id="1690" r:id="rId17"/>
    <p:sldId id="1693" r:id="rId18"/>
    <p:sldId id="1694" r:id="rId19"/>
    <p:sldId id="1695" r:id="rId20"/>
    <p:sldId id="1711" r:id="rId21"/>
    <p:sldId id="261" r:id="rId22"/>
    <p:sldId id="1712" r:id="rId23"/>
    <p:sldId id="294" r:id="rId24"/>
    <p:sldId id="1705" r:id="rId25"/>
    <p:sldId id="292" r:id="rId26"/>
    <p:sldId id="1706" r:id="rId27"/>
    <p:sldId id="1697" r:id="rId28"/>
    <p:sldId id="1698" r:id="rId29"/>
    <p:sldId id="1714" r:id="rId30"/>
    <p:sldId id="1700" r:id="rId31"/>
    <p:sldId id="267" r:id="rId32"/>
    <p:sldId id="1703"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1D581586-2701-471B-8496-71E4B4148E87}">
          <p14:sldIdLst>
            <p14:sldId id="270"/>
          </p14:sldIdLst>
        </p14:section>
        <p14:section name="Motivation" id="{BE68045F-33EC-42A0-A990-A77401ED3548}">
          <p14:sldIdLst>
            <p14:sldId id="1704"/>
            <p14:sldId id="258"/>
            <p14:sldId id="257"/>
            <p14:sldId id="259"/>
            <p14:sldId id="260"/>
            <p14:sldId id="263"/>
            <p14:sldId id="1707"/>
            <p14:sldId id="265"/>
            <p14:sldId id="1708"/>
          </p14:sldIdLst>
        </p14:section>
        <p14:section name="DR Algorithms" id="{E2882383-5EB7-4D7E-A6D2-B6B5BB967E6C}">
          <p14:sldIdLst>
            <p14:sldId id="1709"/>
            <p14:sldId id="289"/>
            <p14:sldId id="1710"/>
            <p14:sldId id="1672"/>
            <p14:sldId id="1650"/>
            <p14:sldId id="1690"/>
            <p14:sldId id="1693"/>
            <p14:sldId id="1694"/>
            <p14:sldId id="1695"/>
            <p14:sldId id="1711"/>
            <p14:sldId id="261"/>
            <p14:sldId id="1712"/>
            <p14:sldId id="294"/>
            <p14:sldId id="1705"/>
            <p14:sldId id="292"/>
            <p14:sldId id="1706"/>
            <p14:sldId id="1697"/>
            <p14:sldId id="1698"/>
            <p14:sldId id="1714"/>
            <p14:sldId id="1700"/>
            <p14:sldId id="267"/>
            <p14:sldId id="170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5BDD4"/>
    <a:srgbClr val="1B192E"/>
    <a:srgbClr val="355E95"/>
    <a:srgbClr val="2F568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967" autoAdjust="0"/>
    <p:restoredTop sz="94660"/>
  </p:normalViewPr>
  <p:slideViewPr>
    <p:cSldViewPr snapToGrid="0">
      <p:cViewPr>
        <p:scale>
          <a:sx n="56" d="100"/>
          <a:sy n="56" d="100"/>
        </p:scale>
        <p:origin x="963" y="621"/>
      </p:cViewPr>
      <p:guideLst/>
    </p:cSldViewPr>
  </p:slideViewPr>
  <p:notesTextViewPr>
    <p:cViewPr>
      <p:scale>
        <a:sx n="1" d="1"/>
        <a:sy n="1" d="1"/>
      </p:scale>
      <p:origin x="0" y="0"/>
    </p:cViewPr>
  </p:notesTextViewPr>
  <p:sorterViewPr>
    <p:cViewPr>
      <p:scale>
        <a:sx n="100" d="100"/>
        <a:sy n="100" d="100"/>
      </p:scale>
      <p:origin x="0" y="-10716"/>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2B81915-C580-4673-930B-E52710A801B0}" type="datetimeFigureOut">
              <a:rPr lang="en-AU" smtClean="0"/>
              <a:t>17/09/2022</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33969C5-5989-491A-ADAC-19EA959A7A56}" type="slidenum">
              <a:rPr lang="en-AU" smtClean="0"/>
              <a:t>‹#›</a:t>
            </a:fld>
            <a:endParaRPr lang="en-AU"/>
          </a:p>
        </p:txBody>
      </p:sp>
    </p:spTree>
    <p:extLst>
      <p:ext uri="{BB962C8B-B14F-4D97-AF65-F5344CB8AC3E}">
        <p14:creationId xmlns:p14="http://schemas.microsoft.com/office/powerpoint/2010/main" val="33127302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163B512D-8456-4FAC-86EC-FB1FC3B6462B}" type="slidenum">
              <a:rPr lang="en-AU" smtClean="0"/>
              <a:t>1</a:t>
            </a:fld>
            <a:endParaRPr lang="en-AU"/>
          </a:p>
        </p:txBody>
      </p:sp>
    </p:spTree>
    <p:extLst>
      <p:ext uri="{BB962C8B-B14F-4D97-AF65-F5344CB8AC3E}">
        <p14:creationId xmlns:p14="http://schemas.microsoft.com/office/powerpoint/2010/main" val="26453070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D10572F-2014-4D14-9BF9-2C057968C95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053715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Table’s too confusing </a:t>
            </a:r>
            <a:endParaRPr lang="en-AU" dirty="0"/>
          </a:p>
        </p:txBody>
      </p:sp>
      <p:sp>
        <p:nvSpPr>
          <p:cNvPr id="4" name="Slide Number Placeholder 3"/>
          <p:cNvSpPr>
            <a:spLocks noGrp="1"/>
          </p:cNvSpPr>
          <p:nvPr>
            <p:ph type="sldNum" sz="quarter" idx="5"/>
          </p:nvPr>
        </p:nvSpPr>
        <p:spPr/>
        <p:txBody>
          <a:bodyPr/>
          <a:lstStyle/>
          <a:p>
            <a:fld id="{D33969C5-5989-491A-ADAC-19EA959A7A56}" type="slidenum">
              <a:rPr lang="en-AU" smtClean="0"/>
              <a:t>15</a:t>
            </a:fld>
            <a:endParaRPr lang="en-AU"/>
          </a:p>
        </p:txBody>
      </p:sp>
    </p:spTree>
    <p:extLst>
      <p:ext uri="{BB962C8B-B14F-4D97-AF65-F5344CB8AC3E}">
        <p14:creationId xmlns:p14="http://schemas.microsoft.com/office/powerpoint/2010/main" val="31911123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163B512D-8456-4FAC-86EC-FB1FC3B6462B}" type="slidenum">
              <a:rPr lang="en-AU" smtClean="0"/>
              <a:t>21</a:t>
            </a:fld>
            <a:endParaRPr lang="en-AU"/>
          </a:p>
        </p:txBody>
      </p:sp>
    </p:spTree>
    <p:extLst>
      <p:ext uri="{BB962C8B-B14F-4D97-AF65-F5344CB8AC3E}">
        <p14:creationId xmlns:p14="http://schemas.microsoft.com/office/powerpoint/2010/main" val="26656083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163B512D-8456-4FAC-86EC-FB1FC3B6462B}" type="slidenum">
              <a:rPr lang="en-AU" smtClean="0"/>
              <a:t>30</a:t>
            </a:fld>
            <a:endParaRPr lang="en-AU"/>
          </a:p>
        </p:txBody>
      </p:sp>
    </p:spTree>
    <p:extLst>
      <p:ext uri="{BB962C8B-B14F-4D97-AF65-F5344CB8AC3E}">
        <p14:creationId xmlns:p14="http://schemas.microsoft.com/office/powerpoint/2010/main" val="16397329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What’s also unique about SQC is the fact that we are a full-stack company, and all of our manufacturing is done in-house at UNSW where we have state of the art STMs and cleanrooms. This means that we can design a device, fabricate it with the STM, package the silicon chip in the cleanroom, and measure the device at cryogenic temperatures. Since electrons are naturally confined to donors at low temperatures, this means that our devices require very little tuning and we start getting results after just few days. So our overall prototyping cycle is only around 1-2 weeks, which is much shorter comparing to other QC platforms. </a:t>
            </a:r>
            <a:endParaRPr lang="en-AU" dirty="0"/>
          </a:p>
        </p:txBody>
      </p:sp>
      <p:sp>
        <p:nvSpPr>
          <p:cNvPr id="4" name="Slide Number Placeholder 3"/>
          <p:cNvSpPr>
            <a:spLocks noGrp="1"/>
          </p:cNvSpPr>
          <p:nvPr>
            <p:ph type="sldNum" sz="quarter" idx="5"/>
          </p:nvPr>
        </p:nvSpPr>
        <p:spPr/>
        <p:txBody>
          <a:bodyPr/>
          <a:lstStyle/>
          <a:p>
            <a:fld id="{163B512D-8456-4FAC-86EC-FB1FC3B6462B}" type="slidenum">
              <a:rPr lang="en-AU" smtClean="0"/>
              <a:t>31</a:t>
            </a:fld>
            <a:endParaRPr lang="en-AU"/>
          </a:p>
        </p:txBody>
      </p:sp>
    </p:spTree>
    <p:extLst>
      <p:ext uri="{BB962C8B-B14F-4D97-AF65-F5344CB8AC3E}">
        <p14:creationId xmlns:p14="http://schemas.microsoft.com/office/powerpoint/2010/main" val="39801436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77394-0A20-4CF6-9066-CFC2C1C9D30F}"/>
              </a:ext>
            </a:extLst>
          </p:cNvPr>
          <p:cNvSpPr>
            <a:spLocks noGrp="1"/>
          </p:cNvSpPr>
          <p:nvPr>
            <p:ph type="ctrTitle"/>
          </p:nvPr>
        </p:nvSpPr>
        <p:spPr>
          <a:xfrm>
            <a:off x="3359149" y="389840"/>
            <a:ext cx="8281987" cy="2954655"/>
          </a:xfrm>
        </p:spPr>
        <p:txBody>
          <a:bodyPr anchor="t" anchorCtr="0">
            <a:normAutofit/>
          </a:bodyPr>
          <a:lstStyle>
            <a:lvl1pPr algn="l">
              <a:lnSpc>
                <a:spcPct val="100000"/>
              </a:lnSpc>
              <a:defRPr sz="6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F10971F-8922-4B23-9C80-0643D7E35026}"/>
              </a:ext>
            </a:extLst>
          </p:cNvPr>
          <p:cNvSpPr>
            <a:spLocks noGrp="1"/>
          </p:cNvSpPr>
          <p:nvPr>
            <p:ph type="subTitle" idx="1"/>
          </p:nvPr>
        </p:nvSpPr>
        <p:spPr>
          <a:xfrm>
            <a:off x="3359149" y="3536951"/>
            <a:ext cx="8281989" cy="2555874"/>
          </a:xfrm>
        </p:spPr>
        <p:txBody>
          <a:bodyPr>
            <a:normAutofit/>
          </a:bodyPr>
          <a:lstStyle>
            <a:lvl1pPr marL="0" indent="0" algn="l">
              <a:lnSpc>
                <a:spcPct val="100000"/>
              </a:lnSpc>
              <a:buNone/>
              <a:defRPr sz="2400">
                <a:solidFill>
                  <a:schemeClr val="tx1">
                    <a:alpha val="8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8B1BC074-1090-47AF-BDE8-3859BF574BA6}"/>
              </a:ext>
            </a:extLst>
          </p:cNvPr>
          <p:cNvSpPr>
            <a:spLocks noGrp="1"/>
          </p:cNvSpPr>
          <p:nvPr>
            <p:ph type="dt" sz="half" idx="10"/>
          </p:nvPr>
        </p:nvSpPr>
        <p:spPr/>
        <p:txBody>
          <a:bodyPr/>
          <a:lstStyle/>
          <a:p>
            <a:fld id="{72EA7947-E287-4738-8C82-07CE4F01EF03}" type="datetime2">
              <a:rPr lang="en-US" smtClean="0"/>
              <a:t>Saturday, September 17, 2022</a:t>
            </a:fld>
            <a:endParaRPr lang="en-US" dirty="0"/>
          </a:p>
        </p:txBody>
      </p:sp>
      <p:sp>
        <p:nvSpPr>
          <p:cNvPr id="5" name="Footer Placeholder 4">
            <a:extLst>
              <a:ext uri="{FF2B5EF4-FFF2-40B4-BE49-F238E27FC236}">
                <a16:creationId xmlns:a16="http://schemas.microsoft.com/office/drawing/2014/main" id="{F1D6522F-D41A-4734-8BD1-BD6E5A37D04C}"/>
              </a:ext>
            </a:extLst>
          </p:cNvPr>
          <p:cNvSpPr>
            <a:spLocks noGrp="1"/>
          </p:cNvSpPr>
          <p:nvPr>
            <p:ph type="ftr" sz="quarter" idx="11"/>
          </p:nvPr>
        </p:nvSpPr>
        <p:spPr/>
        <p:txBody>
          <a:bodyPr/>
          <a:lstStyle/>
          <a:p>
            <a:r>
              <a:rPr lang="en-US"/>
              <a:t>Sample Footer</a:t>
            </a:r>
          </a:p>
        </p:txBody>
      </p:sp>
      <p:sp>
        <p:nvSpPr>
          <p:cNvPr id="6" name="Slide Number Placeholder 5">
            <a:extLst>
              <a:ext uri="{FF2B5EF4-FFF2-40B4-BE49-F238E27FC236}">
                <a16:creationId xmlns:a16="http://schemas.microsoft.com/office/drawing/2014/main" id="{D74D4206-406C-42A3-BBD4-44C043180931}"/>
              </a:ext>
            </a:extLst>
          </p:cNvPr>
          <p:cNvSpPr>
            <a:spLocks noGrp="1"/>
          </p:cNvSpPr>
          <p:nvPr>
            <p:ph type="sldNum" sz="quarter" idx="12"/>
          </p:nvPr>
        </p:nvSpPr>
        <p:spPr/>
        <p:txBody>
          <a:bodyPr/>
          <a:lstStyle/>
          <a:p>
            <a:fld id="{DBA1B0FB-D917-4C8C-928F-313BD683BF39}" type="slidenum">
              <a:rPr lang="en-US" smtClean="0"/>
              <a:t>‹#›</a:t>
            </a:fld>
            <a:endParaRPr lang="en-US"/>
          </a:p>
        </p:txBody>
      </p:sp>
      <p:sp>
        <p:nvSpPr>
          <p:cNvPr id="19" name="Freeform: Shape 18">
            <a:extLst>
              <a:ext uri="{FF2B5EF4-FFF2-40B4-BE49-F238E27FC236}">
                <a16:creationId xmlns:a16="http://schemas.microsoft.com/office/drawing/2014/main" id="{82184FF4-7029-4ED7-813A-192E60608764}"/>
              </a:ext>
            </a:extLst>
          </p:cNvPr>
          <p:cNvSpPr>
            <a:spLocks noChangeAspect="1"/>
          </p:cNvSpPr>
          <p:nvPr/>
        </p:nvSpPr>
        <p:spPr>
          <a:xfrm rot="2700000">
            <a:off x="612445" y="48188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Oval 19">
            <a:extLst>
              <a:ext uri="{FF2B5EF4-FFF2-40B4-BE49-F238E27FC236}">
                <a16:creationId xmlns:a16="http://schemas.microsoft.com/office/drawing/2014/main" id="{AAA7AB09-557C-41AD-9113-FF9F68FA1035}"/>
              </a:ext>
            </a:extLst>
          </p:cNvPr>
          <p:cNvSpPr/>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Oval 24">
            <a:extLst>
              <a:ext uri="{FF2B5EF4-FFF2-40B4-BE49-F238E27FC236}">
                <a16:creationId xmlns:a16="http://schemas.microsoft.com/office/drawing/2014/main" id="{EF99ECAA-1F11-4937-BBA6-51935AB44C9D}"/>
              </a:ext>
            </a:extLst>
          </p:cNvPr>
          <p:cNvSpPr>
            <a:spLocks noChangeAspect="1"/>
          </p:cNvSpPr>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34" name="Group 33">
            <a:extLst>
              <a:ext uri="{FF2B5EF4-FFF2-40B4-BE49-F238E27FC236}">
                <a16:creationId xmlns:a16="http://schemas.microsoft.com/office/drawing/2014/main" id="{79DE9FAB-6BBA-4CFE-B67D-77B47F01ECA4}"/>
              </a:ext>
            </a:extLst>
          </p:cNvPr>
          <p:cNvGrpSpPr/>
          <p:nvPr/>
        </p:nvGrpSpPr>
        <p:grpSpPr>
          <a:xfrm>
            <a:off x="1329952" y="4524379"/>
            <a:ext cx="1980001" cy="1363916"/>
            <a:chOff x="4879602" y="3781429"/>
            <a:chExt cx="1980001" cy="1363916"/>
          </a:xfrm>
        </p:grpSpPr>
        <p:sp>
          <p:nvSpPr>
            <p:cNvPr id="35" name="Freeform: Shape 34">
              <a:extLst>
                <a:ext uri="{FF2B5EF4-FFF2-40B4-BE49-F238E27FC236}">
                  <a16:creationId xmlns:a16="http://schemas.microsoft.com/office/drawing/2014/main" id="{79FAC916-D9BB-4794-81B4-7C47C67E850D}"/>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Freeform: Shape 35">
              <a:extLst>
                <a:ext uri="{FF2B5EF4-FFF2-40B4-BE49-F238E27FC236}">
                  <a16:creationId xmlns:a16="http://schemas.microsoft.com/office/drawing/2014/main" id="{B5CA2231-7A65-4D16-8400-A210CC41DB73}"/>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7" name="Oval 36">
              <a:extLst>
                <a:ext uri="{FF2B5EF4-FFF2-40B4-BE49-F238E27FC236}">
                  <a16:creationId xmlns:a16="http://schemas.microsoft.com/office/drawing/2014/main" id="{4B089C8C-B82B-4704-88E2-E857A5E21529}"/>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434B90C8-5B4D-456E-AD99-80EF748FDD72}"/>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Tree>
    <p:extLst>
      <p:ext uri="{BB962C8B-B14F-4D97-AF65-F5344CB8AC3E}">
        <p14:creationId xmlns:p14="http://schemas.microsoft.com/office/powerpoint/2010/main" val="28095340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879361-B9A1-48F2-9473-23DE30E2D151}"/>
              </a:ext>
            </a:extLst>
          </p:cNvPr>
          <p:cNvSpPr>
            <a:spLocks noGrp="1"/>
          </p:cNvSpPr>
          <p:nvPr>
            <p:ph type="title"/>
          </p:nvPr>
        </p:nvSpPr>
        <p:spPr>
          <a:xfrm>
            <a:off x="550862" y="503906"/>
            <a:ext cx="11090275" cy="1333057"/>
          </a:xfrm>
        </p:spPr>
        <p:txBody>
          <a:bodyPr vert="horz" wrap="square" lIns="0" tIns="0" rIns="0" bIns="0" rtlCol="0" anchor="t" anchorCtr="0">
            <a:normAutofit/>
          </a:bodyPr>
          <a:lstStyle>
            <a:lvl1pPr>
              <a:defRPr lang="en-US" dirty="0"/>
            </a:lvl1pPr>
          </a:lstStyle>
          <a:p>
            <a:pPr lvl="0"/>
            <a:r>
              <a:rPr lang="en-US"/>
              <a:t>Click to edit Master title style</a:t>
            </a:r>
            <a:endParaRPr lang="en-US" dirty="0"/>
          </a:p>
        </p:txBody>
      </p:sp>
      <p:sp>
        <p:nvSpPr>
          <p:cNvPr id="3" name="Vertical Text Placeholder 2">
            <a:extLst>
              <a:ext uri="{FF2B5EF4-FFF2-40B4-BE49-F238E27FC236}">
                <a16:creationId xmlns:a16="http://schemas.microsoft.com/office/drawing/2014/main" id="{FD986779-C2F3-447D-85F7-F6B0E2C97DC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661572-1A59-4E3B-BA65-3329E9468C69}"/>
              </a:ext>
            </a:extLst>
          </p:cNvPr>
          <p:cNvSpPr>
            <a:spLocks noGrp="1"/>
          </p:cNvSpPr>
          <p:nvPr>
            <p:ph type="dt" sz="half" idx="10"/>
          </p:nvPr>
        </p:nvSpPr>
        <p:spPr/>
        <p:txBody>
          <a:bodyPr/>
          <a:lstStyle/>
          <a:p>
            <a:fld id="{EE2EBD84-71F4-4271-8C46-0D47C0A9B12E}" type="datetime2">
              <a:rPr lang="en-US" smtClean="0"/>
              <a:t>Saturday, September 17, 2022</a:t>
            </a:fld>
            <a:endParaRPr lang="en-US"/>
          </a:p>
        </p:txBody>
      </p:sp>
      <p:sp>
        <p:nvSpPr>
          <p:cNvPr id="5" name="Footer Placeholder 4">
            <a:extLst>
              <a:ext uri="{FF2B5EF4-FFF2-40B4-BE49-F238E27FC236}">
                <a16:creationId xmlns:a16="http://schemas.microsoft.com/office/drawing/2014/main" id="{AFEF84F1-99FE-4F0B-9E76-F581C2C1B6D9}"/>
              </a:ext>
            </a:extLst>
          </p:cNvPr>
          <p:cNvSpPr>
            <a:spLocks noGrp="1"/>
          </p:cNvSpPr>
          <p:nvPr>
            <p:ph type="ftr" sz="quarter" idx="11"/>
          </p:nvPr>
        </p:nvSpPr>
        <p:spPr/>
        <p:txBody>
          <a:bodyPr/>
          <a:lstStyle/>
          <a:p>
            <a:r>
              <a:rPr lang="en-US"/>
              <a:t>Sample Footer</a:t>
            </a:r>
          </a:p>
        </p:txBody>
      </p:sp>
      <p:sp>
        <p:nvSpPr>
          <p:cNvPr id="6" name="Slide Number Placeholder 5">
            <a:extLst>
              <a:ext uri="{FF2B5EF4-FFF2-40B4-BE49-F238E27FC236}">
                <a16:creationId xmlns:a16="http://schemas.microsoft.com/office/drawing/2014/main" id="{97B2D769-16B1-43C4-BF14-3175533511ED}"/>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39946257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E56583A-514F-4632-820D-E7EE236A465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173CBBB-7DDC-4437-8C7D-22A1C352027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4C69EBF-DA20-4024-8006-B158D571E08E}"/>
              </a:ext>
            </a:extLst>
          </p:cNvPr>
          <p:cNvSpPr>
            <a:spLocks noGrp="1"/>
          </p:cNvSpPr>
          <p:nvPr>
            <p:ph type="dt" sz="half" idx="10"/>
          </p:nvPr>
        </p:nvSpPr>
        <p:spPr/>
        <p:txBody>
          <a:bodyPr/>
          <a:lstStyle/>
          <a:p>
            <a:fld id="{ABAE0CE1-F450-4107-B2CB-17B18F8A3F4A}" type="datetime2">
              <a:rPr lang="en-US" smtClean="0"/>
              <a:t>Saturday, September 17, 2022</a:t>
            </a:fld>
            <a:endParaRPr lang="en-US"/>
          </a:p>
        </p:txBody>
      </p:sp>
      <p:sp>
        <p:nvSpPr>
          <p:cNvPr id="5" name="Footer Placeholder 4">
            <a:extLst>
              <a:ext uri="{FF2B5EF4-FFF2-40B4-BE49-F238E27FC236}">
                <a16:creationId xmlns:a16="http://schemas.microsoft.com/office/drawing/2014/main" id="{ADBAC8B9-14B5-4DF1-994D-AB47DB3BA0C5}"/>
              </a:ext>
            </a:extLst>
          </p:cNvPr>
          <p:cNvSpPr>
            <a:spLocks noGrp="1"/>
          </p:cNvSpPr>
          <p:nvPr>
            <p:ph type="ftr" sz="quarter" idx="11"/>
          </p:nvPr>
        </p:nvSpPr>
        <p:spPr/>
        <p:txBody>
          <a:bodyPr/>
          <a:lstStyle/>
          <a:p>
            <a:r>
              <a:rPr lang="en-US"/>
              <a:t>Sample Footer</a:t>
            </a:r>
          </a:p>
        </p:txBody>
      </p:sp>
      <p:sp>
        <p:nvSpPr>
          <p:cNvPr id="6" name="Slide Number Placeholder 5">
            <a:extLst>
              <a:ext uri="{FF2B5EF4-FFF2-40B4-BE49-F238E27FC236}">
                <a16:creationId xmlns:a16="http://schemas.microsoft.com/office/drawing/2014/main" id="{C7876582-5F9B-4F5E-AAD5-D608CB68EA3D}"/>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23507252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Title Slide">
    <p:bg>
      <p:bgPr>
        <a:solidFill>
          <a:schemeClr val="tx2">
            <a:lumMod val="10000"/>
          </a:schemeClr>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print">
            <a:alphaModFix amt="70000"/>
            <a:extLst>
              <a:ext uri="{28A0092B-C50C-407E-A947-70E740481C1C}">
                <a14:useLocalDpi xmlns:a14="http://schemas.microsoft.com/office/drawing/2010/main" val="0"/>
              </a:ext>
            </a:extLst>
          </a:blip>
          <a:stretch>
            <a:fillRect/>
          </a:stretch>
        </p:blipFill>
        <p:spPr>
          <a:xfrm>
            <a:off x="0" y="-544011"/>
            <a:ext cx="12252169" cy="8170288"/>
          </a:xfrm>
          <a:prstGeom prst="rect">
            <a:avLst/>
          </a:prstGeom>
        </p:spPr>
      </p:pic>
      <p:sp>
        <p:nvSpPr>
          <p:cNvPr id="3" name="Subtitle 2"/>
          <p:cNvSpPr>
            <a:spLocks noGrp="1"/>
          </p:cNvSpPr>
          <p:nvPr>
            <p:ph type="subTitle" idx="1" hasCustomPrompt="1"/>
          </p:nvPr>
        </p:nvSpPr>
        <p:spPr>
          <a:xfrm>
            <a:off x="954000" y="2170777"/>
            <a:ext cx="9718996" cy="720000"/>
          </a:xfrm>
          <a:noFill/>
        </p:spPr>
        <p:txBody>
          <a:bodyPr>
            <a:normAutofit/>
          </a:bodyPr>
          <a:lstStyle>
            <a:lvl1pPr marL="0" indent="0" algn="l">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Presentation Title</a:t>
            </a:r>
          </a:p>
        </p:txBody>
      </p:sp>
      <p:sp>
        <p:nvSpPr>
          <p:cNvPr id="11" name="Title Placeholder 1"/>
          <p:cNvSpPr>
            <a:spLocks noGrp="1"/>
          </p:cNvSpPr>
          <p:nvPr>
            <p:ph type="title"/>
          </p:nvPr>
        </p:nvSpPr>
        <p:spPr bwMode="black">
          <a:xfrm>
            <a:off x="953811" y="1450777"/>
            <a:ext cx="9719185" cy="720000"/>
          </a:xfrm>
          <a:prstGeom prst="rect">
            <a:avLst/>
          </a:prstGeom>
          <a:noFill/>
          <a:ln w="31750" cap="sq">
            <a:noFill/>
            <a:miter lim="800000"/>
          </a:ln>
        </p:spPr>
        <p:txBody>
          <a:bodyPr vert="horz" lIns="90000" tIns="182880" rIns="182880" bIns="182880" rtlCol="0" anchor="ctr">
            <a:noAutofit/>
          </a:bodyPr>
          <a:lstStyle>
            <a:lvl1pPr>
              <a:defRPr sz="4400">
                <a:solidFill>
                  <a:schemeClr val="tx1"/>
                </a:solidFill>
              </a:defRPr>
            </a:lvl1pPr>
          </a:lstStyle>
          <a:p>
            <a:r>
              <a:rPr lang="en-US" dirty="0"/>
              <a:t>Click to edit Master title style</a:t>
            </a:r>
          </a:p>
        </p:txBody>
      </p:sp>
      <p:sp>
        <p:nvSpPr>
          <p:cNvPr id="2" name="Date Placeholder 1"/>
          <p:cNvSpPr>
            <a:spLocks noGrp="1"/>
          </p:cNvSpPr>
          <p:nvPr>
            <p:ph type="dt" sz="half" idx="14"/>
          </p:nvPr>
        </p:nvSpPr>
        <p:spPr/>
        <p:txBody>
          <a:bodyPr/>
          <a:lstStyle>
            <a:lvl1pPr>
              <a:defRPr>
                <a:solidFill>
                  <a:schemeClr val="tx1"/>
                </a:solidFill>
              </a:defRPr>
            </a:lvl1pPr>
          </a:lstStyle>
          <a:p>
            <a:fld id="{2266DD99-90FD-BC48-8068-F0C58A4ABD45}" type="datetime1">
              <a:rPr lang="en-AU" smtClean="0"/>
              <a:pPr/>
              <a:t>17/09/2022</a:t>
            </a:fld>
            <a:endParaRPr lang="en-US" dirty="0"/>
          </a:p>
        </p:txBody>
      </p:sp>
      <p:sp>
        <p:nvSpPr>
          <p:cNvPr id="4" name="Footer Placeholder 3"/>
          <p:cNvSpPr>
            <a:spLocks noGrp="1"/>
          </p:cNvSpPr>
          <p:nvPr>
            <p:ph type="ftr" sz="quarter" idx="15"/>
          </p:nvPr>
        </p:nvSpPr>
        <p:spPr/>
        <p:txBody>
          <a:bodyPr/>
          <a:lstStyle>
            <a:lvl1pPr>
              <a:defRPr>
                <a:solidFill>
                  <a:schemeClr val="tx1">
                    <a:alpha val="70000"/>
                  </a:schemeClr>
                </a:solidFill>
              </a:defRPr>
            </a:lvl1pPr>
          </a:lstStyle>
          <a:p>
            <a:r>
              <a:rPr lang="en-US">
                <a:solidFill>
                  <a:schemeClr val="tx1"/>
                </a:solidFill>
              </a:rPr>
              <a:t>Presentation</a:t>
            </a:r>
            <a:r>
              <a:rPr lang="en-US"/>
              <a:t> </a:t>
            </a:r>
            <a:r>
              <a:rPr lang="en-US">
                <a:solidFill>
                  <a:schemeClr val="tx1"/>
                </a:solidFill>
              </a:rPr>
              <a:t>Title</a:t>
            </a:r>
            <a:endParaRPr lang="en-US" dirty="0">
              <a:solidFill>
                <a:schemeClr val="tx1"/>
              </a:solidFill>
            </a:endParaRPr>
          </a:p>
        </p:txBody>
      </p:sp>
      <p:sp>
        <p:nvSpPr>
          <p:cNvPr id="5" name="Slide Number Placeholder 4"/>
          <p:cNvSpPr>
            <a:spLocks noGrp="1"/>
          </p:cNvSpPr>
          <p:nvPr>
            <p:ph type="sldNum" sz="quarter" idx="16"/>
          </p:nvPr>
        </p:nvSpPr>
        <p:spPr/>
        <p:txBody>
          <a:bodyPr/>
          <a:lstStyle/>
          <a:p>
            <a:fld id="{8A7A6979-0714-4377-B894-6BE4C2D6E202}" type="slidenum">
              <a:rPr lang="en-US" smtClean="0"/>
              <a:pPr/>
              <a:t>‹#›</a:t>
            </a:fld>
            <a:endParaRPr lang="en-US" dirty="0"/>
          </a:p>
        </p:txBody>
      </p:sp>
      <p:pic>
        <p:nvPicPr>
          <p:cNvPr id="9" name="Picture 8"/>
          <p:cNvPicPr>
            <a:picLocks noChangeAspect="1"/>
          </p:cNvPicPr>
          <p:nvPr userDrawn="1"/>
        </p:nvPicPr>
        <p:blipFill>
          <a:blip r:embed="rId3"/>
          <a:stretch>
            <a:fillRect/>
          </a:stretch>
        </p:blipFill>
        <p:spPr>
          <a:xfrm>
            <a:off x="953811" y="6246760"/>
            <a:ext cx="1980000" cy="277656"/>
          </a:xfrm>
          <a:prstGeom prst="rect">
            <a:avLst/>
          </a:prstGeom>
        </p:spPr>
      </p:pic>
    </p:spTree>
    <p:extLst>
      <p:ext uri="{BB962C8B-B14F-4D97-AF65-F5344CB8AC3E}">
        <p14:creationId xmlns:p14="http://schemas.microsoft.com/office/powerpoint/2010/main" val="2483687164"/>
      </p:ext>
    </p:extLst>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3BDBC526-6DCD-4FF6-8395-D8C22E46E527}"/>
              </a:ext>
            </a:extLst>
          </p:cNvPr>
          <p:cNvGrpSpPr/>
          <p:nvPr/>
        </p:nvGrpSpPr>
        <p:grpSpPr>
          <a:xfrm>
            <a:off x="613998" y="5334748"/>
            <a:ext cx="678135" cy="990000"/>
            <a:chOff x="10490969" y="1448827"/>
            <a:chExt cx="678135" cy="990000"/>
          </a:xfrm>
        </p:grpSpPr>
        <p:sp>
          <p:nvSpPr>
            <p:cNvPr id="13" name="Freeform: Shape 12">
              <a:extLst>
                <a:ext uri="{FF2B5EF4-FFF2-40B4-BE49-F238E27FC236}">
                  <a16:creationId xmlns:a16="http://schemas.microsoft.com/office/drawing/2014/main" id="{02ECB475-568C-47AC-B16D-2E202DEB2DE0}"/>
                </a:ext>
              </a:extLst>
            </p:cNvPr>
            <p:cNvSpPr>
              <a:spLocks noChangeAspect="1"/>
            </p:cNvSpPr>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4" name="Oval 13">
              <a:extLst>
                <a:ext uri="{FF2B5EF4-FFF2-40B4-BE49-F238E27FC236}">
                  <a16:creationId xmlns:a16="http://schemas.microsoft.com/office/drawing/2014/main" id="{080D8764-525A-441E-B58F-068E82F09714}"/>
                </a:ext>
              </a:extLst>
            </p:cNvPr>
            <p:cNvSpPr/>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Oval 14">
              <a:extLst>
                <a:ext uri="{FF2B5EF4-FFF2-40B4-BE49-F238E27FC236}">
                  <a16:creationId xmlns:a16="http://schemas.microsoft.com/office/drawing/2014/main" id="{11196109-6F2B-4738-B2FC-2CCC753AABD4}"/>
                </a:ext>
              </a:extLst>
            </p:cNvPr>
            <p:cNvSpPr/>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 name="Freeform: Shape 15">
              <a:extLst>
                <a:ext uri="{FF2B5EF4-FFF2-40B4-BE49-F238E27FC236}">
                  <a16:creationId xmlns:a16="http://schemas.microsoft.com/office/drawing/2014/main" id="{F7E468C2-69B8-470B-85E3-801A3CB1D7E2}"/>
                </a:ext>
              </a:extLst>
            </p:cNvPr>
            <p:cNvSpPr>
              <a:spLocks noChangeAspect="1"/>
            </p:cNvSpPr>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p:nvSpPr>
          <p:cNvPr id="2" name="Title 1">
            <a:extLst>
              <a:ext uri="{FF2B5EF4-FFF2-40B4-BE49-F238E27FC236}">
                <a16:creationId xmlns:a16="http://schemas.microsoft.com/office/drawing/2014/main" id="{B1A4B040-51E3-4DA0-B21D-EEE173E7536F}"/>
              </a:ext>
            </a:extLst>
          </p:cNvPr>
          <p:cNvSpPr>
            <a:spLocks noGrp="1"/>
          </p:cNvSpPr>
          <p:nvPr>
            <p:ph type="title"/>
          </p:nvPr>
        </p:nvSpPr>
        <p:spPr>
          <a:xfrm>
            <a:off x="550862" y="549275"/>
            <a:ext cx="11091600" cy="1332000"/>
          </a:xfrm>
        </p:spPr>
        <p:txBody>
          <a:bodyPr vert="horz" wrap="square" lIns="0" tIns="0" rIns="0" bIns="0" rtlCol="0" anchor="t" anchorCtr="0">
            <a:normAutofit/>
          </a:bodyPr>
          <a:lstStyle>
            <a:lvl1pPr>
              <a:defRPr lang="en-US" dirty="0"/>
            </a:lvl1pPr>
          </a:lstStyle>
          <a:p>
            <a:pPr lvl="0">
              <a:lnSpc>
                <a:spcPct val="100000"/>
              </a:lnSpc>
            </a:pPr>
            <a:r>
              <a:rPr lang="en-US"/>
              <a:t>Click to edit Master title style</a:t>
            </a:r>
            <a:endParaRPr lang="en-US" dirty="0"/>
          </a:p>
        </p:txBody>
      </p:sp>
      <p:sp>
        <p:nvSpPr>
          <p:cNvPr id="3" name="Content Placeholder 2">
            <a:extLst>
              <a:ext uri="{FF2B5EF4-FFF2-40B4-BE49-F238E27FC236}">
                <a16:creationId xmlns:a16="http://schemas.microsoft.com/office/drawing/2014/main" id="{F8A2CD90-429B-4A55-B6C8-DD6CE6994118}"/>
              </a:ext>
            </a:extLst>
          </p:cNvPr>
          <p:cNvSpPr>
            <a:spLocks noGrp="1"/>
          </p:cNvSpPr>
          <p:nvPr>
            <p:ph idx="1"/>
          </p:nvPr>
        </p:nvSpPr>
        <p:spPr>
          <a:xfrm>
            <a:off x="550863" y="2113199"/>
            <a:ext cx="11090274" cy="39796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4D4EE704-5DCA-484E-85E0-0E3A7B1C5046}"/>
              </a:ext>
            </a:extLst>
          </p:cNvPr>
          <p:cNvSpPr>
            <a:spLocks noGrp="1"/>
          </p:cNvSpPr>
          <p:nvPr>
            <p:ph type="dt" sz="half" idx="10"/>
          </p:nvPr>
        </p:nvSpPr>
        <p:spPr/>
        <p:txBody>
          <a:bodyPr/>
          <a:lstStyle/>
          <a:p>
            <a:fld id="{6FE8C025-CD7A-4966-867E-81CF82B15267}" type="datetime2">
              <a:rPr lang="en-US" smtClean="0"/>
              <a:t>Saturday, September 17, 2022</a:t>
            </a:fld>
            <a:endParaRPr lang="en-US"/>
          </a:p>
        </p:txBody>
      </p:sp>
      <p:sp>
        <p:nvSpPr>
          <p:cNvPr id="5" name="Footer Placeholder 4">
            <a:extLst>
              <a:ext uri="{FF2B5EF4-FFF2-40B4-BE49-F238E27FC236}">
                <a16:creationId xmlns:a16="http://schemas.microsoft.com/office/drawing/2014/main" id="{4CA69B66-1C18-44A2-93F7-97DED26F24AB}"/>
              </a:ext>
            </a:extLst>
          </p:cNvPr>
          <p:cNvSpPr>
            <a:spLocks noGrp="1"/>
          </p:cNvSpPr>
          <p:nvPr>
            <p:ph type="ftr" sz="quarter" idx="11"/>
          </p:nvPr>
        </p:nvSpPr>
        <p:spPr/>
        <p:txBody>
          <a:bodyPr/>
          <a:lstStyle/>
          <a:p>
            <a:r>
              <a:rPr lang="en-US"/>
              <a:t>Sample Footer</a:t>
            </a:r>
          </a:p>
        </p:txBody>
      </p:sp>
      <p:sp>
        <p:nvSpPr>
          <p:cNvPr id="6" name="Slide Number Placeholder 5">
            <a:extLst>
              <a:ext uri="{FF2B5EF4-FFF2-40B4-BE49-F238E27FC236}">
                <a16:creationId xmlns:a16="http://schemas.microsoft.com/office/drawing/2014/main" id="{7E44B5A0-66FA-433A-8DC5-C097C63B4DFC}"/>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39398711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48" name="Group 47">
            <a:extLst>
              <a:ext uri="{FF2B5EF4-FFF2-40B4-BE49-F238E27FC236}">
                <a16:creationId xmlns:a16="http://schemas.microsoft.com/office/drawing/2014/main" id="{4644CBB8-40B8-42F8-9172-07A476341DDA}"/>
              </a:ext>
            </a:extLst>
          </p:cNvPr>
          <p:cNvGrpSpPr/>
          <p:nvPr/>
        </p:nvGrpSpPr>
        <p:grpSpPr>
          <a:xfrm>
            <a:off x="356481" y="879007"/>
            <a:ext cx="734257" cy="760506"/>
            <a:chOff x="5243759" y="1363788"/>
            <a:chExt cx="734257" cy="760506"/>
          </a:xfrm>
        </p:grpSpPr>
        <p:sp>
          <p:nvSpPr>
            <p:cNvPr id="49" name="Freeform 5">
              <a:extLst>
                <a:ext uri="{FF2B5EF4-FFF2-40B4-BE49-F238E27FC236}">
                  <a16:creationId xmlns:a16="http://schemas.microsoft.com/office/drawing/2014/main" id="{35CE073E-302A-4AA7-98C7-8667DDDCFA18}"/>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0" name="Freeform 6">
              <a:extLst>
                <a:ext uri="{FF2B5EF4-FFF2-40B4-BE49-F238E27FC236}">
                  <a16:creationId xmlns:a16="http://schemas.microsoft.com/office/drawing/2014/main" id="{4FD1AE2F-DD70-4E93-B905-E052A23F0B1C}"/>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1" name="Freeform 8">
              <a:extLst>
                <a:ext uri="{FF2B5EF4-FFF2-40B4-BE49-F238E27FC236}">
                  <a16:creationId xmlns:a16="http://schemas.microsoft.com/office/drawing/2014/main" id="{E8D529E5-8838-47F0-98A4-2D46F11E499C}"/>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45DA2564-D3DB-48AD-83F0-6CC6B5743960}"/>
              </a:ext>
            </a:extLst>
          </p:cNvPr>
          <p:cNvSpPr>
            <a:spLocks noGrp="1"/>
          </p:cNvSpPr>
          <p:nvPr>
            <p:ph type="title"/>
          </p:nvPr>
        </p:nvSpPr>
        <p:spPr>
          <a:xfrm>
            <a:off x="563563" y="474345"/>
            <a:ext cx="11077574" cy="2954655"/>
          </a:xfrm>
        </p:spPr>
        <p:txBody>
          <a:bodyPr vert="horz" wrap="square" lIns="0" tIns="0" rIns="0" bIns="0" rtlCol="0" anchor="b" anchorCtr="0">
            <a:normAutofit/>
          </a:bodyPr>
          <a:lstStyle>
            <a:lvl1pPr>
              <a:defRPr lang="en-US" sz="6400" dirty="0"/>
            </a:lvl1pPr>
          </a:lstStyle>
          <a:p>
            <a:pPr lvl="0">
              <a:lnSpc>
                <a:spcPct val="100000"/>
              </a:lnSpc>
            </a:pPr>
            <a:r>
              <a:rPr lang="en-US"/>
              <a:t>Click to edit Master title style</a:t>
            </a:r>
            <a:endParaRPr lang="en-US" dirty="0"/>
          </a:p>
        </p:txBody>
      </p:sp>
      <p:sp>
        <p:nvSpPr>
          <p:cNvPr id="4" name="Date Placeholder 3">
            <a:extLst>
              <a:ext uri="{FF2B5EF4-FFF2-40B4-BE49-F238E27FC236}">
                <a16:creationId xmlns:a16="http://schemas.microsoft.com/office/drawing/2014/main" id="{56403DDF-462A-45CE-931B-010AB4F73C3F}"/>
              </a:ext>
            </a:extLst>
          </p:cNvPr>
          <p:cNvSpPr>
            <a:spLocks noGrp="1"/>
          </p:cNvSpPr>
          <p:nvPr>
            <p:ph type="dt" sz="half" idx="10"/>
          </p:nvPr>
        </p:nvSpPr>
        <p:spPr/>
        <p:txBody>
          <a:bodyPr/>
          <a:lstStyle/>
          <a:p>
            <a:fld id="{FE809929-0719-4517-94D6-FDF7F99E70F6}" type="datetime2">
              <a:rPr lang="en-US" smtClean="0"/>
              <a:t>Saturday, September 17, 2022</a:t>
            </a:fld>
            <a:endParaRPr lang="en-US"/>
          </a:p>
        </p:txBody>
      </p:sp>
      <p:sp>
        <p:nvSpPr>
          <p:cNvPr id="5" name="Footer Placeholder 4">
            <a:extLst>
              <a:ext uri="{FF2B5EF4-FFF2-40B4-BE49-F238E27FC236}">
                <a16:creationId xmlns:a16="http://schemas.microsoft.com/office/drawing/2014/main" id="{39E10702-2ACF-4768-9E91-8CB87B89594D}"/>
              </a:ext>
            </a:extLst>
          </p:cNvPr>
          <p:cNvSpPr>
            <a:spLocks noGrp="1"/>
          </p:cNvSpPr>
          <p:nvPr>
            <p:ph type="ftr" sz="quarter" idx="11"/>
          </p:nvPr>
        </p:nvSpPr>
        <p:spPr/>
        <p:txBody>
          <a:bodyPr/>
          <a:lstStyle/>
          <a:p>
            <a:r>
              <a:rPr lang="en-US"/>
              <a:t>Sample Footer</a:t>
            </a:r>
          </a:p>
        </p:txBody>
      </p:sp>
      <p:sp>
        <p:nvSpPr>
          <p:cNvPr id="6" name="Slide Number Placeholder 5">
            <a:extLst>
              <a:ext uri="{FF2B5EF4-FFF2-40B4-BE49-F238E27FC236}">
                <a16:creationId xmlns:a16="http://schemas.microsoft.com/office/drawing/2014/main" id="{E8DFA722-391E-4FCF-8E15-0D7E2EC02B63}"/>
              </a:ext>
            </a:extLst>
          </p:cNvPr>
          <p:cNvSpPr>
            <a:spLocks noGrp="1"/>
          </p:cNvSpPr>
          <p:nvPr>
            <p:ph type="sldNum" sz="quarter" idx="12"/>
          </p:nvPr>
        </p:nvSpPr>
        <p:spPr/>
        <p:txBody>
          <a:bodyPr/>
          <a:lstStyle/>
          <a:p>
            <a:fld id="{DBA1B0FB-D917-4C8C-928F-313BD683BF39}" type="slidenum">
              <a:rPr lang="en-US" smtClean="0"/>
              <a:t>‹#›</a:t>
            </a:fld>
            <a:endParaRPr lang="en-US"/>
          </a:p>
        </p:txBody>
      </p:sp>
      <p:sp>
        <p:nvSpPr>
          <p:cNvPr id="3" name="Text Placeholder 2">
            <a:extLst>
              <a:ext uri="{FF2B5EF4-FFF2-40B4-BE49-F238E27FC236}">
                <a16:creationId xmlns:a16="http://schemas.microsoft.com/office/drawing/2014/main" id="{76EEA752-36DA-440B-8747-0EB2914080EE}"/>
              </a:ext>
            </a:extLst>
          </p:cNvPr>
          <p:cNvSpPr>
            <a:spLocks noGrp="1"/>
          </p:cNvSpPr>
          <p:nvPr>
            <p:ph type="body" idx="1"/>
          </p:nvPr>
        </p:nvSpPr>
        <p:spPr>
          <a:xfrm>
            <a:off x="566271" y="3629772"/>
            <a:ext cx="11074866" cy="2678953"/>
          </a:xfrm>
        </p:spPr>
        <p:txBody>
          <a:bodyPr>
            <a:normAutofit/>
          </a:bodyPr>
          <a:lstStyle>
            <a:lvl1pPr marL="0" indent="0">
              <a:lnSpc>
                <a:spcPct val="110000"/>
              </a:lnSpc>
              <a:spcBef>
                <a:spcPts val="0"/>
              </a:spcBef>
              <a:buNone/>
              <a:defRPr sz="2400">
                <a:solidFill>
                  <a:schemeClr val="tx1">
                    <a:alpha val="8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1" name="Freeform: Shape 40">
            <a:extLst>
              <a:ext uri="{FF2B5EF4-FFF2-40B4-BE49-F238E27FC236}">
                <a16:creationId xmlns:a16="http://schemas.microsoft.com/office/drawing/2014/main" id="{0BCC02B0-8581-4752-B7BC-3CE1EF17B9F7}"/>
              </a:ext>
            </a:extLst>
          </p:cNvPr>
          <p:cNvSpPr>
            <a:spLocks noChangeAspect="1"/>
          </p:cNvSpPr>
          <p:nvPr/>
        </p:nvSpPr>
        <p:spPr>
          <a:xfrm rot="18900000">
            <a:off x="11209132" y="4448189"/>
            <a:ext cx="999200" cy="1262947"/>
          </a:xfrm>
          <a:custGeom>
            <a:avLst/>
            <a:gdLst>
              <a:gd name="connsiteX0" fmla="*/ 540000 w 999200"/>
              <a:gd name="connsiteY0" fmla="*/ 0 h 1262947"/>
              <a:gd name="connsiteX1" fmla="*/ 999200 w 999200"/>
              <a:gd name="connsiteY1" fmla="*/ 815317 h 1262947"/>
              <a:gd name="connsiteX2" fmla="*/ 552185 w 999200"/>
              <a:gd name="connsiteY2" fmla="*/ 1262333 h 1262947"/>
              <a:gd name="connsiteX3" fmla="*/ 540000 w 999200"/>
              <a:gd name="connsiteY3" fmla="*/ 1262947 h 1262947"/>
              <a:gd name="connsiteX4" fmla="*/ 0 w 999200"/>
              <a:gd name="connsiteY4" fmla="*/ 992947 h 1262947"/>
              <a:gd name="connsiteX5" fmla="*/ 10971 w 999200"/>
              <a:gd name="connsiteY5" fmla="*/ 938533 h 1262947"/>
              <a:gd name="connsiteX6" fmla="*/ 15626 w 999200"/>
              <a:gd name="connsiteY6" fmla="*/ 931034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9200" h="1262947">
                <a:moveTo>
                  <a:pt x="540000" y="0"/>
                </a:moveTo>
                <a:lnTo>
                  <a:pt x="999200" y="815317"/>
                </a:lnTo>
                <a:lnTo>
                  <a:pt x="552185" y="1262333"/>
                </a:lnTo>
                <a:lnTo>
                  <a:pt x="540000" y="1262947"/>
                </a:lnTo>
                <a:cubicBezTo>
                  <a:pt x="241766" y="1262947"/>
                  <a:pt x="0" y="1142064"/>
                  <a:pt x="0" y="992947"/>
                </a:cubicBezTo>
                <a:cubicBezTo>
                  <a:pt x="0" y="974307"/>
                  <a:pt x="3778" y="956109"/>
                  <a:pt x="10971" y="938533"/>
                </a:cubicBezTo>
                <a:lnTo>
                  <a:pt x="15626" y="931034"/>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10200000" scaled="0"/>
          </a:gradFill>
          <a:ln>
            <a:noFill/>
          </a:ln>
          <a:effectLst>
            <a:innerShdw blurRad="254000" dist="101600" dir="42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3" name="Freeform: Shape 42">
            <a:extLst>
              <a:ext uri="{FF2B5EF4-FFF2-40B4-BE49-F238E27FC236}">
                <a16:creationId xmlns:a16="http://schemas.microsoft.com/office/drawing/2014/main" id="{EA0FF4DB-8180-4D26-AEAE-7ECDB670F71D}"/>
              </a:ext>
            </a:extLst>
          </p:cNvPr>
          <p:cNvSpPr/>
          <p:nvPr/>
        </p:nvSpPr>
        <p:spPr>
          <a:xfrm rot="2700000">
            <a:off x="11686937" y="4853516"/>
            <a:ext cx="540000" cy="978284"/>
          </a:xfrm>
          <a:custGeom>
            <a:avLst/>
            <a:gdLst>
              <a:gd name="connsiteX0" fmla="*/ 113288 w 540000"/>
              <a:gd name="connsiteY0" fmla="*/ 0 h 978284"/>
              <a:gd name="connsiteX1" fmla="*/ 539386 w 540000"/>
              <a:gd name="connsiteY1" fmla="*/ 426099 h 978284"/>
              <a:gd name="connsiteX2" fmla="*/ 540000 w 540000"/>
              <a:gd name="connsiteY2" fmla="*/ 438284 h 978284"/>
              <a:gd name="connsiteX3" fmla="*/ 270000 w 540000"/>
              <a:gd name="connsiteY3" fmla="*/ 978284 h 978284"/>
              <a:gd name="connsiteX4" fmla="*/ 0 w 540000"/>
              <a:gd name="connsiteY4" fmla="*/ 438284 h 978284"/>
              <a:gd name="connsiteX5" fmla="*/ 79081 w 540000"/>
              <a:gd name="connsiteY5" fmla="*/ 56446 h 978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000" h="978284">
                <a:moveTo>
                  <a:pt x="113288" y="0"/>
                </a:moveTo>
                <a:lnTo>
                  <a:pt x="539386" y="426099"/>
                </a:lnTo>
                <a:lnTo>
                  <a:pt x="540000" y="438284"/>
                </a:lnTo>
                <a:cubicBezTo>
                  <a:pt x="540000" y="736518"/>
                  <a:pt x="419117" y="978284"/>
                  <a:pt x="270000" y="978284"/>
                </a:cubicBezTo>
                <a:cubicBezTo>
                  <a:pt x="120883" y="978284"/>
                  <a:pt x="0" y="736518"/>
                  <a:pt x="0" y="438284"/>
                </a:cubicBezTo>
                <a:cubicBezTo>
                  <a:pt x="0" y="289167"/>
                  <a:pt x="30220" y="154167"/>
                  <a:pt x="79081" y="56446"/>
                </a:cubicBezTo>
                <a:close/>
              </a:path>
            </a:pathLst>
          </a:cu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41885061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2" name="Oval 21">
            <a:extLst>
              <a:ext uri="{FF2B5EF4-FFF2-40B4-BE49-F238E27FC236}">
                <a16:creationId xmlns:a16="http://schemas.microsoft.com/office/drawing/2014/main" id="{94729CA3-91C4-4A89-9448-A2F0E409177A}"/>
              </a:ext>
            </a:extLst>
          </p:cNvPr>
          <p:cNvSpPr>
            <a:spLocks noChangeAspect="1"/>
          </p:cNvSpPr>
          <p:nvPr/>
        </p:nvSpPr>
        <p:spPr>
          <a:xfrm>
            <a:off x="11069864" y="33337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3" name="Group 12">
            <a:extLst>
              <a:ext uri="{FF2B5EF4-FFF2-40B4-BE49-F238E27FC236}">
                <a16:creationId xmlns:a16="http://schemas.microsoft.com/office/drawing/2014/main" id="{168347B7-45FA-4A01-924D-DC385B720B3E}"/>
              </a:ext>
            </a:extLst>
          </p:cNvPr>
          <p:cNvGrpSpPr/>
          <p:nvPr/>
        </p:nvGrpSpPr>
        <p:grpSpPr>
          <a:xfrm>
            <a:off x="331786" y="5528198"/>
            <a:ext cx="631474" cy="667800"/>
            <a:chOff x="2994153" y="1378666"/>
            <a:chExt cx="631474" cy="667800"/>
          </a:xfrm>
        </p:grpSpPr>
        <p:sp>
          <p:nvSpPr>
            <p:cNvPr id="20" name="Freeform: Shape 19">
              <a:extLst>
                <a:ext uri="{FF2B5EF4-FFF2-40B4-BE49-F238E27FC236}">
                  <a16:creationId xmlns:a16="http://schemas.microsoft.com/office/drawing/2014/main" id="{31167DA1-25D1-4E60-A62E-42B6F56A96EC}"/>
                </a:ext>
              </a:extLst>
            </p:cNvPr>
            <p:cNvSpPr>
              <a:spLocks noChangeAspect="1"/>
            </p:cNvSpPr>
            <p:nvPr/>
          </p:nvSpPr>
          <p:spPr>
            <a:xfrm rot="2700000">
              <a:off x="3039890" y="1332929"/>
              <a:ext cx="540000"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Oval 20">
              <a:extLst>
                <a:ext uri="{FF2B5EF4-FFF2-40B4-BE49-F238E27FC236}">
                  <a16:creationId xmlns:a16="http://schemas.microsoft.com/office/drawing/2014/main" id="{6B7B7215-A661-477E-91D0-CDBE5564D2B9}"/>
                </a:ext>
              </a:extLst>
            </p:cNvPr>
            <p:cNvSpPr/>
            <p:nvPr/>
          </p:nvSpPr>
          <p:spPr>
            <a:xfrm rot="8100000">
              <a:off x="3047090" y="1506466"/>
              <a:ext cx="270000" cy="54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8978E540-142B-4A82-9C3F-E61BC190AEED}"/>
              </a:ext>
            </a:extLst>
          </p:cNvPr>
          <p:cNvSpPr>
            <a:spLocks noGrp="1"/>
          </p:cNvSpPr>
          <p:nvPr>
            <p:ph type="title"/>
          </p:nvPr>
        </p:nvSpPr>
        <p:spPr>
          <a:xfrm>
            <a:off x="550863" y="549275"/>
            <a:ext cx="11090274" cy="1332000"/>
          </a:xfrm>
        </p:spPr>
        <p:txBody>
          <a:bodyPr/>
          <a:lstStyle>
            <a:lvl1pPr>
              <a:lnSpc>
                <a:spcPct val="100000"/>
              </a:lnSpc>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2C6BF36-D4F5-4363-B440-BDAE50BBD4B6}"/>
              </a:ext>
            </a:extLst>
          </p:cNvPr>
          <p:cNvSpPr>
            <a:spLocks noGrp="1"/>
          </p:cNvSpPr>
          <p:nvPr>
            <p:ph sz="half" idx="1"/>
          </p:nvPr>
        </p:nvSpPr>
        <p:spPr>
          <a:xfrm>
            <a:off x="550862" y="2097175"/>
            <a:ext cx="5435600" cy="3995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F8362910-87AA-4E67-992D-8D4822FD89FE}"/>
              </a:ext>
            </a:extLst>
          </p:cNvPr>
          <p:cNvSpPr>
            <a:spLocks noGrp="1"/>
          </p:cNvSpPr>
          <p:nvPr>
            <p:ph sz="half" idx="2"/>
          </p:nvPr>
        </p:nvSpPr>
        <p:spPr>
          <a:xfrm>
            <a:off x="6205538" y="2097175"/>
            <a:ext cx="5435600" cy="3995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BB99A8AF-0998-4613-B1D8-C14ECBFFDF67}"/>
              </a:ext>
            </a:extLst>
          </p:cNvPr>
          <p:cNvSpPr>
            <a:spLocks noGrp="1"/>
          </p:cNvSpPr>
          <p:nvPr>
            <p:ph type="dt" sz="half" idx="10"/>
          </p:nvPr>
        </p:nvSpPr>
        <p:spPr/>
        <p:txBody>
          <a:bodyPr/>
          <a:lstStyle/>
          <a:p>
            <a:fld id="{20E95673-5512-4AAA-9AEB-E00C61EC65D5}" type="datetime2">
              <a:rPr lang="en-US" smtClean="0"/>
              <a:t>Saturday, September 17, 2022</a:t>
            </a:fld>
            <a:endParaRPr lang="en-US"/>
          </a:p>
        </p:txBody>
      </p:sp>
      <p:sp>
        <p:nvSpPr>
          <p:cNvPr id="6" name="Footer Placeholder 5">
            <a:extLst>
              <a:ext uri="{FF2B5EF4-FFF2-40B4-BE49-F238E27FC236}">
                <a16:creationId xmlns:a16="http://schemas.microsoft.com/office/drawing/2014/main" id="{66E44EAA-B8A9-4428-A9DF-1174DA940990}"/>
              </a:ext>
            </a:extLst>
          </p:cNvPr>
          <p:cNvSpPr>
            <a:spLocks noGrp="1"/>
          </p:cNvSpPr>
          <p:nvPr>
            <p:ph type="ftr" sz="quarter" idx="11"/>
          </p:nvPr>
        </p:nvSpPr>
        <p:spPr/>
        <p:txBody>
          <a:bodyPr/>
          <a:lstStyle/>
          <a:p>
            <a:r>
              <a:rPr lang="en-US"/>
              <a:t>Sample Footer</a:t>
            </a:r>
          </a:p>
        </p:txBody>
      </p:sp>
      <p:sp>
        <p:nvSpPr>
          <p:cNvPr id="7" name="Slide Number Placeholder 6">
            <a:extLst>
              <a:ext uri="{FF2B5EF4-FFF2-40B4-BE49-F238E27FC236}">
                <a16:creationId xmlns:a16="http://schemas.microsoft.com/office/drawing/2014/main" id="{19E5C381-C899-4BF9-B584-2D78074D1CB2}"/>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3498515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2" name="Oval 11">
            <a:extLst>
              <a:ext uri="{FF2B5EF4-FFF2-40B4-BE49-F238E27FC236}">
                <a16:creationId xmlns:a16="http://schemas.microsoft.com/office/drawing/2014/main" id="{FD65A50E-2F73-4426-8586-9731AFA2D2E0}"/>
              </a:ext>
            </a:extLst>
          </p:cNvPr>
          <p:cNvSpPr>
            <a:spLocks noChangeAspect="1"/>
          </p:cNvSpPr>
          <p:nvPr/>
        </p:nvSpPr>
        <p:spPr>
          <a:xfrm>
            <a:off x="11091612" y="5893466"/>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Rectangle 10">
            <a:extLst>
              <a:ext uri="{FF2B5EF4-FFF2-40B4-BE49-F238E27FC236}">
                <a16:creationId xmlns:a16="http://schemas.microsoft.com/office/drawing/2014/main" id="{EB89C080-4102-49AE-BDA9-59A4A67E2486}"/>
              </a:ext>
            </a:extLst>
          </p:cNvPr>
          <p:cNvSpPr/>
          <p:nvPr/>
        </p:nvSpPr>
        <p:spPr>
          <a:xfrm>
            <a:off x="11451612" y="5827878"/>
            <a:ext cx="379049" cy="360000"/>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DE62014-F04C-495A-964E-6B888D49CDE9}"/>
              </a:ext>
            </a:extLst>
          </p:cNvPr>
          <p:cNvSpPr>
            <a:spLocks noGrp="1"/>
          </p:cNvSpPr>
          <p:nvPr>
            <p:ph type="title"/>
          </p:nvPr>
        </p:nvSpPr>
        <p:spPr>
          <a:xfrm>
            <a:off x="550862" y="549275"/>
            <a:ext cx="11097551" cy="1332000"/>
          </a:xfrm>
        </p:spPr>
        <p:txBody>
          <a:bodyPr vert="horz" wrap="square" lIns="0" tIns="0" rIns="0" bIns="0" rtlCol="0" anchor="t" anchorCtr="0">
            <a:normAutofit/>
          </a:bodyPr>
          <a:lstStyle>
            <a:lvl1pPr>
              <a:defRPr lang="en-US" sz="3200" dirty="0"/>
            </a:lvl1pPr>
          </a:lstStyle>
          <a:p>
            <a:pPr lvl="0">
              <a:lnSpc>
                <a:spcPct val="100000"/>
              </a:lnSpc>
            </a:pPr>
            <a:r>
              <a:rPr lang="en-US"/>
              <a:t>Click to edit Master title style</a:t>
            </a:r>
            <a:endParaRPr lang="en-US" dirty="0"/>
          </a:p>
        </p:txBody>
      </p:sp>
      <p:sp>
        <p:nvSpPr>
          <p:cNvPr id="3" name="Text Placeholder 2">
            <a:extLst>
              <a:ext uri="{FF2B5EF4-FFF2-40B4-BE49-F238E27FC236}">
                <a16:creationId xmlns:a16="http://schemas.microsoft.com/office/drawing/2014/main" id="{555DF027-E633-44EE-ACA0-C205930AA93E}"/>
              </a:ext>
            </a:extLst>
          </p:cNvPr>
          <p:cNvSpPr>
            <a:spLocks noGrp="1"/>
          </p:cNvSpPr>
          <p:nvPr>
            <p:ph type="body" idx="1"/>
          </p:nvPr>
        </p:nvSpPr>
        <p:spPr>
          <a:xfrm>
            <a:off x="550864" y="1881275"/>
            <a:ext cx="5437186" cy="535354"/>
          </a:xfrm>
        </p:spPr>
        <p:txBody>
          <a:bodyPr anchor="b">
            <a:normAutofit/>
          </a:bodyPr>
          <a:lstStyle>
            <a:lvl1pPr marL="0" indent="0">
              <a:buNone/>
              <a:defRPr sz="14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BA4F363-FEEF-4CD2-A18E-17AE8D485171}"/>
              </a:ext>
            </a:extLst>
          </p:cNvPr>
          <p:cNvSpPr>
            <a:spLocks noGrp="1"/>
          </p:cNvSpPr>
          <p:nvPr>
            <p:ph sz="half" idx="2"/>
          </p:nvPr>
        </p:nvSpPr>
        <p:spPr>
          <a:xfrm>
            <a:off x="550863" y="2577270"/>
            <a:ext cx="5429114" cy="351555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34E50F8C-4D64-40FD-AE8C-6A1F3C2A84ED}"/>
              </a:ext>
            </a:extLst>
          </p:cNvPr>
          <p:cNvSpPr>
            <a:spLocks noGrp="1"/>
          </p:cNvSpPr>
          <p:nvPr>
            <p:ph type="body" sz="quarter" idx="3"/>
          </p:nvPr>
        </p:nvSpPr>
        <p:spPr>
          <a:xfrm>
            <a:off x="6212024" y="1881275"/>
            <a:ext cx="5436392" cy="535354"/>
          </a:xfrm>
        </p:spPr>
        <p:txBody>
          <a:bodyPr vert="horz" wrap="square" lIns="0" tIns="0" rIns="0" bIns="0" rtlCol="0" anchor="b">
            <a:normAutofit/>
          </a:bodyPr>
          <a:lstStyle>
            <a:lvl1pPr>
              <a:defRPr lang="en-US" sz="1400" b="0" cap="all" spc="200" baseline="0" dirty="0">
                <a:solidFill>
                  <a:schemeClr val="tx1"/>
                </a:solidFill>
              </a:defRPr>
            </a:lvl1pPr>
          </a:lstStyle>
          <a:p>
            <a:pPr marL="0" lvl="0" indent="0">
              <a:buNone/>
            </a:pPr>
            <a:r>
              <a:rPr lang="en-US"/>
              <a:t>Click to edit Master text styles</a:t>
            </a:r>
          </a:p>
        </p:txBody>
      </p:sp>
      <p:sp>
        <p:nvSpPr>
          <p:cNvPr id="6" name="Content Placeholder 5">
            <a:extLst>
              <a:ext uri="{FF2B5EF4-FFF2-40B4-BE49-F238E27FC236}">
                <a16:creationId xmlns:a16="http://schemas.microsoft.com/office/drawing/2014/main" id="{A7AC943E-DB2B-40E0-907F-8EA1404791DE}"/>
              </a:ext>
            </a:extLst>
          </p:cNvPr>
          <p:cNvSpPr>
            <a:spLocks noGrp="1"/>
          </p:cNvSpPr>
          <p:nvPr>
            <p:ph sz="quarter" idx="4"/>
          </p:nvPr>
        </p:nvSpPr>
        <p:spPr>
          <a:xfrm>
            <a:off x="6212023" y="2577270"/>
            <a:ext cx="5436391" cy="351555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DCDCD5B-3F26-4AFA-8BD4-E5D8DD2AF494}"/>
              </a:ext>
            </a:extLst>
          </p:cNvPr>
          <p:cNvSpPr>
            <a:spLocks noGrp="1"/>
          </p:cNvSpPr>
          <p:nvPr>
            <p:ph type="dt" sz="half" idx="10"/>
          </p:nvPr>
        </p:nvSpPr>
        <p:spPr/>
        <p:txBody>
          <a:bodyPr/>
          <a:lstStyle/>
          <a:p>
            <a:fld id="{C13138FA-2E87-4873-8BBA-13E447C9A99A}" type="datetime2">
              <a:rPr lang="en-US" smtClean="0"/>
              <a:t>Saturday, September 17, 2022</a:t>
            </a:fld>
            <a:endParaRPr lang="en-US"/>
          </a:p>
        </p:txBody>
      </p:sp>
      <p:sp>
        <p:nvSpPr>
          <p:cNvPr id="8" name="Footer Placeholder 7">
            <a:extLst>
              <a:ext uri="{FF2B5EF4-FFF2-40B4-BE49-F238E27FC236}">
                <a16:creationId xmlns:a16="http://schemas.microsoft.com/office/drawing/2014/main" id="{3D10D1EE-83A0-4FB5-9B25-8A73DE891A87}"/>
              </a:ext>
            </a:extLst>
          </p:cNvPr>
          <p:cNvSpPr>
            <a:spLocks noGrp="1"/>
          </p:cNvSpPr>
          <p:nvPr>
            <p:ph type="ftr" sz="quarter" idx="11"/>
          </p:nvPr>
        </p:nvSpPr>
        <p:spPr/>
        <p:txBody>
          <a:bodyPr/>
          <a:lstStyle/>
          <a:p>
            <a:r>
              <a:rPr lang="en-US"/>
              <a:t>Sample Footer</a:t>
            </a:r>
          </a:p>
        </p:txBody>
      </p:sp>
      <p:sp>
        <p:nvSpPr>
          <p:cNvPr id="9" name="Slide Number Placeholder 8">
            <a:extLst>
              <a:ext uri="{FF2B5EF4-FFF2-40B4-BE49-F238E27FC236}">
                <a16:creationId xmlns:a16="http://schemas.microsoft.com/office/drawing/2014/main" id="{03031C35-2E5B-491D-85ED-DB42A4FE1623}"/>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34950215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2053C-0E9C-4159-B7C9-6AB74343918D}"/>
              </a:ext>
            </a:extLst>
          </p:cNvPr>
          <p:cNvSpPr>
            <a:spLocks noGrp="1"/>
          </p:cNvSpPr>
          <p:nvPr>
            <p:ph type="title"/>
          </p:nvPr>
        </p:nvSpPr>
        <p:spPr>
          <a:xfrm>
            <a:off x="3359149" y="550799"/>
            <a:ext cx="8283313" cy="5542025"/>
          </a:xfrm>
        </p:spPr>
        <p:txBody>
          <a:bodyPr vert="horz" wrap="square" lIns="0" tIns="0" rIns="0" bIns="0" rtlCol="0" anchor="ctr" anchorCtr="0">
            <a:normAutofit/>
          </a:bodyPr>
          <a:lstStyle>
            <a:lvl1pPr>
              <a:defRPr lang="en-US" dirty="0"/>
            </a:lvl1pPr>
          </a:lstStyle>
          <a:p>
            <a:pPr lvl="0">
              <a:lnSpc>
                <a:spcPct val="100000"/>
              </a:lnSpc>
            </a:pPr>
            <a:r>
              <a:rPr lang="en-US"/>
              <a:t>Click to edit Master title style</a:t>
            </a:r>
            <a:endParaRPr lang="en-US" dirty="0"/>
          </a:p>
        </p:txBody>
      </p:sp>
      <p:sp>
        <p:nvSpPr>
          <p:cNvPr id="3" name="Date Placeholder 2">
            <a:extLst>
              <a:ext uri="{FF2B5EF4-FFF2-40B4-BE49-F238E27FC236}">
                <a16:creationId xmlns:a16="http://schemas.microsoft.com/office/drawing/2014/main" id="{D4F51F65-E111-4656-83BE-CFCDE2DD6CD6}"/>
              </a:ext>
            </a:extLst>
          </p:cNvPr>
          <p:cNvSpPr>
            <a:spLocks noGrp="1"/>
          </p:cNvSpPr>
          <p:nvPr>
            <p:ph type="dt" sz="half" idx="10"/>
          </p:nvPr>
        </p:nvSpPr>
        <p:spPr/>
        <p:txBody>
          <a:bodyPr/>
          <a:lstStyle/>
          <a:p>
            <a:fld id="{D75BB40A-97BD-4BFB-B639-0BFF95FDE8B7}" type="datetime2">
              <a:rPr lang="en-US" smtClean="0"/>
              <a:t>Saturday, September 17, 2022</a:t>
            </a:fld>
            <a:endParaRPr lang="en-US"/>
          </a:p>
        </p:txBody>
      </p:sp>
      <p:sp>
        <p:nvSpPr>
          <p:cNvPr id="4" name="Footer Placeholder 3">
            <a:extLst>
              <a:ext uri="{FF2B5EF4-FFF2-40B4-BE49-F238E27FC236}">
                <a16:creationId xmlns:a16="http://schemas.microsoft.com/office/drawing/2014/main" id="{F9FF82CB-2D17-4918-821E-485475CF243B}"/>
              </a:ext>
            </a:extLst>
          </p:cNvPr>
          <p:cNvSpPr>
            <a:spLocks noGrp="1"/>
          </p:cNvSpPr>
          <p:nvPr>
            <p:ph type="ftr" sz="quarter" idx="11"/>
          </p:nvPr>
        </p:nvSpPr>
        <p:spPr/>
        <p:txBody>
          <a:bodyPr/>
          <a:lstStyle/>
          <a:p>
            <a:r>
              <a:rPr lang="en-US"/>
              <a:t>Sample Footer</a:t>
            </a:r>
          </a:p>
        </p:txBody>
      </p:sp>
      <p:sp>
        <p:nvSpPr>
          <p:cNvPr id="5" name="Slide Number Placeholder 4">
            <a:extLst>
              <a:ext uri="{FF2B5EF4-FFF2-40B4-BE49-F238E27FC236}">
                <a16:creationId xmlns:a16="http://schemas.microsoft.com/office/drawing/2014/main" id="{7B66589D-A056-4817-AE15-39D87FE13169}"/>
              </a:ext>
            </a:extLst>
          </p:cNvPr>
          <p:cNvSpPr>
            <a:spLocks noGrp="1"/>
          </p:cNvSpPr>
          <p:nvPr>
            <p:ph type="sldNum" sz="quarter" idx="12"/>
          </p:nvPr>
        </p:nvSpPr>
        <p:spPr/>
        <p:txBody>
          <a:bodyPr/>
          <a:lstStyle/>
          <a:p>
            <a:fld id="{DBA1B0FB-D917-4C8C-928F-313BD683BF39}" type="slidenum">
              <a:rPr lang="en-US" smtClean="0"/>
              <a:t>‹#›</a:t>
            </a:fld>
            <a:endParaRPr lang="en-US"/>
          </a:p>
        </p:txBody>
      </p:sp>
      <p:sp>
        <p:nvSpPr>
          <p:cNvPr id="39" name="Freeform: Shape 38">
            <a:extLst>
              <a:ext uri="{FF2B5EF4-FFF2-40B4-BE49-F238E27FC236}">
                <a16:creationId xmlns:a16="http://schemas.microsoft.com/office/drawing/2014/main" id="{E489F067-39E1-4757-BC11-6169A343F2E1}"/>
              </a:ext>
            </a:extLst>
          </p:cNvPr>
          <p:cNvSpPr>
            <a:spLocks noChangeAspect="1"/>
          </p:cNvSpPr>
          <p:nvPr/>
        </p:nvSpPr>
        <p:spPr>
          <a:xfrm rot="18900000" flipV="1">
            <a:off x="-410727" y="3958416"/>
            <a:ext cx="3536330" cy="1853969"/>
          </a:xfrm>
          <a:custGeom>
            <a:avLst/>
            <a:gdLst>
              <a:gd name="connsiteX0" fmla="*/ 3536330 w 3536330"/>
              <a:gd name="connsiteY0" fmla="*/ 1853969 h 1853969"/>
              <a:gd name="connsiteX1" fmla="*/ 1682362 w 3536330"/>
              <a:gd name="connsiteY1" fmla="*/ 0 h 1853969"/>
              <a:gd name="connsiteX2" fmla="*/ 52157 w 3536330"/>
              <a:gd name="connsiteY2" fmla="*/ 970257 h 1853969"/>
              <a:gd name="connsiteX3" fmla="*/ 0 w 3536330"/>
              <a:gd name="connsiteY3" fmla="*/ 1078528 h 1853969"/>
              <a:gd name="connsiteX4" fmla="*/ 757215 w 3536330"/>
              <a:gd name="connsiteY4" fmla="*/ 1835743 h 1853969"/>
              <a:gd name="connsiteX5" fmla="*/ 774211 w 3536330"/>
              <a:gd name="connsiteY5" fmla="*/ 1667149 h 1853969"/>
              <a:gd name="connsiteX6" fmla="*/ 1682362 w 3536330"/>
              <a:gd name="connsiteY6" fmla="*/ 926985 h 1853969"/>
              <a:gd name="connsiteX7" fmla="*/ 2609345 w 3536330"/>
              <a:gd name="connsiteY7" fmla="*/ 1853969 h 1853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36330" h="1853969">
                <a:moveTo>
                  <a:pt x="3536330" y="1853969"/>
                </a:moveTo>
                <a:cubicBezTo>
                  <a:pt x="3536330" y="830051"/>
                  <a:pt x="2706280" y="0"/>
                  <a:pt x="1682362" y="0"/>
                </a:cubicBezTo>
                <a:cubicBezTo>
                  <a:pt x="978418" y="0"/>
                  <a:pt x="366107" y="392328"/>
                  <a:pt x="52157" y="970257"/>
                </a:cubicBezTo>
                <a:lnTo>
                  <a:pt x="0" y="1078528"/>
                </a:lnTo>
                <a:lnTo>
                  <a:pt x="757215" y="1835743"/>
                </a:lnTo>
                <a:lnTo>
                  <a:pt x="774211" y="1667149"/>
                </a:lnTo>
                <a:cubicBezTo>
                  <a:pt x="860649" y="1244739"/>
                  <a:pt x="1234397" y="926985"/>
                  <a:pt x="1682362" y="926985"/>
                </a:cubicBezTo>
                <a:cubicBezTo>
                  <a:pt x="2194320" y="926985"/>
                  <a:pt x="2609345" y="1342010"/>
                  <a:pt x="2609345" y="1853969"/>
                </a:cubicBezTo>
                <a:close/>
              </a:path>
            </a:pathLst>
          </a:custGeom>
          <a:gradFill flip="none" rotWithShape="1">
            <a:gsLst>
              <a:gs pos="97000">
                <a:schemeClr val="bg2"/>
              </a:gs>
              <a:gs pos="31000">
                <a:schemeClr val="bg2">
                  <a:lumMod val="90000"/>
                  <a:lumOff val="10000"/>
                </a:schemeClr>
              </a:gs>
            </a:gsLst>
            <a:lin ang="15000000" scaled="0"/>
            <a:tileRect/>
          </a:gradFill>
          <a:ln>
            <a:noFill/>
          </a:ln>
          <a:effectLst>
            <a:innerShdw blurRad="355600" dist="101600" dir="16200000">
              <a:schemeClr val="accent1">
                <a:lumMod val="60000"/>
                <a:lumOff val="40000"/>
                <a:alpha val="8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3" name="Freeform: Shape 32">
            <a:extLst>
              <a:ext uri="{FF2B5EF4-FFF2-40B4-BE49-F238E27FC236}">
                <a16:creationId xmlns:a16="http://schemas.microsoft.com/office/drawing/2014/main" id="{DD231011-607F-42F1-B2D9-2BA8E91CC6AF}"/>
              </a:ext>
            </a:extLst>
          </p:cNvPr>
          <p:cNvSpPr>
            <a:spLocks noChangeAspect="1"/>
          </p:cNvSpPr>
          <p:nvPr/>
        </p:nvSpPr>
        <p:spPr>
          <a:xfrm rot="18900000" flipV="1">
            <a:off x="-481151" y="3649708"/>
            <a:ext cx="3478701" cy="2164843"/>
          </a:xfrm>
          <a:custGeom>
            <a:avLst/>
            <a:gdLst>
              <a:gd name="connsiteX0" fmla="*/ 3478701 w 3478701"/>
              <a:gd name="connsiteY0" fmla="*/ 2164843 h 2164843"/>
              <a:gd name="connsiteX1" fmla="*/ 1624733 w 3478701"/>
              <a:gd name="connsiteY1" fmla="*/ 0 h 2164843"/>
              <a:gd name="connsiteX2" fmla="*/ 87393 w 3478701"/>
              <a:gd name="connsiteY2" fmla="*/ 954459 h 2164843"/>
              <a:gd name="connsiteX3" fmla="*/ 0 w 3478701"/>
              <a:gd name="connsiteY3" fmla="*/ 1122434 h 2164843"/>
              <a:gd name="connsiteX4" fmla="*/ 736015 w 3478701"/>
              <a:gd name="connsiteY4" fmla="*/ 1858449 h 2164843"/>
              <a:gd name="connsiteX5" fmla="*/ 739424 w 3478701"/>
              <a:gd name="connsiteY5" fmla="*/ 1842964 h 2164843"/>
              <a:gd name="connsiteX6" fmla="*/ 1624733 w 3478701"/>
              <a:gd name="connsiteY6" fmla="*/ 1082422 h 2164843"/>
              <a:gd name="connsiteX7" fmla="*/ 2551716 w 3478701"/>
              <a:gd name="connsiteY7" fmla="*/ 2164843 h 2164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78701" h="2164843">
                <a:moveTo>
                  <a:pt x="3478701" y="2164843"/>
                </a:moveTo>
                <a:cubicBezTo>
                  <a:pt x="3478701" y="969234"/>
                  <a:pt x="2648651" y="0"/>
                  <a:pt x="1624733" y="0"/>
                </a:cubicBezTo>
                <a:cubicBezTo>
                  <a:pt x="984784" y="0"/>
                  <a:pt x="420564" y="378607"/>
                  <a:pt x="87393" y="954459"/>
                </a:cubicBezTo>
                <a:lnTo>
                  <a:pt x="0" y="1122434"/>
                </a:lnTo>
                <a:lnTo>
                  <a:pt x="736015" y="1858449"/>
                </a:lnTo>
                <a:lnTo>
                  <a:pt x="739424" y="1842964"/>
                </a:lnTo>
                <a:cubicBezTo>
                  <a:pt x="856791" y="1402344"/>
                  <a:pt x="1208766" y="1082422"/>
                  <a:pt x="1624733" y="1082422"/>
                </a:cubicBezTo>
                <a:cubicBezTo>
                  <a:pt x="2136692" y="1082422"/>
                  <a:pt x="2551716" y="1567038"/>
                  <a:pt x="2551716" y="2164843"/>
                </a:cubicBezTo>
                <a:close/>
              </a:path>
            </a:pathLst>
          </a:custGeom>
          <a:solidFill>
            <a:schemeClr val="bg2">
              <a:lumMod val="50000"/>
              <a:lumOff val="50000"/>
              <a:alpha val="40000"/>
            </a:schemeClr>
          </a:solidFill>
          <a:ln>
            <a:noFill/>
          </a:ln>
          <a:effectLst>
            <a:softEdge rad="3810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4" name="Oval 23">
            <a:extLst>
              <a:ext uri="{FF2B5EF4-FFF2-40B4-BE49-F238E27FC236}">
                <a16:creationId xmlns:a16="http://schemas.microsoft.com/office/drawing/2014/main" id="{EC472EFA-56B5-4A41-8D4B-E9F37727F34D}"/>
              </a:ext>
            </a:extLst>
          </p:cNvPr>
          <p:cNvSpPr/>
          <p:nvPr/>
        </p:nvSpPr>
        <p:spPr>
          <a:xfrm rot="13500000" flipV="1">
            <a:off x="1512277" y="2840042"/>
            <a:ext cx="214196" cy="933178"/>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2" name="Oval 41">
            <a:extLst>
              <a:ext uri="{FF2B5EF4-FFF2-40B4-BE49-F238E27FC236}">
                <a16:creationId xmlns:a16="http://schemas.microsoft.com/office/drawing/2014/main" id="{33781B6C-21AD-489D-A3CB-522BB2AC543F}"/>
              </a:ext>
            </a:extLst>
          </p:cNvPr>
          <p:cNvSpPr>
            <a:spLocks noChangeAspect="1"/>
          </p:cNvSpPr>
          <p:nvPr/>
        </p:nvSpPr>
        <p:spPr>
          <a:xfrm>
            <a:off x="1780661" y="385236"/>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51" name="Group 50">
            <a:extLst>
              <a:ext uri="{FF2B5EF4-FFF2-40B4-BE49-F238E27FC236}">
                <a16:creationId xmlns:a16="http://schemas.microsoft.com/office/drawing/2014/main" id="{01AD5B80-530E-44CD-8D4A-2796FB214CBF}"/>
              </a:ext>
            </a:extLst>
          </p:cNvPr>
          <p:cNvGrpSpPr/>
          <p:nvPr/>
        </p:nvGrpSpPr>
        <p:grpSpPr>
          <a:xfrm>
            <a:off x="623181" y="1514007"/>
            <a:ext cx="734257" cy="760506"/>
            <a:chOff x="5243759" y="1363788"/>
            <a:chExt cx="734257" cy="760506"/>
          </a:xfrm>
        </p:grpSpPr>
        <p:sp>
          <p:nvSpPr>
            <p:cNvPr id="52" name="Freeform 5">
              <a:extLst>
                <a:ext uri="{FF2B5EF4-FFF2-40B4-BE49-F238E27FC236}">
                  <a16:creationId xmlns:a16="http://schemas.microsoft.com/office/drawing/2014/main" id="{2F746AA8-9050-4515-9B17-BC8503685299}"/>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3" name="Freeform 6">
              <a:extLst>
                <a:ext uri="{FF2B5EF4-FFF2-40B4-BE49-F238E27FC236}">
                  <a16:creationId xmlns:a16="http://schemas.microsoft.com/office/drawing/2014/main" id="{23EC1AC3-1698-46D5-80B7-F22F15E1A5E4}"/>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4" name="Freeform 8">
              <a:extLst>
                <a:ext uri="{FF2B5EF4-FFF2-40B4-BE49-F238E27FC236}">
                  <a16:creationId xmlns:a16="http://schemas.microsoft.com/office/drawing/2014/main" id="{73766156-553C-46EB-93FA-4F37CC0FF5CF}"/>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Tree>
    <p:extLst>
      <p:ext uri="{BB962C8B-B14F-4D97-AF65-F5344CB8AC3E}">
        <p14:creationId xmlns:p14="http://schemas.microsoft.com/office/powerpoint/2010/main" val="20782970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lstStyle/>
          <a:p>
            <a:fld id="{9EE9E0E3-ECF6-4CFE-8698-AEFEBCECC3C0}" type="datetime2">
              <a:rPr lang="en-US" smtClean="0"/>
              <a:t>Saturday, September 17, 2022</a:t>
            </a:fld>
            <a:endParaRPr lang="en-US"/>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lstStyle/>
          <a:p>
            <a:r>
              <a:rPr lang="en-US"/>
              <a:t>Sample Footer</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10151321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778B0BE9-88B0-4883-9BA9-CD594C400EC1}"/>
              </a:ext>
            </a:extLst>
          </p:cNvPr>
          <p:cNvGrpSpPr/>
          <p:nvPr/>
        </p:nvGrpSpPr>
        <p:grpSpPr>
          <a:xfrm>
            <a:off x="4949631" y="5111861"/>
            <a:ext cx="1262947" cy="1335600"/>
            <a:chOff x="2678417" y="2427951"/>
            <a:chExt cx="1262947" cy="1335600"/>
          </a:xfrm>
        </p:grpSpPr>
        <p:sp>
          <p:nvSpPr>
            <p:cNvPr id="11" name="Freeform: Shape 10">
              <a:extLst>
                <a:ext uri="{FF2B5EF4-FFF2-40B4-BE49-F238E27FC236}">
                  <a16:creationId xmlns:a16="http://schemas.microsoft.com/office/drawing/2014/main" id="{C59DCBF3-7AFA-4CD1-A918-BC6DDE674E6C}"/>
                </a:ext>
              </a:extLst>
            </p:cNvPr>
            <p:cNvSpPr>
              <a:spLocks noChangeAspect="1"/>
            </p:cNvSpPr>
            <p:nvPr/>
          </p:nvSpPr>
          <p:spPr>
            <a:xfrm rot="2700000">
              <a:off x="2769891" y="2336477"/>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Oval 11">
              <a:extLst>
                <a:ext uri="{FF2B5EF4-FFF2-40B4-BE49-F238E27FC236}">
                  <a16:creationId xmlns:a16="http://schemas.microsoft.com/office/drawing/2014/main" id="{06964A02-96E1-4654-9187-DDDE7409F75B}"/>
                </a:ext>
              </a:extLst>
            </p:cNvPr>
            <p:cNvSpPr/>
            <p:nvPr/>
          </p:nvSpPr>
          <p:spPr>
            <a:xfrm rot="8100000">
              <a:off x="2784291" y="2683551"/>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BF3FF76C-A012-4CDA-8AE7-E9413955716A}"/>
              </a:ext>
            </a:extLst>
          </p:cNvPr>
          <p:cNvSpPr>
            <a:spLocks noGrp="1"/>
          </p:cNvSpPr>
          <p:nvPr>
            <p:ph type="title"/>
          </p:nvPr>
        </p:nvSpPr>
        <p:spPr>
          <a:xfrm>
            <a:off x="550863" y="549275"/>
            <a:ext cx="11090275" cy="984885"/>
          </a:xfrm>
        </p:spPr>
        <p:txBody>
          <a:bodyPr anchor="t">
            <a:normAutofit/>
          </a:bodyPr>
          <a:lstStyle>
            <a:lvl1pPr>
              <a:lnSpc>
                <a:spcPct val="100000"/>
              </a:lnSpc>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11A4C80-DC38-4641-924F-90D6078CF592}"/>
              </a:ext>
            </a:extLst>
          </p:cNvPr>
          <p:cNvSpPr>
            <a:spLocks noGrp="1"/>
          </p:cNvSpPr>
          <p:nvPr>
            <p:ph idx="1"/>
          </p:nvPr>
        </p:nvSpPr>
        <p:spPr>
          <a:xfrm>
            <a:off x="4295775" y="1750060"/>
            <a:ext cx="7345362" cy="4342765"/>
          </a:xfrm>
        </p:spPr>
        <p:txBody>
          <a:bodyPr>
            <a:normAutofit/>
          </a:bodyPr>
          <a:lstStyle>
            <a:lvl1pPr>
              <a:defRPr sz="1600"/>
            </a:lvl1pPr>
            <a:lvl2pPr>
              <a:defRPr sz="1600"/>
            </a:lvl2pPr>
            <a:lvl3pPr>
              <a:defRPr sz="1600"/>
            </a:lvl3pPr>
            <a:lvl4pPr>
              <a:defRPr sz="16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82C42771-D3A7-4072-85DC-B7C5E530E8AA}"/>
              </a:ext>
            </a:extLst>
          </p:cNvPr>
          <p:cNvSpPr>
            <a:spLocks noGrp="1"/>
          </p:cNvSpPr>
          <p:nvPr>
            <p:ph type="body" sz="half" idx="2"/>
          </p:nvPr>
        </p:nvSpPr>
        <p:spPr>
          <a:xfrm>
            <a:off x="550863" y="1750060"/>
            <a:ext cx="3565525" cy="434276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BD47AB1-6EB5-4E2C-B4A7-42DC643E9FF9}"/>
              </a:ext>
            </a:extLst>
          </p:cNvPr>
          <p:cNvSpPr>
            <a:spLocks noGrp="1"/>
          </p:cNvSpPr>
          <p:nvPr>
            <p:ph type="dt" sz="half" idx="10"/>
          </p:nvPr>
        </p:nvSpPr>
        <p:spPr/>
        <p:txBody>
          <a:bodyPr/>
          <a:lstStyle/>
          <a:p>
            <a:fld id="{251462FC-960E-4740-921F-B36862979F21}" type="datetime2">
              <a:rPr lang="en-US" smtClean="0"/>
              <a:t>Saturday, September 17, 2022</a:t>
            </a:fld>
            <a:endParaRPr lang="en-US"/>
          </a:p>
        </p:txBody>
      </p:sp>
      <p:sp>
        <p:nvSpPr>
          <p:cNvPr id="6" name="Footer Placeholder 5">
            <a:extLst>
              <a:ext uri="{FF2B5EF4-FFF2-40B4-BE49-F238E27FC236}">
                <a16:creationId xmlns:a16="http://schemas.microsoft.com/office/drawing/2014/main" id="{5BA9D15F-B6ED-46E1-9840-0B625880EE4B}"/>
              </a:ext>
            </a:extLst>
          </p:cNvPr>
          <p:cNvSpPr>
            <a:spLocks noGrp="1"/>
          </p:cNvSpPr>
          <p:nvPr>
            <p:ph type="ftr" sz="quarter" idx="11"/>
          </p:nvPr>
        </p:nvSpPr>
        <p:spPr/>
        <p:txBody>
          <a:bodyPr/>
          <a:lstStyle/>
          <a:p>
            <a:r>
              <a:rPr lang="en-US"/>
              <a:t>Sample Footer</a:t>
            </a:r>
          </a:p>
        </p:txBody>
      </p:sp>
      <p:sp>
        <p:nvSpPr>
          <p:cNvPr id="7" name="Slide Number Placeholder 6">
            <a:extLst>
              <a:ext uri="{FF2B5EF4-FFF2-40B4-BE49-F238E27FC236}">
                <a16:creationId xmlns:a16="http://schemas.microsoft.com/office/drawing/2014/main" id="{CDAEB023-7A5E-4087-B75E-A38A80EE5D01}"/>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16969641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F98F1FBA-F8BB-42CF-8B3E-D19AAFEE96C1}"/>
              </a:ext>
            </a:extLst>
          </p:cNvPr>
          <p:cNvGrpSpPr/>
          <p:nvPr/>
        </p:nvGrpSpPr>
        <p:grpSpPr>
          <a:xfrm>
            <a:off x="334964" y="5115518"/>
            <a:ext cx="734257" cy="760506"/>
            <a:chOff x="5243759" y="1363788"/>
            <a:chExt cx="734257" cy="760506"/>
          </a:xfrm>
        </p:grpSpPr>
        <p:sp>
          <p:nvSpPr>
            <p:cNvPr id="18" name="Freeform 5">
              <a:extLst>
                <a:ext uri="{FF2B5EF4-FFF2-40B4-BE49-F238E27FC236}">
                  <a16:creationId xmlns:a16="http://schemas.microsoft.com/office/drawing/2014/main" id="{60EE09DD-C3DB-4266-BCC3-A765CFFBF379}"/>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 name="Freeform 6">
              <a:extLst>
                <a:ext uri="{FF2B5EF4-FFF2-40B4-BE49-F238E27FC236}">
                  <a16:creationId xmlns:a16="http://schemas.microsoft.com/office/drawing/2014/main" id="{5F301FE0-96DC-4EFB-BBEE-AED762C337C9}"/>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Freeform 8">
              <a:extLst>
                <a:ext uri="{FF2B5EF4-FFF2-40B4-BE49-F238E27FC236}">
                  <a16:creationId xmlns:a16="http://schemas.microsoft.com/office/drawing/2014/main" id="{3BEAD276-8850-4C0C-9777-8537000D522A}"/>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4E5EE0A0-B07E-479B-9684-4BD09FA4376C}"/>
              </a:ext>
            </a:extLst>
          </p:cNvPr>
          <p:cNvSpPr>
            <a:spLocks noGrp="1"/>
          </p:cNvSpPr>
          <p:nvPr>
            <p:ph type="title"/>
          </p:nvPr>
        </p:nvSpPr>
        <p:spPr>
          <a:xfrm>
            <a:off x="550863" y="575409"/>
            <a:ext cx="4500562" cy="984885"/>
          </a:xfrm>
        </p:spPr>
        <p:txBody>
          <a:bodyPr vert="horz" wrap="square" lIns="0" tIns="0" rIns="0" bIns="0" rtlCol="0" anchor="t" anchorCtr="0">
            <a:normAutofit/>
          </a:bodyPr>
          <a:lstStyle>
            <a:lvl1pPr>
              <a:defRPr lang="en-US" sz="3200" dirty="0"/>
            </a:lvl1pPr>
          </a:lstStyle>
          <a:p>
            <a:pPr lvl="0">
              <a:lnSpc>
                <a:spcPct val="100000"/>
              </a:lnSpc>
            </a:pPr>
            <a:r>
              <a:rPr lang="en-US"/>
              <a:t>Click to edit Master title style</a:t>
            </a:r>
            <a:endParaRPr lang="en-US" dirty="0"/>
          </a:p>
        </p:txBody>
      </p:sp>
      <p:sp>
        <p:nvSpPr>
          <p:cNvPr id="3" name="Picture Placeholder 2">
            <a:extLst>
              <a:ext uri="{FF2B5EF4-FFF2-40B4-BE49-F238E27FC236}">
                <a16:creationId xmlns:a16="http://schemas.microsoft.com/office/drawing/2014/main" id="{C11893A9-3462-4F51-83AE-5D2F124B985F}"/>
              </a:ext>
            </a:extLst>
          </p:cNvPr>
          <p:cNvSpPr>
            <a:spLocks noGrp="1"/>
          </p:cNvSpPr>
          <p:nvPr>
            <p:ph type="pic" idx="1"/>
          </p:nvPr>
        </p:nvSpPr>
        <p:spPr>
          <a:xfrm>
            <a:off x="5267324" y="575409"/>
            <a:ext cx="6373813" cy="5733316"/>
          </a:xfrm>
        </p:spPr>
        <p:txBody>
          <a:bodyPr>
            <a:normAutofit/>
          </a:bodyPr>
          <a:lstStyle>
            <a:lvl1pPr marL="0" indent="0">
              <a:buNone/>
              <a:defRPr sz="16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8BA9240C-79C0-4A88-A476-725DE1B9C28F}"/>
              </a:ext>
            </a:extLst>
          </p:cNvPr>
          <p:cNvSpPr>
            <a:spLocks noGrp="1"/>
          </p:cNvSpPr>
          <p:nvPr>
            <p:ph type="body" sz="half" idx="2"/>
          </p:nvPr>
        </p:nvSpPr>
        <p:spPr>
          <a:xfrm>
            <a:off x="550863" y="1776195"/>
            <a:ext cx="4500562" cy="4532530"/>
          </a:xfrm>
        </p:spPr>
        <p:txBody>
          <a:bodyPr anchor="t" anchorCtr="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57D2D6F-49E8-4217-A908-2D9E43583589}"/>
              </a:ext>
            </a:extLst>
          </p:cNvPr>
          <p:cNvSpPr>
            <a:spLocks noGrp="1"/>
          </p:cNvSpPr>
          <p:nvPr>
            <p:ph type="dt" sz="half" idx="10"/>
          </p:nvPr>
        </p:nvSpPr>
        <p:spPr/>
        <p:txBody>
          <a:bodyPr/>
          <a:lstStyle/>
          <a:p>
            <a:fld id="{E50BC9E2-CB44-4C05-9BB5-496C18A241E0}" type="datetime2">
              <a:rPr lang="en-US" smtClean="0"/>
              <a:t>Saturday, September 17, 2022</a:t>
            </a:fld>
            <a:endParaRPr lang="en-US"/>
          </a:p>
        </p:txBody>
      </p:sp>
      <p:sp>
        <p:nvSpPr>
          <p:cNvPr id="6" name="Footer Placeholder 5">
            <a:extLst>
              <a:ext uri="{FF2B5EF4-FFF2-40B4-BE49-F238E27FC236}">
                <a16:creationId xmlns:a16="http://schemas.microsoft.com/office/drawing/2014/main" id="{591C4440-6B8D-4A24-A807-8B1302A3DFAF}"/>
              </a:ext>
            </a:extLst>
          </p:cNvPr>
          <p:cNvSpPr>
            <a:spLocks noGrp="1"/>
          </p:cNvSpPr>
          <p:nvPr>
            <p:ph type="ftr" sz="quarter" idx="11"/>
          </p:nvPr>
        </p:nvSpPr>
        <p:spPr/>
        <p:txBody>
          <a:bodyPr/>
          <a:lstStyle/>
          <a:p>
            <a:r>
              <a:rPr lang="en-US"/>
              <a:t>Sample Footer</a:t>
            </a:r>
          </a:p>
        </p:txBody>
      </p:sp>
      <p:sp>
        <p:nvSpPr>
          <p:cNvPr id="7" name="Slide Number Placeholder 6">
            <a:extLst>
              <a:ext uri="{FF2B5EF4-FFF2-40B4-BE49-F238E27FC236}">
                <a16:creationId xmlns:a16="http://schemas.microsoft.com/office/drawing/2014/main" id="{76CFE189-E20B-4108-B290-244424336512}"/>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9781264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8028302-E866-455D-8898-53623027543F}"/>
              </a:ext>
            </a:extLst>
          </p:cNvPr>
          <p:cNvSpPr>
            <a:spLocks noGrp="1"/>
          </p:cNvSpPr>
          <p:nvPr>
            <p:ph type="title"/>
          </p:nvPr>
        </p:nvSpPr>
        <p:spPr>
          <a:xfrm>
            <a:off x="550863" y="550800"/>
            <a:ext cx="11090275" cy="1333057"/>
          </a:xfrm>
          <a:prstGeom prst="rect">
            <a:avLst/>
          </a:prstGeom>
        </p:spPr>
        <p:txBody>
          <a:bodyPr vert="horz" wrap="square" lIns="0" tIns="0" rIns="0" bIns="0" rtlCol="0" anchor="t" anchorCtr="0">
            <a:normAutofit/>
          </a:bodyPr>
          <a:lstStyle/>
          <a:p>
            <a:pPr lvl="0">
              <a:lnSpc>
                <a:spcPct val="100000"/>
              </a:lnSpc>
            </a:pPr>
            <a:r>
              <a:rPr lang="en-US"/>
              <a:t>Click to edit Master title style</a:t>
            </a:r>
            <a:endParaRPr lang="en-US" dirty="0"/>
          </a:p>
        </p:txBody>
      </p:sp>
      <p:sp>
        <p:nvSpPr>
          <p:cNvPr id="3" name="Text Placeholder 2">
            <a:extLst>
              <a:ext uri="{FF2B5EF4-FFF2-40B4-BE49-F238E27FC236}">
                <a16:creationId xmlns:a16="http://schemas.microsoft.com/office/drawing/2014/main" id="{BC94E72B-F0CF-4BC4-B509-A1C4508BE435}"/>
              </a:ext>
            </a:extLst>
          </p:cNvPr>
          <p:cNvSpPr>
            <a:spLocks noGrp="1"/>
          </p:cNvSpPr>
          <p:nvPr>
            <p:ph type="body" idx="1"/>
          </p:nvPr>
        </p:nvSpPr>
        <p:spPr>
          <a:xfrm>
            <a:off x="550863" y="2113862"/>
            <a:ext cx="11091600" cy="3978963"/>
          </a:xfrm>
          <a:prstGeom prst="rect">
            <a:avLst/>
          </a:prstGeom>
        </p:spPr>
        <p:txBody>
          <a:bodyPr vert="horz" wrap="square"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4ACE49D-C22F-4540-AC09-E421D2A2EDBE}"/>
              </a:ext>
            </a:extLst>
          </p:cNvPr>
          <p:cNvSpPr>
            <a:spLocks noGrp="1"/>
          </p:cNvSpPr>
          <p:nvPr>
            <p:ph type="dt" sz="half" idx="2"/>
          </p:nvPr>
        </p:nvSpPr>
        <p:spPr>
          <a:xfrm>
            <a:off x="550863" y="6507212"/>
            <a:ext cx="2628900" cy="153888"/>
          </a:xfrm>
          <a:prstGeom prst="rect">
            <a:avLst/>
          </a:prstGeom>
        </p:spPr>
        <p:txBody>
          <a:bodyPr vert="horz" wrap="square" lIns="0" tIns="0" rIns="0" bIns="0" rtlCol="0" anchor="ctr">
            <a:spAutoFit/>
          </a:bodyPr>
          <a:lstStyle>
            <a:lvl1pPr algn="l">
              <a:defRPr sz="900">
                <a:solidFill>
                  <a:schemeClr val="tx1">
                    <a:alpha val="80000"/>
                  </a:schemeClr>
                </a:solidFill>
              </a:defRPr>
            </a:lvl1pPr>
          </a:lstStyle>
          <a:p>
            <a:fld id="{246CB39B-5F4C-4A7E-9BE3-AAFD45576D16}" type="datetime2">
              <a:rPr lang="en-US" smtClean="0"/>
              <a:t>Saturday, September 17, 2022</a:t>
            </a:fld>
            <a:endParaRPr lang="en-US" dirty="0"/>
          </a:p>
        </p:txBody>
      </p:sp>
      <p:sp>
        <p:nvSpPr>
          <p:cNvPr id="5" name="Footer Placeholder 4">
            <a:extLst>
              <a:ext uri="{FF2B5EF4-FFF2-40B4-BE49-F238E27FC236}">
                <a16:creationId xmlns:a16="http://schemas.microsoft.com/office/drawing/2014/main" id="{ACD5C3BE-317E-49E8-82B5-C8A7EC9C8A7E}"/>
              </a:ext>
            </a:extLst>
          </p:cNvPr>
          <p:cNvSpPr>
            <a:spLocks noGrp="1"/>
          </p:cNvSpPr>
          <p:nvPr>
            <p:ph type="ftr" sz="quarter" idx="3"/>
          </p:nvPr>
        </p:nvSpPr>
        <p:spPr>
          <a:xfrm>
            <a:off x="3359150" y="6507212"/>
            <a:ext cx="6379210" cy="153888"/>
          </a:xfrm>
          <a:prstGeom prst="rect">
            <a:avLst/>
          </a:prstGeom>
        </p:spPr>
        <p:txBody>
          <a:bodyPr vert="horz" wrap="square" lIns="0" tIns="0" rIns="0" bIns="0" rtlCol="0" anchor="ctr">
            <a:spAutoFit/>
          </a:bodyPr>
          <a:lstStyle>
            <a:lvl1pPr algn="l">
              <a:defRPr sz="900">
                <a:solidFill>
                  <a:schemeClr val="tx1">
                    <a:alpha val="80000"/>
                  </a:schemeClr>
                </a:solidFill>
              </a:defRPr>
            </a:lvl1pPr>
          </a:lstStyle>
          <a:p>
            <a:r>
              <a:rPr lang="en-US"/>
              <a:t>Sample Footer</a:t>
            </a:r>
            <a:endParaRPr lang="en-US" dirty="0"/>
          </a:p>
        </p:txBody>
      </p:sp>
      <p:sp>
        <p:nvSpPr>
          <p:cNvPr id="6" name="Slide Number Placeholder 5">
            <a:extLst>
              <a:ext uri="{FF2B5EF4-FFF2-40B4-BE49-F238E27FC236}">
                <a16:creationId xmlns:a16="http://schemas.microsoft.com/office/drawing/2014/main" id="{45574E12-6C16-431F-B2CE-E4B15916BA05}"/>
              </a:ext>
            </a:extLst>
          </p:cNvPr>
          <p:cNvSpPr>
            <a:spLocks noGrp="1"/>
          </p:cNvSpPr>
          <p:nvPr>
            <p:ph type="sldNum" sz="quarter" idx="4"/>
          </p:nvPr>
        </p:nvSpPr>
        <p:spPr>
          <a:xfrm>
            <a:off x="9948863" y="6507212"/>
            <a:ext cx="1692274" cy="153888"/>
          </a:xfrm>
          <a:prstGeom prst="rect">
            <a:avLst/>
          </a:prstGeom>
        </p:spPr>
        <p:txBody>
          <a:bodyPr vert="horz" wrap="square" lIns="0" tIns="0" rIns="0" bIns="0" rtlCol="0" anchor="ctr">
            <a:spAutoFit/>
          </a:bodyPr>
          <a:lstStyle>
            <a:lvl1pPr algn="r">
              <a:defRPr sz="900">
                <a:solidFill>
                  <a:schemeClr val="tx1">
                    <a:alpha val="80000"/>
                  </a:schemeClr>
                </a:solidFill>
              </a:defRPr>
            </a:lvl1pPr>
          </a:lstStyle>
          <a:p>
            <a:fld id="{DBA1B0FB-D917-4C8C-928F-313BD683BF39}" type="slidenum">
              <a:rPr lang="en-US" smtClean="0"/>
              <a:pPr/>
              <a:t>‹#›</a:t>
            </a:fld>
            <a:endParaRPr lang="en-US"/>
          </a:p>
        </p:txBody>
      </p:sp>
    </p:spTree>
    <p:extLst>
      <p:ext uri="{BB962C8B-B14F-4D97-AF65-F5344CB8AC3E}">
        <p14:creationId xmlns:p14="http://schemas.microsoft.com/office/powerpoint/2010/main" val="1929061002"/>
      </p:ext>
    </p:extLst>
  </p:cSld>
  <p:clrMap bg1="dk1" tx1="lt1" bg2="dk2" tx2="lt2" accent1="accent1" accent2="accent2" accent3="accent3" accent4="accent4" accent5="accent5" accent6="accent6" hlink="hlink" folHlink="folHlink"/>
  <p:sldLayoutIdLst>
    <p:sldLayoutId id="2147483835" r:id="rId1"/>
    <p:sldLayoutId id="2147483836" r:id="rId2"/>
    <p:sldLayoutId id="2147483837" r:id="rId3"/>
    <p:sldLayoutId id="2147483838" r:id="rId4"/>
    <p:sldLayoutId id="2147483839" r:id="rId5"/>
    <p:sldLayoutId id="2147483833" r:id="rId6"/>
    <p:sldLayoutId id="2147483829" r:id="rId7"/>
    <p:sldLayoutId id="2147483830" r:id="rId8"/>
    <p:sldLayoutId id="2147483831" r:id="rId9"/>
    <p:sldLayoutId id="2147483832" r:id="rId10"/>
    <p:sldLayoutId id="2147483834" r:id="rId11"/>
    <p:sldLayoutId id="2147483841" r:id="rId12"/>
  </p:sldLayoutIdLst>
  <p:hf sldNum="0" hdr="0" ftr="0" dt="0"/>
  <p:txStyles>
    <p:titleStyle>
      <a:lvl1pPr algn="l" defTabSz="914400" rtl="0" eaLnBrk="1" latinLnBrk="0" hangingPunct="1">
        <a:lnSpc>
          <a:spcPct val="100000"/>
        </a:lnSpc>
        <a:spcBef>
          <a:spcPct val="0"/>
        </a:spcBef>
        <a:buNone/>
        <a:defRPr lang="en-US" sz="4800" kern="1200" dirty="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0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19.png"/><Relationship Id="rId13" Type="http://schemas.microsoft.com/office/2007/relationships/hdphoto" Target="../media/hdphoto1.wdp"/><Relationship Id="rId3" Type="http://schemas.openxmlformats.org/officeDocument/2006/relationships/image" Target="../media/image14.png"/><Relationship Id="rId7" Type="http://schemas.openxmlformats.org/officeDocument/2006/relationships/image" Target="../media/image18.png"/><Relationship Id="rId12" Type="http://schemas.openxmlformats.org/officeDocument/2006/relationships/image" Target="../media/image3.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7.png"/><Relationship Id="rId11" Type="http://schemas.openxmlformats.org/officeDocument/2006/relationships/image" Target="../media/image22.jp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microsoft.com/office/2007/relationships/hdphoto" Target="../media/hdphoto1.wdp"/></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xml"/><Relationship Id="rId1" Type="http://schemas.openxmlformats.org/officeDocument/2006/relationships/slideLayout" Target="../slideLayouts/slideLayout6.xml"/><Relationship Id="rId5" Type="http://schemas.microsoft.com/office/2007/relationships/hdphoto" Target="../media/hdphoto1.wdp"/><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2.png"/><Relationship Id="rId1" Type="http://schemas.openxmlformats.org/officeDocument/2006/relationships/slideLayout" Target="../slideLayouts/slideLayout6.xml"/><Relationship Id="rId4" Type="http://schemas.microsoft.com/office/2007/relationships/hdphoto" Target="../media/hdphoto1.wdp"/></Relationships>
</file>

<file path=ppt/slides/_rels/slide1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24.png"/><Relationship Id="rId7" Type="http://schemas.openxmlformats.org/officeDocument/2006/relationships/image" Target="../media/image3.png"/><Relationship Id="rId2" Type="http://schemas.openxmlformats.org/officeDocument/2006/relationships/image" Target="../media/image23.png"/><Relationship Id="rId1" Type="http://schemas.openxmlformats.org/officeDocument/2006/relationships/slideLayout" Target="../slideLayouts/slideLayout6.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image" Target="../media/image270.png"/><Relationship Id="rId1" Type="http://schemas.openxmlformats.org/officeDocument/2006/relationships/slideLayout" Target="../slideLayouts/slideLayout6.xml"/><Relationship Id="rId6" Type="http://schemas.openxmlformats.org/officeDocument/2006/relationships/image" Target="../media/image31.png"/><Relationship Id="rId11" Type="http://schemas.microsoft.com/office/2007/relationships/hdphoto" Target="../media/hdphoto1.wdp"/><Relationship Id="rId5" Type="http://schemas.openxmlformats.org/officeDocument/2006/relationships/image" Target="../media/image30.png"/><Relationship Id="rId10" Type="http://schemas.openxmlformats.org/officeDocument/2006/relationships/image" Target="../media/image3.png"/><Relationship Id="rId4" Type="http://schemas.openxmlformats.org/officeDocument/2006/relationships/image" Target="../media/image29.png"/><Relationship Id="rId9" Type="http://schemas.openxmlformats.org/officeDocument/2006/relationships/image" Target="../media/image34.png"/></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Layout" Target="../slideLayouts/slideLayout6.xml"/><Relationship Id="rId5" Type="http://schemas.microsoft.com/office/2007/relationships/hdphoto" Target="../media/hdphoto1.wdp"/><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38.png"/></Relationships>
</file>

<file path=ppt/slides/_rels/slide2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image" Target="../media/image40.png"/><Relationship Id="rId1" Type="http://schemas.openxmlformats.org/officeDocument/2006/relationships/slideLayout" Target="../slideLayouts/slideLayout1.xml"/><Relationship Id="rId6" Type="http://schemas.openxmlformats.org/officeDocument/2006/relationships/image" Target="../media/image44.png"/><Relationship Id="rId5" Type="http://schemas.openxmlformats.org/officeDocument/2006/relationships/image" Target="../media/image43.png"/><Relationship Id="rId10" Type="http://schemas.microsoft.com/office/2007/relationships/hdphoto" Target="../media/hdphoto1.wdp"/><Relationship Id="rId4" Type="http://schemas.openxmlformats.org/officeDocument/2006/relationships/image" Target="../media/image42.png"/><Relationship Id="rId9" Type="http://schemas.openxmlformats.org/officeDocument/2006/relationships/image" Target="../media/image3.png"/></Relationships>
</file>

<file path=ppt/slides/_rels/slide2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60.png"/><Relationship Id="rId7" Type="http://schemas.microsoft.com/office/2007/relationships/hdphoto" Target="../media/hdphoto1.wdp"/><Relationship Id="rId2" Type="http://schemas.openxmlformats.org/officeDocument/2006/relationships/image" Target="../media/image450.png"/><Relationship Id="rId1" Type="http://schemas.openxmlformats.org/officeDocument/2006/relationships/slideLayout" Target="../slideLayouts/slideLayout6.xml"/><Relationship Id="rId6" Type="http://schemas.openxmlformats.org/officeDocument/2006/relationships/image" Target="../media/image3.png"/><Relationship Id="rId5" Type="http://schemas.openxmlformats.org/officeDocument/2006/relationships/image" Target="../media/image48.png"/><Relationship Id="rId4" Type="http://schemas.openxmlformats.org/officeDocument/2006/relationships/image" Target="../media/image47.png"/></Relationships>
</file>

<file path=ppt/slides/_rels/slide28.xml.rels><?xml version="1.0" encoding="UTF-8" standalone="yes"?>
<Relationships xmlns="http://schemas.openxmlformats.org/package/2006/relationships"><Relationship Id="rId8" Type="http://schemas.openxmlformats.org/officeDocument/2006/relationships/image" Target="../media/image55.png"/><Relationship Id="rId13" Type="http://schemas.openxmlformats.org/officeDocument/2006/relationships/image" Target="../media/image58.png"/><Relationship Id="rId3" Type="http://schemas.openxmlformats.org/officeDocument/2006/relationships/image" Target="../media/image50.png"/><Relationship Id="rId7" Type="http://schemas.openxmlformats.org/officeDocument/2006/relationships/image" Target="../media/image54.png"/><Relationship Id="rId12" Type="http://schemas.microsoft.com/office/2007/relationships/hdphoto" Target="../media/hdphoto1.wdp"/><Relationship Id="rId2" Type="http://schemas.openxmlformats.org/officeDocument/2006/relationships/image" Target="../media/image49.png"/><Relationship Id="rId1" Type="http://schemas.openxmlformats.org/officeDocument/2006/relationships/slideLayout" Target="../slideLayouts/slideLayout6.xml"/><Relationship Id="rId6" Type="http://schemas.openxmlformats.org/officeDocument/2006/relationships/image" Target="../media/image53.png"/><Relationship Id="rId11" Type="http://schemas.openxmlformats.org/officeDocument/2006/relationships/image" Target="../media/image3.png"/><Relationship Id="rId5" Type="http://schemas.openxmlformats.org/officeDocument/2006/relationships/image" Target="../media/image52.png"/><Relationship Id="rId15" Type="http://schemas.openxmlformats.org/officeDocument/2006/relationships/image" Target="../media/image60.png"/><Relationship Id="rId10" Type="http://schemas.openxmlformats.org/officeDocument/2006/relationships/image" Target="../media/image57.png"/><Relationship Id="rId4" Type="http://schemas.openxmlformats.org/officeDocument/2006/relationships/image" Target="../media/image51.png"/><Relationship Id="rId9" Type="http://schemas.openxmlformats.org/officeDocument/2006/relationships/image" Target="../media/image56.png"/><Relationship Id="rId14" Type="http://schemas.openxmlformats.org/officeDocument/2006/relationships/image" Target="../media/image59.png"/></Relationships>
</file>

<file path=ppt/slides/_rels/slide29.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Layout" Target="../slideLayouts/slideLayout6.xml"/><Relationship Id="rId5" Type="http://schemas.microsoft.com/office/2007/relationships/hdphoto" Target="../media/hdphoto1.wdp"/><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61.png"/><Relationship Id="rId7" Type="http://schemas.microsoft.com/office/2007/relationships/hdphoto" Target="../media/hdphoto1.wdp"/><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63.emf"/><Relationship Id="rId4" Type="http://schemas.openxmlformats.org/officeDocument/2006/relationships/image" Target="../media/image62.emf"/></Relationships>
</file>

<file path=ppt/slides/_rels/slide31.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64.jpg"/><Relationship Id="rId7"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67.png"/><Relationship Id="rId5" Type="http://schemas.openxmlformats.org/officeDocument/2006/relationships/image" Target="../media/image66.jpg"/><Relationship Id="rId4" Type="http://schemas.openxmlformats.org/officeDocument/2006/relationships/image" Target="../media/image65.jpg"/></Relationships>
</file>

<file path=ppt/slides/_rels/slide3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2.xml"/><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7.svg"/></Relationships>
</file>

<file path=ppt/slides/_rels/slide7.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7.svg"/><Relationship Id="rId7"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2.png"/><Relationship Id="rId5" Type="http://schemas.microsoft.com/office/2007/relationships/hdphoto" Target="../media/hdphoto1.wdp"/><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702655" y="4683088"/>
            <a:ext cx="3030978" cy="720000"/>
          </a:xfrm>
        </p:spPr>
        <p:txBody>
          <a:bodyPr/>
          <a:lstStyle/>
          <a:p>
            <a:r>
              <a:rPr lang="en-US" dirty="0"/>
              <a:t>Adelaide, 10-August-2022</a:t>
            </a:r>
          </a:p>
        </p:txBody>
      </p:sp>
      <p:sp>
        <p:nvSpPr>
          <p:cNvPr id="4" name="Title 3"/>
          <p:cNvSpPr>
            <a:spLocks noGrp="1"/>
          </p:cNvSpPr>
          <p:nvPr>
            <p:ph type="title"/>
          </p:nvPr>
        </p:nvSpPr>
        <p:spPr>
          <a:xfrm>
            <a:off x="398481" y="1003356"/>
            <a:ext cx="10330961" cy="720000"/>
          </a:xfrm>
        </p:spPr>
        <p:txBody>
          <a:bodyPr/>
          <a:lstStyle/>
          <a:p>
            <a:pPr algn="l"/>
            <a:r>
              <a:rPr lang="en-AU" sz="4000" b="1" i="0" dirty="0">
                <a:effectLst/>
                <a:latin typeface="+mn-lt"/>
              </a:rPr>
              <a:t>Army Quantum Technology Challenge 2022</a:t>
            </a:r>
            <a:br>
              <a:rPr lang="en-AU" sz="4000" b="1" i="0" dirty="0">
                <a:effectLst/>
                <a:latin typeface="+mn-lt"/>
              </a:rPr>
            </a:br>
            <a:r>
              <a:rPr lang="en-US" sz="2400" b="0" i="0" u="none" strike="noStrike" baseline="0" dirty="0">
                <a:latin typeface="CMR10"/>
              </a:rPr>
              <a:t>Sub-theme 2: Identifying Threats and Critical Information in Signals and Images</a:t>
            </a:r>
            <a:endParaRPr lang="en-AU" sz="4000" b="1" i="0" dirty="0">
              <a:effectLst/>
              <a:latin typeface="+mn-lt"/>
            </a:endParaRPr>
          </a:p>
        </p:txBody>
      </p:sp>
      <p:sp>
        <p:nvSpPr>
          <p:cNvPr id="5" name="TextBox 4">
            <a:extLst>
              <a:ext uri="{FF2B5EF4-FFF2-40B4-BE49-F238E27FC236}">
                <a16:creationId xmlns:a16="http://schemas.microsoft.com/office/drawing/2014/main" id="{F1A9DFE9-C478-E779-D514-36AA5B8E0426}"/>
              </a:ext>
            </a:extLst>
          </p:cNvPr>
          <p:cNvSpPr txBox="1"/>
          <p:nvPr/>
        </p:nvSpPr>
        <p:spPr>
          <a:xfrm>
            <a:off x="398481" y="2802019"/>
            <a:ext cx="11639326" cy="1077218"/>
          </a:xfrm>
          <a:prstGeom prst="rect">
            <a:avLst/>
          </a:prstGeom>
          <a:noFill/>
        </p:spPr>
        <p:txBody>
          <a:bodyPr wrap="square">
            <a:spAutoFit/>
          </a:bodyPr>
          <a:lstStyle/>
          <a:p>
            <a:pPr algn="l"/>
            <a:r>
              <a:rPr lang="en-AU" sz="2800" b="1" i="0" u="none" strike="noStrike" baseline="0" dirty="0">
                <a:latin typeface="CMBX12"/>
              </a:rPr>
              <a:t>TEAM: SQC Algorithms</a:t>
            </a:r>
          </a:p>
          <a:p>
            <a:pPr algn="l"/>
            <a:r>
              <a:rPr lang="en-AU" sz="1800" b="0" i="0" u="none" strike="noStrike" baseline="0" dirty="0">
                <a:latin typeface="CMR10"/>
              </a:rPr>
              <a:t>Casey R. Myers, Saleh Naghdi, Ian </a:t>
            </a:r>
            <a:r>
              <a:rPr lang="en-AU" sz="1800" b="0" i="0" u="none" strike="noStrike" baseline="0" dirty="0" err="1">
                <a:latin typeface="CMR10"/>
              </a:rPr>
              <a:t>Thorvaldson</a:t>
            </a:r>
            <a:r>
              <a:rPr lang="en-AU" sz="1800" b="0" i="0" u="none" strike="noStrike" baseline="0" dirty="0">
                <a:latin typeface="CMR10"/>
              </a:rPr>
              <a:t>, Sam Sutherland, Samuel K. Gorman, Ludwik Kranz &amp; Michelle Y. Simmons</a:t>
            </a:r>
          </a:p>
          <a:p>
            <a:pPr algn="l"/>
            <a:r>
              <a:rPr lang="en-AU" sz="1800" b="0" i="0" u="none" strike="noStrike" baseline="0" dirty="0">
                <a:latin typeface="CMBX10"/>
              </a:rPr>
              <a:t>Silicon Quantum Computing Pty Ltd., UNSW Sydney, Kensington, NSW 2052, Australia</a:t>
            </a:r>
            <a:endParaRPr lang="en-AU" dirty="0"/>
          </a:p>
        </p:txBody>
      </p:sp>
    </p:spTree>
    <p:extLst>
      <p:ext uri="{BB962C8B-B14F-4D97-AF65-F5344CB8AC3E}">
        <p14:creationId xmlns:p14="http://schemas.microsoft.com/office/powerpoint/2010/main" val="16849786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5" name="Rectangle 21">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23">
            <a:extLst>
              <a:ext uri="{FF2B5EF4-FFF2-40B4-BE49-F238E27FC236}">
                <a16:creationId xmlns:a16="http://schemas.microsoft.com/office/drawing/2014/main" id="{6B425BBD-042F-4CF8-A9EE-42CC14D25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960575" y="54927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37" name="Group 25">
            <a:extLst>
              <a:ext uri="{FF2B5EF4-FFF2-40B4-BE49-F238E27FC236}">
                <a16:creationId xmlns:a16="http://schemas.microsoft.com/office/drawing/2014/main" id="{F8ED97E8-4320-4F9F-8AB2-2EC6D9FC971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80191" y="1665774"/>
            <a:ext cx="1262947" cy="1335600"/>
            <a:chOff x="2678417" y="2427951"/>
            <a:chExt cx="1262947" cy="1335600"/>
          </a:xfrm>
        </p:grpSpPr>
        <p:sp>
          <p:nvSpPr>
            <p:cNvPr id="38" name="Freeform: Shape 26">
              <a:extLst>
                <a:ext uri="{FF2B5EF4-FFF2-40B4-BE49-F238E27FC236}">
                  <a16:creationId xmlns:a16="http://schemas.microsoft.com/office/drawing/2014/main" id="{DDAE1E3F-711D-4F2E-AF4B-0A3CF77C56E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a:off x="2769891" y="2336477"/>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9" name="Oval 27">
              <a:extLst>
                <a:ext uri="{FF2B5EF4-FFF2-40B4-BE49-F238E27FC236}">
                  <a16:creationId xmlns:a16="http://schemas.microsoft.com/office/drawing/2014/main" id="{717A35D9-9F09-4A9F-AD47-CF21151009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a:off x="2784291" y="2683551"/>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40" name="Group 29">
            <a:extLst>
              <a:ext uri="{FF2B5EF4-FFF2-40B4-BE49-F238E27FC236}">
                <a16:creationId xmlns:a16="http://schemas.microsoft.com/office/drawing/2014/main" id="{3F071BFC-FCD5-404E-90E6-D5965577477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724513" y="5071998"/>
            <a:ext cx="1980000" cy="1336764"/>
            <a:chOff x="7285270" y="3781428"/>
            <a:chExt cx="1980000" cy="1336764"/>
          </a:xfrm>
        </p:grpSpPr>
        <p:sp>
          <p:nvSpPr>
            <p:cNvPr id="31" name="Freeform: Shape 30">
              <a:extLst>
                <a:ext uri="{FF2B5EF4-FFF2-40B4-BE49-F238E27FC236}">
                  <a16:creationId xmlns:a16="http://schemas.microsoft.com/office/drawing/2014/main" id="{BA0B934F-9437-4904-A573-FD6F8B81F33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a:off x="7285270" y="3781428"/>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54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2" name="Freeform: Shape 31">
              <a:extLst>
                <a:ext uri="{FF2B5EF4-FFF2-40B4-BE49-F238E27FC236}">
                  <a16:creationId xmlns:a16="http://schemas.microsoft.com/office/drawing/2014/main" id="{E0204A86-ED4C-4DD3-9013-C7A4EFF920E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a:off x="7351895" y="3784117"/>
              <a:ext cx="1853969" cy="1042921"/>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3" name="Oval 32">
              <a:extLst>
                <a:ext uri="{FF2B5EF4-FFF2-40B4-BE49-F238E27FC236}">
                  <a16:creationId xmlns:a16="http://schemas.microsoft.com/office/drawing/2014/main" id="{69EEA625-9D71-403F-B693-78E333447C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7997401" y="4831348"/>
              <a:ext cx="107098" cy="466589"/>
            </a:xfrm>
            <a:prstGeom prst="ellipse">
              <a:avLst/>
            </a:prstGeom>
            <a:solidFill>
              <a:schemeClr val="bg2"/>
            </a:solidFill>
            <a:ln>
              <a:noFill/>
            </a:ln>
            <a:effectLst>
              <a:innerShdw blurRad="63500" dist="254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4" name="Oval 33">
              <a:extLst>
                <a:ext uri="{FF2B5EF4-FFF2-40B4-BE49-F238E27FC236}">
                  <a16:creationId xmlns:a16="http://schemas.microsoft.com/office/drawing/2014/main" id="{425D8F7F-021F-459C-87EB-5AF697DC3B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8978427" y="3850321"/>
              <a:ext cx="107098" cy="466589"/>
            </a:xfrm>
            <a:prstGeom prst="ellipse">
              <a:avLst/>
            </a:prstGeom>
            <a:solidFill>
              <a:schemeClr val="bg2"/>
            </a:solidFill>
            <a:ln>
              <a:noFill/>
            </a:ln>
            <a:effectLst>
              <a:innerShdw blurRad="63500" dist="254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pic>
        <p:nvPicPr>
          <p:cNvPr id="7" name="Graphic 6" descr="Box outline">
            <a:extLst>
              <a:ext uri="{FF2B5EF4-FFF2-40B4-BE49-F238E27FC236}">
                <a16:creationId xmlns:a16="http://schemas.microsoft.com/office/drawing/2014/main" id="{E609AFB1-8080-662A-B777-4033AC416ED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827542" y="4099863"/>
            <a:ext cx="2483263" cy="2468494"/>
          </a:xfrm>
          <a:prstGeom prst="rect">
            <a:avLst/>
          </a:prstGeom>
        </p:spPr>
      </p:pic>
      <p:pic>
        <p:nvPicPr>
          <p:cNvPr id="10" name="Picture 2" descr="Silicon Quantum Computing | LinkedIn">
            <a:extLst>
              <a:ext uri="{FF2B5EF4-FFF2-40B4-BE49-F238E27FC236}">
                <a16:creationId xmlns:a16="http://schemas.microsoft.com/office/drawing/2014/main" id="{D0623DF8-97BE-2B7D-52B4-3DB25B78D376}"/>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1500" b="96000" l="10000" r="90000">
                        <a14:foregroundMark x1="49500" y1="16000" x2="49500" y2="16000"/>
                        <a14:foregroundMark x1="55500" y1="96000" x2="55500" y2="96000"/>
                        <a14:foregroundMark x1="48000" y1="8500" x2="48000" y2="8500"/>
                        <a14:foregroundMark x1="51500" y1="1500" x2="51500" y2="1500"/>
                      </a14:backgroundRemoval>
                    </a14:imgEffect>
                  </a14:imgLayer>
                </a14:imgProps>
              </a:ext>
              <a:ext uri="{28A0092B-C50C-407E-A947-70E740481C1C}">
                <a14:useLocalDpi xmlns:a14="http://schemas.microsoft.com/office/drawing/2010/main" val="0"/>
              </a:ext>
            </a:extLst>
          </a:blip>
          <a:srcRect/>
          <a:stretch>
            <a:fillRect/>
          </a:stretch>
        </p:blipFill>
        <p:spPr bwMode="auto">
          <a:xfrm>
            <a:off x="11044856" y="187564"/>
            <a:ext cx="1083422" cy="1083422"/>
          </a:xfrm>
          <a:prstGeom prst="rect">
            <a:avLst/>
          </a:prstGeom>
          <a:noFill/>
          <a:extLst>
            <a:ext uri="{909E8E84-426E-40DD-AFC4-6F175D3DCCD1}">
              <a14:hiddenFill xmlns:a14="http://schemas.microsoft.com/office/drawing/2010/main">
                <a:solidFill>
                  <a:srgbClr val="FFFFFF"/>
                </a:solidFill>
              </a14:hiddenFill>
            </a:ext>
          </a:extLst>
        </p:spPr>
      </p:pic>
      <p:sp>
        <p:nvSpPr>
          <p:cNvPr id="2" name="Oval 1">
            <a:extLst>
              <a:ext uri="{FF2B5EF4-FFF2-40B4-BE49-F238E27FC236}">
                <a16:creationId xmlns:a16="http://schemas.microsoft.com/office/drawing/2014/main" id="{E339D386-E517-6125-3891-E50116D59708}"/>
              </a:ext>
            </a:extLst>
          </p:cNvPr>
          <p:cNvSpPr/>
          <p:nvPr/>
        </p:nvSpPr>
        <p:spPr>
          <a:xfrm>
            <a:off x="2952376" y="5307108"/>
            <a:ext cx="519952" cy="557232"/>
          </a:xfrm>
          <a:prstGeom prst="ellipse">
            <a:avLst/>
          </a:prstGeom>
          <a:solidFill>
            <a:srgbClr val="1B19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 name="TextBox 13">
            <a:extLst>
              <a:ext uri="{FF2B5EF4-FFF2-40B4-BE49-F238E27FC236}">
                <a16:creationId xmlns:a16="http://schemas.microsoft.com/office/drawing/2014/main" id="{C79C18FD-581D-36CD-8039-5AEA487B26A5}"/>
              </a:ext>
            </a:extLst>
          </p:cNvPr>
          <p:cNvSpPr txBox="1"/>
          <p:nvPr/>
        </p:nvSpPr>
        <p:spPr>
          <a:xfrm>
            <a:off x="6681694" y="289643"/>
            <a:ext cx="184731" cy="369332"/>
          </a:xfrm>
          <a:prstGeom prst="rect">
            <a:avLst/>
          </a:prstGeom>
          <a:noFill/>
        </p:spPr>
        <p:txBody>
          <a:bodyPr wrap="none" rtlCol="0">
            <a:spAutoFit/>
          </a:bodyPr>
          <a:lstStyle/>
          <a:p>
            <a:endParaRPr lang="en-AU" dirty="0"/>
          </a:p>
        </p:txBody>
      </p:sp>
      <p:sp>
        <p:nvSpPr>
          <p:cNvPr id="24" name="Parallelogram 23">
            <a:extLst>
              <a:ext uri="{FF2B5EF4-FFF2-40B4-BE49-F238E27FC236}">
                <a16:creationId xmlns:a16="http://schemas.microsoft.com/office/drawing/2014/main" id="{42D0ABFC-0942-2F81-967D-D6469326A08E}"/>
              </a:ext>
            </a:extLst>
          </p:cNvPr>
          <p:cNvSpPr/>
          <p:nvPr/>
        </p:nvSpPr>
        <p:spPr>
          <a:xfrm rot="20692616">
            <a:off x="6164287" y="5756792"/>
            <a:ext cx="394580" cy="331522"/>
          </a:xfrm>
          <a:prstGeom prst="parallelogram">
            <a:avLst/>
          </a:prstGeom>
          <a:solidFill>
            <a:srgbClr val="1B19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5" name="TextBox 24">
            <a:extLst>
              <a:ext uri="{FF2B5EF4-FFF2-40B4-BE49-F238E27FC236}">
                <a16:creationId xmlns:a16="http://schemas.microsoft.com/office/drawing/2014/main" id="{E093E8DA-4CED-9D61-8604-AE11DA308839}"/>
              </a:ext>
            </a:extLst>
          </p:cNvPr>
          <p:cNvSpPr txBox="1"/>
          <p:nvPr/>
        </p:nvSpPr>
        <p:spPr>
          <a:xfrm rot="19687062">
            <a:off x="6080802" y="5834548"/>
            <a:ext cx="761747" cy="261610"/>
          </a:xfrm>
          <a:prstGeom prst="rect">
            <a:avLst/>
          </a:prstGeom>
          <a:noFill/>
        </p:spPr>
        <p:txBody>
          <a:bodyPr wrap="square" rtlCol="0">
            <a:spAutoFit/>
          </a:bodyPr>
          <a:lstStyle/>
          <a:p>
            <a:r>
              <a:rPr lang="en-US" sz="1100" dirty="0">
                <a:ln w="0"/>
                <a:effectLst>
                  <a:outerShdw blurRad="38100" dist="19050" dir="2700000" algn="tl" rotWithShape="0">
                    <a:schemeClr val="dk1">
                      <a:alpha val="40000"/>
                    </a:schemeClr>
                  </a:outerShdw>
                </a:effectLst>
              </a:rPr>
              <a:t>5.684</a:t>
            </a:r>
            <a:endParaRPr lang="en-AU" sz="1100" dirty="0"/>
          </a:p>
        </p:txBody>
      </p:sp>
      <p:sp>
        <p:nvSpPr>
          <p:cNvPr id="26" name="TextBox 25">
            <a:extLst>
              <a:ext uri="{FF2B5EF4-FFF2-40B4-BE49-F238E27FC236}">
                <a16:creationId xmlns:a16="http://schemas.microsoft.com/office/drawing/2014/main" id="{871977CB-34DE-0D3C-C705-547221C39466}"/>
              </a:ext>
            </a:extLst>
          </p:cNvPr>
          <p:cNvSpPr txBox="1"/>
          <p:nvPr/>
        </p:nvSpPr>
        <p:spPr>
          <a:xfrm rot="1837386">
            <a:off x="5691379" y="5479923"/>
            <a:ext cx="360996" cy="430887"/>
          </a:xfrm>
          <a:prstGeom prst="rect">
            <a:avLst/>
          </a:prstGeom>
          <a:noFill/>
        </p:spPr>
        <p:txBody>
          <a:bodyPr wrap="none" rtlCol="0">
            <a:spAutoFit/>
          </a:bodyPr>
          <a:lstStyle/>
          <a:p>
            <a:r>
              <a:rPr lang="en-US" sz="1100" dirty="0">
                <a:ln w="0"/>
                <a:solidFill>
                  <a:schemeClr val="tx1"/>
                </a:solidFill>
              </a:rPr>
              <a:t>0.8</a:t>
            </a:r>
          </a:p>
          <a:p>
            <a:endParaRPr lang="en-AU" sz="1100" dirty="0"/>
          </a:p>
        </p:txBody>
      </p:sp>
      <p:sp>
        <p:nvSpPr>
          <p:cNvPr id="27" name="TextBox 26">
            <a:extLst>
              <a:ext uri="{FF2B5EF4-FFF2-40B4-BE49-F238E27FC236}">
                <a16:creationId xmlns:a16="http://schemas.microsoft.com/office/drawing/2014/main" id="{83D491B4-C2D4-AEF3-10CF-E6010208C794}"/>
              </a:ext>
            </a:extLst>
          </p:cNvPr>
          <p:cNvSpPr txBox="1"/>
          <p:nvPr/>
        </p:nvSpPr>
        <p:spPr>
          <a:xfrm rot="1837386">
            <a:off x="5388324" y="5786057"/>
            <a:ext cx="502061" cy="430887"/>
          </a:xfrm>
          <a:prstGeom prst="rect">
            <a:avLst/>
          </a:prstGeom>
          <a:noFill/>
        </p:spPr>
        <p:txBody>
          <a:bodyPr wrap="none" rtlCol="0">
            <a:spAutoFit/>
          </a:bodyPr>
          <a:lstStyle/>
          <a:p>
            <a:r>
              <a:rPr lang="en-US" sz="1100" dirty="0">
                <a:ln w="0"/>
                <a:solidFill>
                  <a:schemeClr val="tx1"/>
                </a:solidFill>
                <a:effectLst>
                  <a:outerShdw blurRad="38100" dist="19050" dir="2700000" algn="tl" rotWithShape="0">
                    <a:schemeClr val="dk1">
                      <a:alpha val="40000"/>
                    </a:schemeClr>
                  </a:outerShdw>
                </a:effectLst>
              </a:rPr>
              <a:t>0.234</a:t>
            </a:r>
          </a:p>
          <a:p>
            <a:endParaRPr lang="en-AU" sz="1100" dirty="0"/>
          </a:p>
        </p:txBody>
      </p:sp>
      <p:sp>
        <p:nvSpPr>
          <p:cNvPr id="28" name="TextBox 27">
            <a:extLst>
              <a:ext uri="{FF2B5EF4-FFF2-40B4-BE49-F238E27FC236}">
                <a16:creationId xmlns:a16="http://schemas.microsoft.com/office/drawing/2014/main" id="{3D69EA6D-04D5-C199-91F2-3D6A1C8FCB80}"/>
              </a:ext>
            </a:extLst>
          </p:cNvPr>
          <p:cNvSpPr txBox="1"/>
          <p:nvPr/>
        </p:nvSpPr>
        <p:spPr>
          <a:xfrm rot="1837386">
            <a:off x="5164992" y="5470239"/>
            <a:ext cx="431528" cy="430887"/>
          </a:xfrm>
          <a:prstGeom prst="rect">
            <a:avLst/>
          </a:prstGeom>
          <a:noFill/>
        </p:spPr>
        <p:txBody>
          <a:bodyPr wrap="none" rtlCol="0">
            <a:spAutoFit/>
          </a:bodyPr>
          <a:lstStyle/>
          <a:p>
            <a:r>
              <a:rPr lang="en-US" sz="1100" dirty="0">
                <a:ln w="0"/>
                <a:solidFill>
                  <a:schemeClr val="tx1"/>
                </a:solidFill>
              </a:rPr>
              <a:t>0.15</a:t>
            </a:r>
          </a:p>
          <a:p>
            <a:endParaRPr lang="en-AU" sz="1100" dirty="0"/>
          </a:p>
        </p:txBody>
      </p:sp>
      <p:sp>
        <p:nvSpPr>
          <p:cNvPr id="41" name="TextBox 40">
            <a:extLst>
              <a:ext uri="{FF2B5EF4-FFF2-40B4-BE49-F238E27FC236}">
                <a16:creationId xmlns:a16="http://schemas.microsoft.com/office/drawing/2014/main" id="{6E33C5FA-D57C-21E2-F1FD-19D965C2BBF3}"/>
              </a:ext>
            </a:extLst>
          </p:cNvPr>
          <p:cNvSpPr txBox="1"/>
          <p:nvPr/>
        </p:nvSpPr>
        <p:spPr>
          <a:xfrm>
            <a:off x="1725108" y="5111252"/>
            <a:ext cx="2719522" cy="369332"/>
          </a:xfrm>
          <a:prstGeom prst="rect">
            <a:avLst/>
          </a:prstGeom>
          <a:noFill/>
          <a:ln w="9525">
            <a:solidFill>
              <a:schemeClr val="tx1"/>
            </a:solidFill>
          </a:ln>
        </p:spPr>
        <p:txBody>
          <a:bodyPr wrap="square" rtlCol="0">
            <a:spAutoFit/>
          </a:bodyPr>
          <a:lstStyle/>
          <a:p>
            <a:pPr algn="ctr"/>
            <a:r>
              <a:rPr lang="en-US" dirty="0"/>
              <a:t>Low dimensional features</a:t>
            </a:r>
            <a:endParaRPr lang="en-AU" dirty="0"/>
          </a:p>
        </p:txBody>
      </p:sp>
      <p:sp>
        <p:nvSpPr>
          <p:cNvPr id="42" name="TextBox 41">
            <a:extLst>
              <a:ext uri="{FF2B5EF4-FFF2-40B4-BE49-F238E27FC236}">
                <a16:creationId xmlns:a16="http://schemas.microsoft.com/office/drawing/2014/main" id="{FA3D7751-FEE2-CED3-5D68-DABAB59F9E1B}"/>
              </a:ext>
            </a:extLst>
          </p:cNvPr>
          <p:cNvSpPr txBox="1"/>
          <p:nvPr/>
        </p:nvSpPr>
        <p:spPr>
          <a:xfrm>
            <a:off x="3393440" y="3034131"/>
            <a:ext cx="5405120" cy="523220"/>
          </a:xfrm>
          <a:prstGeom prst="rect">
            <a:avLst/>
          </a:prstGeom>
          <a:noFill/>
        </p:spPr>
        <p:txBody>
          <a:bodyPr wrap="square" rtlCol="0">
            <a:spAutoFit/>
          </a:bodyPr>
          <a:lstStyle/>
          <a:p>
            <a:pPr algn="ctr"/>
            <a:r>
              <a:rPr lang="en-US" sz="2800" dirty="0"/>
              <a:t>Dimensionality reduction</a:t>
            </a:r>
            <a:endParaRPr lang="en-AU" sz="2800" dirty="0"/>
          </a:p>
        </p:txBody>
      </p:sp>
    </p:spTree>
    <p:extLst>
      <p:ext uri="{BB962C8B-B14F-4D97-AF65-F5344CB8AC3E}">
        <p14:creationId xmlns:p14="http://schemas.microsoft.com/office/powerpoint/2010/main" val="11333019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 name="Oval 8">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Oval 10">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3" name="Group 12">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14" name="Freeform: Shape 13">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Freeform: Shape 14">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6" name="Oval 15">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 name="Oval 16">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19" name="Rectangle 18">
            <a:extLst>
              <a:ext uri="{FF2B5EF4-FFF2-40B4-BE49-F238E27FC236}">
                <a16:creationId xmlns:a16="http://schemas.microsoft.com/office/drawing/2014/main" id="{1997061E-3447-40AF-B361-EE5D7E3864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6C2082C-3EA6-ED2D-E212-8BCC396DF9BD}"/>
              </a:ext>
            </a:extLst>
          </p:cNvPr>
          <p:cNvSpPr>
            <a:spLocks noGrp="1"/>
          </p:cNvSpPr>
          <p:nvPr>
            <p:ph type="title"/>
          </p:nvPr>
        </p:nvSpPr>
        <p:spPr>
          <a:xfrm>
            <a:off x="5267325" y="549275"/>
            <a:ext cx="6373812" cy="3777421"/>
          </a:xfrm>
        </p:spPr>
        <p:txBody>
          <a:bodyPr vert="horz" wrap="square" lIns="0" tIns="0" rIns="0" bIns="0" rtlCol="0" anchor="b" anchorCtr="0">
            <a:normAutofit/>
          </a:bodyPr>
          <a:lstStyle/>
          <a:p>
            <a:pPr>
              <a:lnSpc>
                <a:spcPct val="90000"/>
              </a:lnSpc>
            </a:pPr>
            <a:r>
              <a:rPr lang="en-US" sz="6800" dirty="0"/>
              <a:t>Classical Dimensionality Reduction Algorithms</a:t>
            </a:r>
          </a:p>
        </p:txBody>
      </p:sp>
      <p:grpSp>
        <p:nvGrpSpPr>
          <p:cNvPr id="21" name="Group 20">
            <a:extLst>
              <a:ext uri="{FF2B5EF4-FFF2-40B4-BE49-F238E27FC236}">
                <a16:creationId xmlns:a16="http://schemas.microsoft.com/office/drawing/2014/main" id="{29852CF9-0BB2-4896-8B33-ADF9E59B496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16718" y="856763"/>
            <a:ext cx="1468514" cy="1521012"/>
            <a:chOff x="5236793" y="2432482"/>
            <a:chExt cx="1468514" cy="1521012"/>
          </a:xfrm>
        </p:grpSpPr>
        <p:sp>
          <p:nvSpPr>
            <p:cNvPr id="22" name="Freeform 5">
              <a:extLst>
                <a:ext uri="{FF2B5EF4-FFF2-40B4-BE49-F238E27FC236}">
                  <a16:creationId xmlns:a16="http://schemas.microsoft.com/office/drawing/2014/main" id="{E79CA92F-265C-4597-89CB-329767328B2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463135" y="2432482"/>
              <a:ext cx="1242172" cy="729202"/>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4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3" name="Freeform 6">
              <a:extLst>
                <a:ext uri="{FF2B5EF4-FFF2-40B4-BE49-F238E27FC236}">
                  <a16:creationId xmlns:a16="http://schemas.microsoft.com/office/drawing/2014/main" id="{D9A45552-B7CA-4E93-939E-352BEBA71A0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236793" y="2566400"/>
              <a:ext cx="611884" cy="1076550"/>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4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4" name="Freeform 8">
              <a:extLst>
                <a:ext uri="{FF2B5EF4-FFF2-40B4-BE49-F238E27FC236}">
                  <a16:creationId xmlns:a16="http://schemas.microsoft.com/office/drawing/2014/main" id="{8D7B6E7F-9785-434F-B05B-E972A1773D7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765469" y="2876944"/>
              <a:ext cx="630288" cy="1076550"/>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40000"/>
                    <a:lumOff val="60000"/>
                    <a:alpha val="60000"/>
                  </a:schemeClr>
                </a:gs>
              </a:gsLst>
              <a:lin ang="18000000" scaled="0"/>
              <a:tileRect/>
            </a:gradFill>
            <a:ln>
              <a:noFill/>
            </a:ln>
            <a:effectLst>
              <a:innerShdw blurRad="508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6" name="Oval 25">
            <a:extLst>
              <a:ext uri="{FF2B5EF4-FFF2-40B4-BE49-F238E27FC236}">
                <a16:creationId xmlns:a16="http://schemas.microsoft.com/office/drawing/2014/main" id="{9659A3D4-9896-4F11-9112-6C5E0390C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45746" y="1659500"/>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28" name="Group 27">
            <a:extLst>
              <a:ext uri="{FF2B5EF4-FFF2-40B4-BE49-F238E27FC236}">
                <a16:creationId xmlns:a16="http://schemas.microsoft.com/office/drawing/2014/main" id="{50D25812-D4C9-48D5-8E64-65C4BB4218A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50176" y="3037220"/>
            <a:ext cx="3960000" cy="2696065"/>
            <a:chOff x="3433290" y="8649159"/>
            <a:chExt cx="3960000" cy="2696065"/>
          </a:xfrm>
        </p:grpSpPr>
        <p:sp>
          <p:nvSpPr>
            <p:cNvPr id="29" name="Freeform: Shape 28">
              <a:extLst>
                <a:ext uri="{FF2B5EF4-FFF2-40B4-BE49-F238E27FC236}">
                  <a16:creationId xmlns:a16="http://schemas.microsoft.com/office/drawing/2014/main" id="{3F0EA802-54E3-4D3B-9253-112BE1342DA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3685353" y="9468714"/>
              <a:ext cx="3707937" cy="1853969"/>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gradFill flip="none" rotWithShape="1">
              <a:gsLst>
                <a:gs pos="97000">
                  <a:schemeClr val="bg2"/>
                </a:gs>
                <a:gs pos="31000">
                  <a:schemeClr val="bg2">
                    <a:lumMod val="90000"/>
                    <a:lumOff val="10000"/>
                  </a:schemeClr>
                </a:gs>
              </a:gsLst>
              <a:lin ang="15000000" scaled="0"/>
              <a:tileRect/>
            </a:gradFill>
            <a:ln>
              <a:noFill/>
            </a:ln>
            <a:effectLst>
              <a:innerShdw blurRad="355600" dist="101600" dir="16200000">
                <a:schemeClr val="accent1">
                  <a:lumMod val="60000"/>
                  <a:lumOff val="40000"/>
                  <a:alpha val="8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Freeform: Shape 29">
              <a:extLst>
                <a:ext uri="{FF2B5EF4-FFF2-40B4-BE49-F238E27FC236}">
                  <a16:creationId xmlns:a16="http://schemas.microsoft.com/office/drawing/2014/main" id="{57BBC533-5FA8-430D-837D-70DD9EC007C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3565739" y="9180381"/>
              <a:ext cx="3707937" cy="216484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381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Oval 30">
              <a:extLst>
                <a:ext uri="{FF2B5EF4-FFF2-40B4-BE49-F238E27FC236}">
                  <a16:creationId xmlns:a16="http://schemas.microsoft.com/office/drawing/2014/main" id="{F56FEF69-54B2-43E1-84AA-F798608417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3792781" y="10251719"/>
              <a:ext cx="214196" cy="933178"/>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2" name="Oval 31">
              <a:extLst>
                <a:ext uri="{FF2B5EF4-FFF2-40B4-BE49-F238E27FC236}">
                  <a16:creationId xmlns:a16="http://schemas.microsoft.com/office/drawing/2014/main" id="{598519AB-CAAE-4D25-8B45-03A802C877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754832" y="8289668"/>
              <a:ext cx="214196" cy="933178"/>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pic>
        <p:nvPicPr>
          <p:cNvPr id="4" name="Picture 2" descr="Silicon Quantum Computing | LinkedIn">
            <a:extLst>
              <a:ext uri="{FF2B5EF4-FFF2-40B4-BE49-F238E27FC236}">
                <a16:creationId xmlns:a16="http://schemas.microsoft.com/office/drawing/2014/main" id="{0A694E0F-45C3-9D58-DC6C-8853B56737A2}"/>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1500" b="96000" l="10000" r="90000">
                        <a14:foregroundMark x1="49500" y1="16000" x2="49500" y2="16000"/>
                        <a14:foregroundMark x1="55500" y1="96000" x2="55500" y2="96000"/>
                        <a14:foregroundMark x1="48000" y1="8500" x2="48000" y2="8500"/>
                        <a14:foregroundMark x1="51500" y1="1500" x2="51500" y2="1500"/>
                      </a14:backgroundRemoval>
                    </a14:imgEffect>
                  </a14:imgLayer>
                </a14:imgProps>
              </a:ext>
              <a:ext uri="{28A0092B-C50C-407E-A947-70E740481C1C}">
                <a14:useLocalDpi xmlns:a14="http://schemas.microsoft.com/office/drawing/2010/main" val="0"/>
              </a:ext>
            </a:extLst>
          </a:blip>
          <a:srcRect/>
          <a:stretch>
            <a:fillRect/>
          </a:stretch>
        </p:blipFill>
        <p:spPr bwMode="auto">
          <a:xfrm>
            <a:off x="11044856" y="187564"/>
            <a:ext cx="1083422" cy="10834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34073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 name="Picture 50" descr="Diagram&#10;&#10;Description automatically generated">
            <a:extLst>
              <a:ext uri="{FF2B5EF4-FFF2-40B4-BE49-F238E27FC236}">
                <a16:creationId xmlns:a16="http://schemas.microsoft.com/office/drawing/2014/main" id="{5AD064B5-D92E-7D97-35E7-6FEACB263A95}"/>
              </a:ext>
            </a:extLst>
          </p:cNvPr>
          <p:cNvPicPr>
            <a:picLocks noChangeAspect="1"/>
          </p:cNvPicPr>
          <p:nvPr/>
        </p:nvPicPr>
        <p:blipFill>
          <a:blip r:embed="rId2"/>
          <a:stretch>
            <a:fillRect/>
          </a:stretch>
        </p:blipFill>
        <p:spPr>
          <a:xfrm>
            <a:off x="9386079" y="2531336"/>
            <a:ext cx="1113707" cy="1026620"/>
          </a:xfrm>
          <a:prstGeom prst="roundRect">
            <a:avLst/>
          </a:prstGeom>
        </p:spPr>
        <p:style>
          <a:lnRef idx="2">
            <a:schemeClr val="accent2">
              <a:shade val="50000"/>
            </a:schemeClr>
          </a:lnRef>
          <a:fillRef idx="1">
            <a:schemeClr val="accent2"/>
          </a:fillRef>
          <a:effectRef idx="0">
            <a:schemeClr val="accent2"/>
          </a:effectRef>
          <a:fontRef idx="minor">
            <a:schemeClr val="lt1"/>
          </a:fontRef>
        </p:style>
      </p:pic>
      <p:pic>
        <p:nvPicPr>
          <p:cNvPr id="49" name="Picture 48" descr="A picture containing graphical user interface&#10;&#10;Description automatically generated">
            <a:extLst>
              <a:ext uri="{FF2B5EF4-FFF2-40B4-BE49-F238E27FC236}">
                <a16:creationId xmlns:a16="http://schemas.microsoft.com/office/drawing/2014/main" id="{4FC0DC0A-F18E-D8AA-0EBC-1B2983B756CD}"/>
              </a:ext>
            </a:extLst>
          </p:cNvPr>
          <p:cNvPicPr>
            <a:picLocks noChangeAspect="1"/>
          </p:cNvPicPr>
          <p:nvPr/>
        </p:nvPicPr>
        <p:blipFill>
          <a:blip r:embed="rId3"/>
          <a:stretch>
            <a:fillRect/>
          </a:stretch>
        </p:blipFill>
        <p:spPr>
          <a:xfrm>
            <a:off x="10418764" y="2553404"/>
            <a:ext cx="1264455" cy="565611"/>
          </a:xfrm>
          <a:prstGeom prst="roundRect">
            <a:avLst>
              <a:gd name="adj" fmla="val 8594"/>
            </a:avLst>
          </a:prstGeom>
          <a:solidFill>
            <a:srgbClr val="FFFFFF">
              <a:shade val="85000"/>
            </a:srgbClr>
          </a:solidFill>
          <a:ln>
            <a:noFill/>
          </a:ln>
          <a:effectLst/>
        </p:spPr>
        <p:style>
          <a:lnRef idx="2">
            <a:schemeClr val="accent5">
              <a:shade val="50000"/>
            </a:schemeClr>
          </a:lnRef>
          <a:fillRef idx="1">
            <a:schemeClr val="accent5"/>
          </a:fillRef>
          <a:effectRef idx="0">
            <a:schemeClr val="accent5"/>
          </a:effectRef>
          <a:fontRef idx="minor">
            <a:schemeClr val="lt1"/>
          </a:fontRef>
        </p:style>
      </p:pic>
      <p:pic>
        <p:nvPicPr>
          <p:cNvPr id="47" name="Picture 46" descr="Diagram&#10;&#10;Description automatically generated">
            <a:extLst>
              <a:ext uri="{FF2B5EF4-FFF2-40B4-BE49-F238E27FC236}">
                <a16:creationId xmlns:a16="http://schemas.microsoft.com/office/drawing/2014/main" id="{09013BAA-E3A0-C2E0-F48E-A41ED182BFD3}"/>
              </a:ext>
            </a:extLst>
          </p:cNvPr>
          <p:cNvPicPr>
            <a:picLocks noChangeAspect="1"/>
          </p:cNvPicPr>
          <p:nvPr/>
        </p:nvPicPr>
        <p:blipFill>
          <a:blip r:embed="rId4"/>
          <a:stretch>
            <a:fillRect/>
          </a:stretch>
        </p:blipFill>
        <p:spPr>
          <a:xfrm>
            <a:off x="7666016" y="2415127"/>
            <a:ext cx="1804189" cy="703888"/>
          </a:xfrm>
          <a:prstGeom prst="roundRect">
            <a:avLst>
              <a:gd name="adj" fmla="val 8594"/>
            </a:avLst>
          </a:prstGeom>
          <a:solidFill>
            <a:srgbClr val="FFFFFF">
              <a:shade val="85000"/>
            </a:srgbClr>
          </a:solidFill>
          <a:ln>
            <a:noFill/>
          </a:ln>
          <a:effectLst/>
        </p:spPr>
        <p:style>
          <a:lnRef idx="2">
            <a:schemeClr val="accent2">
              <a:shade val="50000"/>
            </a:schemeClr>
          </a:lnRef>
          <a:fillRef idx="1">
            <a:schemeClr val="accent2"/>
          </a:fillRef>
          <a:effectRef idx="0">
            <a:schemeClr val="accent2"/>
          </a:effectRef>
          <a:fontRef idx="minor">
            <a:schemeClr val="lt1"/>
          </a:fontRef>
        </p:style>
      </p:pic>
      <p:pic>
        <p:nvPicPr>
          <p:cNvPr id="32" name="Picture 31" descr="Chart, scatter chart&#10;&#10;Description automatically generated">
            <a:extLst>
              <a:ext uri="{FF2B5EF4-FFF2-40B4-BE49-F238E27FC236}">
                <a16:creationId xmlns:a16="http://schemas.microsoft.com/office/drawing/2014/main" id="{DC590ADF-04E7-9971-E853-17AC98FD884D}"/>
              </a:ext>
            </a:extLst>
          </p:cNvPr>
          <p:cNvPicPr>
            <a:picLocks noChangeAspect="1"/>
          </p:cNvPicPr>
          <p:nvPr/>
        </p:nvPicPr>
        <p:blipFill>
          <a:blip r:embed="rId5"/>
          <a:stretch>
            <a:fillRect/>
          </a:stretch>
        </p:blipFill>
        <p:spPr>
          <a:xfrm>
            <a:off x="1140200" y="5097787"/>
            <a:ext cx="1198429" cy="536360"/>
          </a:xfrm>
          <a:prstGeom prst="rect">
            <a:avLst/>
          </a:prstGeom>
        </p:spPr>
        <p:style>
          <a:lnRef idx="2">
            <a:schemeClr val="accent2">
              <a:shade val="50000"/>
            </a:schemeClr>
          </a:lnRef>
          <a:fillRef idx="1">
            <a:schemeClr val="accent2"/>
          </a:fillRef>
          <a:effectRef idx="0">
            <a:schemeClr val="accent2"/>
          </a:effectRef>
          <a:fontRef idx="minor">
            <a:schemeClr val="lt1"/>
          </a:fontRef>
        </p:style>
      </p:pic>
      <p:pic>
        <p:nvPicPr>
          <p:cNvPr id="34" name="Picture 33" descr="Chart, scatter chart&#10;&#10;Description automatically generated">
            <a:extLst>
              <a:ext uri="{FF2B5EF4-FFF2-40B4-BE49-F238E27FC236}">
                <a16:creationId xmlns:a16="http://schemas.microsoft.com/office/drawing/2014/main" id="{6713445D-C15C-285A-4B3C-F5B30406D350}"/>
              </a:ext>
            </a:extLst>
          </p:cNvPr>
          <p:cNvPicPr>
            <a:picLocks noChangeAspect="1"/>
          </p:cNvPicPr>
          <p:nvPr/>
        </p:nvPicPr>
        <p:blipFill>
          <a:blip r:embed="rId6"/>
          <a:stretch>
            <a:fillRect/>
          </a:stretch>
        </p:blipFill>
        <p:spPr>
          <a:xfrm>
            <a:off x="764182" y="4655568"/>
            <a:ext cx="1517345" cy="494982"/>
          </a:xfrm>
          <a:prstGeom prst="roundRect">
            <a:avLst/>
          </a:prstGeom>
        </p:spPr>
        <p:style>
          <a:lnRef idx="2">
            <a:schemeClr val="accent2">
              <a:shade val="50000"/>
            </a:schemeClr>
          </a:lnRef>
          <a:fillRef idx="1">
            <a:schemeClr val="accent2"/>
          </a:fillRef>
          <a:effectRef idx="0">
            <a:schemeClr val="accent2"/>
          </a:effectRef>
          <a:fontRef idx="minor">
            <a:schemeClr val="lt1"/>
          </a:fontRef>
        </p:style>
      </p:pic>
      <p:pic>
        <p:nvPicPr>
          <p:cNvPr id="42" name="Picture 41" descr="Diagram&#10;&#10;Description automatically generated with medium confidence">
            <a:extLst>
              <a:ext uri="{FF2B5EF4-FFF2-40B4-BE49-F238E27FC236}">
                <a16:creationId xmlns:a16="http://schemas.microsoft.com/office/drawing/2014/main" id="{62D5815F-496B-D329-2DC1-1CE5B3EE83E4}"/>
              </a:ext>
            </a:extLst>
          </p:cNvPr>
          <p:cNvPicPr>
            <a:picLocks noChangeAspect="1"/>
          </p:cNvPicPr>
          <p:nvPr/>
        </p:nvPicPr>
        <p:blipFill>
          <a:blip r:embed="rId7"/>
          <a:stretch>
            <a:fillRect/>
          </a:stretch>
        </p:blipFill>
        <p:spPr>
          <a:xfrm>
            <a:off x="5017823" y="4680586"/>
            <a:ext cx="1368998" cy="569338"/>
          </a:xfrm>
          <a:prstGeom prst="roundRect">
            <a:avLst/>
          </a:prstGeom>
        </p:spPr>
        <p:style>
          <a:lnRef idx="2">
            <a:schemeClr val="accent2">
              <a:shade val="50000"/>
            </a:schemeClr>
          </a:lnRef>
          <a:fillRef idx="1">
            <a:schemeClr val="accent2"/>
          </a:fillRef>
          <a:effectRef idx="0">
            <a:schemeClr val="accent2"/>
          </a:effectRef>
          <a:fontRef idx="minor">
            <a:schemeClr val="lt1"/>
          </a:fontRef>
        </p:style>
      </p:pic>
      <p:pic>
        <p:nvPicPr>
          <p:cNvPr id="38" name="Picture 37" descr="Chart&#10;&#10;Description automatically generated">
            <a:extLst>
              <a:ext uri="{FF2B5EF4-FFF2-40B4-BE49-F238E27FC236}">
                <a16:creationId xmlns:a16="http://schemas.microsoft.com/office/drawing/2014/main" id="{837B32D3-C612-5907-29AA-BBD987A68F5A}"/>
              </a:ext>
            </a:extLst>
          </p:cNvPr>
          <p:cNvPicPr>
            <a:picLocks noChangeAspect="1"/>
          </p:cNvPicPr>
          <p:nvPr/>
        </p:nvPicPr>
        <p:blipFill>
          <a:blip r:embed="rId8"/>
          <a:stretch>
            <a:fillRect/>
          </a:stretch>
        </p:blipFill>
        <p:spPr>
          <a:xfrm>
            <a:off x="5451871" y="4027447"/>
            <a:ext cx="1550858" cy="583790"/>
          </a:xfrm>
          <a:prstGeom prst="rect">
            <a:avLst/>
          </a:prstGeom>
        </p:spPr>
        <p:style>
          <a:lnRef idx="2">
            <a:schemeClr val="accent2">
              <a:shade val="50000"/>
            </a:schemeClr>
          </a:lnRef>
          <a:fillRef idx="1">
            <a:schemeClr val="accent2"/>
          </a:fillRef>
          <a:effectRef idx="0">
            <a:schemeClr val="accent2"/>
          </a:effectRef>
          <a:fontRef idx="minor">
            <a:schemeClr val="lt1"/>
          </a:fontRef>
        </p:style>
      </p:pic>
      <p:pic>
        <p:nvPicPr>
          <p:cNvPr id="40" name="Picture 39" descr="Graphical user interface&#10;&#10;Description automatically generated with medium confidence">
            <a:extLst>
              <a:ext uri="{FF2B5EF4-FFF2-40B4-BE49-F238E27FC236}">
                <a16:creationId xmlns:a16="http://schemas.microsoft.com/office/drawing/2014/main" id="{F11CA1EB-3990-DF32-A075-0FC7EEC34F54}"/>
              </a:ext>
            </a:extLst>
          </p:cNvPr>
          <p:cNvPicPr>
            <a:picLocks noChangeAspect="1"/>
          </p:cNvPicPr>
          <p:nvPr/>
        </p:nvPicPr>
        <p:blipFill>
          <a:blip r:embed="rId9"/>
          <a:stretch>
            <a:fillRect/>
          </a:stretch>
        </p:blipFill>
        <p:spPr>
          <a:xfrm>
            <a:off x="5673151" y="4429135"/>
            <a:ext cx="1689360" cy="646693"/>
          </a:xfrm>
          <a:prstGeom prst="rect">
            <a:avLst/>
          </a:prstGeom>
        </p:spPr>
        <p:style>
          <a:lnRef idx="2">
            <a:schemeClr val="accent2">
              <a:shade val="50000"/>
            </a:schemeClr>
          </a:lnRef>
          <a:fillRef idx="1">
            <a:schemeClr val="accent2"/>
          </a:fillRef>
          <a:effectRef idx="0">
            <a:schemeClr val="accent2"/>
          </a:effectRef>
          <a:fontRef idx="minor">
            <a:schemeClr val="lt1"/>
          </a:fontRef>
        </p:style>
      </p:pic>
      <p:cxnSp>
        <p:nvCxnSpPr>
          <p:cNvPr id="25" name="Straight Connector 24">
            <a:extLst>
              <a:ext uri="{FF2B5EF4-FFF2-40B4-BE49-F238E27FC236}">
                <a16:creationId xmlns:a16="http://schemas.microsoft.com/office/drawing/2014/main" id="{39F4C1D2-3F86-F6D4-E582-194F8CD1B945}"/>
              </a:ext>
            </a:extLst>
          </p:cNvPr>
          <p:cNvCxnSpPr>
            <a:cxnSpLocks/>
            <a:stCxn id="10" idx="2"/>
            <a:endCxn id="14" idx="0"/>
          </p:cNvCxnSpPr>
          <p:nvPr/>
        </p:nvCxnSpPr>
        <p:spPr>
          <a:xfrm flipH="1">
            <a:off x="1289247" y="2628397"/>
            <a:ext cx="2448951" cy="1301723"/>
          </a:xfrm>
          <a:prstGeom prst="line">
            <a:avLst/>
          </a:prstGeom>
          <a:ln w="76200">
            <a:headEnd type="diamond" w="med" len="med"/>
            <a:tailEnd type="diamond" w="med" len="med"/>
          </a:ln>
        </p:spPr>
        <p:style>
          <a:lnRef idx="2">
            <a:schemeClr val="accent2">
              <a:shade val="50000"/>
            </a:schemeClr>
          </a:lnRef>
          <a:fillRef idx="1">
            <a:schemeClr val="accent2"/>
          </a:fillRef>
          <a:effectRef idx="0">
            <a:schemeClr val="accent2"/>
          </a:effectRef>
          <a:fontRef idx="minor">
            <a:schemeClr val="lt1"/>
          </a:fontRef>
        </p:style>
      </p:cxnSp>
      <p:cxnSp>
        <p:nvCxnSpPr>
          <p:cNvPr id="28" name="Straight Connector 27">
            <a:extLst>
              <a:ext uri="{FF2B5EF4-FFF2-40B4-BE49-F238E27FC236}">
                <a16:creationId xmlns:a16="http://schemas.microsoft.com/office/drawing/2014/main" id="{BED1CA7B-2DF3-1E9E-384F-74C8197D87B1}"/>
              </a:ext>
            </a:extLst>
          </p:cNvPr>
          <p:cNvCxnSpPr>
            <a:cxnSpLocks/>
            <a:stCxn id="10" idx="2"/>
            <a:endCxn id="16" idx="0"/>
          </p:cNvCxnSpPr>
          <p:nvPr/>
        </p:nvCxnSpPr>
        <p:spPr>
          <a:xfrm>
            <a:off x="3738198" y="2628397"/>
            <a:ext cx="1070317" cy="1257805"/>
          </a:xfrm>
          <a:prstGeom prst="line">
            <a:avLst/>
          </a:prstGeom>
          <a:ln w="76200">
            <a:headEnd type="diamond" w="med" len="med"/>
            <a:tailEnd type="diamond" w="med" len="med"/>
          </a:ln>
        </p:spPr>
        <p:style>
          <a:lnRef idx="2">
            <a:schemeClr val="accent2">
              <a:shade val="50000"/>
            </a:schemeClr>
          </a:lnRef>
          <a:fillRef idx="1">
            <a:schemeClr val="accent2"/>
          </a:fillRef>
          <a:effectRef idx="0">
            <a:schemeClr val="accent2"/>
          </a:effectRef>
          <a:fontRef idx="minor">
            <a:schemeClr val="lt1"/>
          </a:fontRef>
        </p:style>
      </p:cxnSp>
      <p:cxnSp>
        <p:nvCxnSpPr>
          <p:cNvPr id="22" name="Straight Connector 21">
            <a:extLst>
              <a:ext uri="{FF2B5EF4-FFF2-40B4-BE49-F238E27FC236}">
                <a16:creationId xmlns:a16="http://schemas.microsoft.com/office/drawing/2014/main" id="{67724FA5-4EFC-3D2E-5306-50EDBD40E311}"/>
              </a:ext>
            </a:extLst>
          </p:cNvPr>
          <p:cNvCxnSpPr>
            <a:cxnSpLocks/>
            <a:stCxn id="6" idx="3"/>
            <a:endCxn id="12" idx="0"/>
          </p:cNvCxnSpPr>
          <p:nvPr/>
        </p:nvCxnSpPr>
        <p:spPr>
          <a:xfrm>
            <a:off x="9214337" y="674400"/>
            <a:ext cx="671442" cy="1255483"/>
          </a:xfrm>
          <a:prstGeom prst="line">
            <a:avLst/>
          </a:prstGeom>
          <a:ln w="76200">
            <a:headEnd type="diamond" w="med" len="med"/>
            <a:tailEnd type="diamond" w="med" len="med"/>
          </a:ln>
        </p:spPr>
        <p:style>
          <a:lnRef idx="2">
            <a:schemeClr val="accent2">
              <a:shade val="50000"/>
            </a:schemeClr>
          </a:lnRef>
          <a:fillRef idx="1">
            <a:schemeClr val="accent2"/>
          </a:fillRef>
          <a:effectRef idx="0">
            <a:schemeClr val="accent2"/>
          </a:effectRef>
          <a:fontRef idx="minor">
            <a:schemeClr val="lt1"/>
          </a:fontRef>
        </p:style>
      </p:cxnSp>
      <p:cxnSp>
        <p:nvCxnSpPr>
          <p:cNvPr id="20" name="Straight Connector 19">
            <a:extLst>
              <a:ext uri="{FF2B5EF4-FFF2-40B4-BE49-F238E27FC236}">
                <a16:creationId xmlns:a16="http://schemas.microsoft.com/office/drawing/2014/main" id="{D1B37AD0-F47A-0EF0-5D5E-AF0C442CA138}"/>
              </a:ext>
            </a:extLst>
          </p:cNvPr>
          <p:cNvCxnSpPr>
            <a:cxnSpLocks/>
            <a:stCxn id="6" idx="1"/>
            <a:endCxn id="10" idx="0"/>
          </p:cNvCxnSpPr>
          <p:nvPr/>
        </p:nvCxnSpPr>
        <p:spPr>
          <a:xfrm flipH="1">
            <a:off x="3738198" y="674400"/>
            <a:ext cx="2357802" cy="1255483"/>
          </a:xfrm>
          <a:prstGeom prst="line">
            <a:avLst/>
          </a:prstGeom>
          <a:ln w="76200">
            <a:headEnd type="diamond" w="med" len="med"/>
            <a:tailEnd type="diamond" w="med" len="med"/>
          </a:ln>
        </p:spPr>
        <p:style>
          <a:lnRef idx="2">
            <a:schemeClr val="accent2">
              <a:shade val="50000"/>
            </a:schemeClr>
          </a:lnRef>
          <a:fillRef idx="1">
            <a:schemeClr val="accent2"/>
          </a:fillRef>
          <a:effectRef idx="0">
            <a:schemeClr val="accent2"/>
          </a:effectRef>
          <a:fontRef idx="minor">
            <a:schemeClr val="lt1"/>
          </a:fontRef>
        </p:style>
      </p:cxnSp>
      <p:sp>
        <p:nvSpPr>
          <p:cNvPr id="6" name="Rectangle: Rounded Corners 5">
            <a:extLst>
              <a:ext uri="{FF2B5EF4-FFF2-40B4-BE49-F238E27FC236}">
                <a16:creationId xmlns:a16="http://schemas.microsoft.com/office/drawing/2014/main" id="{D758D518-4C20-4F77-E4F8-A351BB730941}"/>
              </a:ext>
            </a:extLst>
          </p:cNvPr>
          <p:cNvSpPr/>
          <p:nvPr/>
        </p:nvSpPr>
        <p:spPr>
          <a:xfrm>
            <a:off x="6096000" y="260254"/>
            <a:ext cx="3118337" cy="828292"/>
          </a:xfrm>
          <a:prstGeom prst="roundRect">
            <a:avLst/>
          </a:prstGeom>
          <a:ln w="28575">
            <a:solidFill>
              <a:schemeClr val="accent2">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t>Dimensionality Reduction Algorithms</a:t>
            </a:r>
            <a:endParaRPr lang="en-AU" sz="2400" dirty="0"/>
          </a:p>
        </p:txBody>
      </p:sp>
      <p:sp>
        <p:nvSpPr>
          <p:cNvPr id="10" name="Rectangle: Rounded Corners 9">
            <a:extLst>
              <a:ext uri="{FF2B5EF4-FFF2-40B4-BE49-F238E27FC236}">
                <a16:creationId xmlns:a16="http://schemas.microsoft.com/office/drawing/2014/main" id="{C5C90F36-FC64-CC61-AD76-FCA9378295F6}"/>
              </a:ext>
            </a:extLst>
          </p:cNvPr>
          <p:cNvSpPr/>
          <p:nvPr/>
        </p:nvSpPr>
        <p:spPr>
          <a:xfrm>
            <a:off x="2805921" y="1929883"/>
            <a:ext cx="1864553" cy="698514"/>
          </a:xfrm>
          <a:prstGeom prst="roundRect">
            <a:avLst/>
          </a:prstGeom>
          <a:ln w="28575">
            <a:solidFill>
              <a:schemeClr val="accent2">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t>Convex</a:t>
            </a:r>
            <a:endParaRPr lang="en-AU" sz="2400" dirty="0"/>
          </a:p>
        </p:txBody>
      </p:sp>
      <p:sp>
        <p:nvSpPr>
          <p:cNvPr id="12" name="Rectangle: Rounded Corners 11">
            <a:extLst>
              <a:ext uri="{FF2B5EF4-FFF2-40B4-BE49-F238E27FC236}">
                <a16:creationId xmlns:a16="http://schemas.microsoft.com/office/drawing/2014/main" id="{276B1AEB-2CFE-350A-94A8-6D8027ED6AB6}"/>
              </a:ext>
            </a:extLst>
          </p:cNvPr>
          <p:cNvSpPr/>
          <p:nvPr/>
        </p:nvSpPr>
        <p:spPr>
          <a:xfrm>
            <a:off x="8953502" y="1929883"/>
            <a:ext cx="1864554" cy="698514"/>
          </a:xfrm>
          <a:prstGeom prst="roundRect">
            <a:avLst/>
          </a:prstGeom>
          <a:ln w="28575">
            <a:solidFill>
              <a:schemeClr val="accent2">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t>Non-convex</a:t>
            </a:r>
            <a:endParaRPr lang="en-AU" sz="2400" dirty="0"/>
          </a:p>
        </p:txBody>
      </p:sp>
      <p:sp>
        <p:nvSpPr>
          <p:cNvPr id="16" name="Rectangle: Rounded Corners 15">
            <a:extLst>
              <a:ext uri="{FF2B5EF4-FFF2-40B4-BE49-F238E27FC236}">
                <a16:creationId xmlns:a16="http://schemas.microsoft.com/office/drawing/2014/main" id="{5903CCE2-4B5C-BCD0-013B-F3F67C0B65EC}"/>
              </a:ext>
            </a:extLst>
          </p:cNvPr>
          <p:cNvSpPr/>
          <p:nvPr/>
        </p:nvSpPr>
        <p:spPr>
          <a:xfrm>
            <a:off x="3652327" y="3886202"/>
            <a:ext cx="2312375" cy="866280"/>
          </a:xfrm>
          <a:prstGeom prst="roundRect">
            <a:avLst/>
          </a:prstGeom>
          <a:ln w="28575">
            <a:solidFill>
              <a:schemeClr val="accent2">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t>Sparse Spectral</a:t>
            </a:r>
            <a:endParaRPr lang="en-AU" sz="2400" dirty="0"/>
          </a:p>
        </p:txBody>
      </p:sp>
      <p:pic>
        <p:nvPicPr>
          <p:cNvPr id="45" name="Picture 44">
            <a:extLst>
              <a:ext uri="{FF2B5EF4-FFF2-40B4-BE49-F238E27FC236}">
                <a16:creationId xmlns:a16="http://schemas.microsoft.com/office/drawing/2014/main" id="{3E89A0A3-E0A2-6909-DEE4-2E058C99A79C}"/>
              </a:ext>
            </a:extLst>
          </p:cNvPr>
          <p:cNvPicPr>
            <a:picLocks noChangeAspect="1"/>
          </p:cNvPicPr>
          <p:nvPr/>
        </p:nvPicPr>
        <p:blipFill>
          <a:blip r:embed="rId10"/>
          <a:stretch>
            <a:fillRect/>
          </a:stretch>
        </p:blipFill>
        <p:spPr>
          <a:xfrm>
            <a:off x="2206958" y="5305310"/>
            <a:ext cx="1622679" cy="1141376"/>
          </a:xfrm>
          <a:prstGeom prst="rect">
            <a:avLst/>
          </a:prstGeom>
        </p:spPr>
        <p:style>
          <a:lnRef idx="2">
            <a:schemeClr val="accent2">
              <a:shade val="50000"/>
            </a:schemeClr>
          </a:lnRef>
          <a:fillRef idx="1">
            <a:schemeClr val="accent2"/>
          </a:fillRef>
          <a:effectRef idx="0">
            <a:schemeClr val="accent2"/>
          </a:effectRef>
          <a:fontRef idx="minor">
            <a:schemeClr val="lt1"/>
          </a:fontRef>
        </p:style>
      </p:pic>
      <p:pic>
        <p:nvPicPr>
          <p:cNvPr id="36" name="Picture 35" descr="Chart, diagram&#10;&#10;Description automatically generated with medium confidence">
            <a:extLst>
              <a:ext uri="{FF2B5EF4-FFF2-40B4-BE49-F238E27FC236}">
                <a16:creationId xmlns:a16="http://schemas.microsoft.com/office/drawing/2014/main" id="{9013AC74-B54C-C6D7-A849-3D27ECECE684}"/>
              </a:ext>
            </a:extLst>
          </p:cNvPr>
          <p:cNvPicPr>
            <a:picLocks noChangeAspect="1"/>
          </p:cNvPicPr>
          <p:nvPr/>
        </p:nvPicPr>
        <p:blipFill>
          <a:blip r:embed="rId11"/>
          <a:stretch>
            <a:fillRect/>
          </a:stretch>
        </p:blipFill>
        <p:spPr>
          <a:xfrm>
            <a:off x="2099477" y="4319342"/>
            <a:ext cx="653078" cy="1050929"/>
          </a:xfrm>
          <a:prstGeom prst="rect">
            <a:avLst/>
          </a:prstGeom>
        </p:spPr>
        <p:style>
          <a:lnRef idx="2">
            <a:schemeClr val="accent2">
              <a:shade val="50000"/>
            </a:schemeClr>
          </a:lnRef>
          <a:fillRef idx="1">
            <a:schemeClr val="accent2"/>
          </a:fillRef>
          <a:effectRef idx="0">
            <a:schemeClr val="accent2"/>
          </a:effectRef>
          <a:fontRef idx="minor">
            <a:schemeClr val="lt1"/>
          </a:fontRef>
        </p:style>
      </p:pic>
      <p:sp>
        <p:nvSpPr>
          <p:cNvPr id="14" name="Rectangle: Rounded Corners 13">
            <a:extLst>
              <a:ext uri="{FF2B5EF4-FFF2-40B4-BE49-F238E27FC236}">
                <a16:creationId xmlns:a16="http://schemas.microsoft.com/office/drawing/2014/main" id="{98978DEC-A0CA-E757-507A-D4D36483ACE9}"/>
              </a:ext>
            </a:extLst>
          </p:cNvPr>
          <p:cNvSpPr/>
          <p:nvPr/>
        </p:nvSpPr>
        <p:spPr>
          <a:xfrm>
            <a:off x="250290" y="3930120"/>
            <a:ext cx="2077914" cy="778445"/>
          </a:xfrm>
          <a:prstGeom prst="roundRect">
            <a:avLst/>
          </a:prstGeom>
          <a:ln w="28575">
            <a:solidFill>
              <a:schemeClr val="accent2">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t>Full Spectral</a:t>
            </a:r>
            <a:endParaRPr lang="en-AU" sz="2400" dirty="0"/>
          </a:p>
        </p:txBody>
      </p:sp>
      <p:pic>
        <p:nvPicPr>
          <p:cNvPr id="2" name="Picture 2" descr="Silicon Quantum Computing | LinkedIn">
            <a:extLst>
              <a:ext uri="{FF2B5EF4-FFF2-40B4-BE49-F238E27FC236}">
                <a16:creationId xmlns:a16="http://schemas.microsoft.com/office/drawing/2014/main" id="{FDF7E889-6856-E4DC-AACC-E1692DA70C8B}"/>
              </a:ext>
            </a:extLst>
          </p:cNvPr>
          <p:cNvPicPr>
            <a:picLocks noChangeAspect="1" noChangeArrowheads="1"/>
          </p:cNvPicPr>
          <p:nvPr/>
        </p:nvPicPr>
        <p:blipFill>
          <a:blip r:embed="rId12">
            <a:extLst>
              <a:ext uri="{BEBA8EAE-BF5A-486C-A8C5-ECC9F3942E4B}">
                <a14:imgProps xmlns:a14="http://schemas.microsoft.com/office/drawing/2010/main">
                  <a14:imgLayer r:embed="rId13">
                    <a14:imgEffect>
                      <a14:backgroundRemoval t="1500" b="96000" l="10000" r="90000">
                        <a14:foregroundMark x1="49500" y1="16000" x2="49500" y2="16000"/>
                        <a14:foregroundMark x1="55500" y1="96000" x2="55500" y2="96000"/>
                        <a14:foregroundMark x1="48000" y1="8500" x2="48000" y2="8500"/>
                        <a14:foregroundMark x1="51500" y1="1500" x2="51500" y2="1500"/>
                      </a14:backgroundRemoval>
                    </a14:imgEffect>
                  </a14:imgLayer>
                </a14:imgProps>
              </a:ext>
              <a:ext uri="{28A0092B-C50C-407E-A947-70E740481C1C}">
                <a14:useLocalDpi xmlns:a14="http://schemas.microsoft.com/office/drawing/2010/main" val="0"/>
              </a:ext>
            </a:extLst>
          </a:blip>
          <a:srcRect/>
          <a:stretch>
            <a:fillRect/>
          </a:stretch>
        </p:blipFill>
        <p:spPr bwMode="auto">
          <a:xfrm>
            <a:off x="11044856" y="187564"/>
            <a:ext cx="1083422" cy="10834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6869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0"/>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8"/>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2"/>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7"/>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51"/>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0" grpId="0" animBg="1"/>
      <p:bldP spid="12" grpId="0" animBg="1"/>
      <p:bldP spid="16" grpId="0" animBg="1"/>
      <p:bldP spid="1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 name="Oval 8">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Oval 10">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3" name="Group 12">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14" name="Freeform: Shape 13">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Freeform: Shape 14">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6" name="Oval 15">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 name="Oval 16">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19" name="Rectangle 18">
            <a:extLst>
              <a:ext uri="{FF2B5EF4-FFF2-40B4-BE49-F238E27FC236}">
                <a16:creationId xmlns:a16="http://schemas.microsoft.com/office/drawing/2014/main" id="{1997061E-3447-40AF-B361-EE5D7E3864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6C2082C-3EA6-ED2D-E212-8BCC396DF9BD}"/>
              </a:ext>
            </a:extLst>
          </p:cNvPr>
          <p:cNvSpPr>
            <a:spLocks noGrp="1"/>
          </p:cNvSpPr>
          <p:nvPr>
            <p:ph type="title"/>
          </p:nvPr>
        </p:nvSpPr>
        <p:spPr>
          <a:xfrm>
            <a:off x="5267325" y="549275"/>
            <a:ext cx="6373812" cy="3777421"/>
          </a:xfrm>
        </p:spPr>
        <p:txBody>
          <a:bodyPr vert="horz" wrap="square" lIns="0" tIns="0" rIns="0" bIns="0" rtlCol="0" anchor="b" anchorCtr="0">
            <a:normAutofit fontScale="90000"/>
          </a:bodyPr>
          <a:lstStyle/>
          <a:p>
            <a:pPr>
              <a:lnSpc>
                <a:spcPct val="90000"/>
              </a:lnSpc>
            </a:pPr>
            <a:r>
              <a:rPr lang="en-US" sz="6800" strike="sngStrike" dirty="0"/>
              <a:t>Classical</a:t>
            </a:r>
            <a:r>
              <a:rPr lang="en-US" sz="6800" dirty="0"/>
              <a:t> Quantum Dimensionality Reduction Algorithms</a:t>
            </a:r>
          </a:p>
        </p:txBody>
      </p:sp>
      <p:grpSp>
        <p:nvGrpSpPr>
          <p:cNvPr id="21" name="Group 20">
            <a:extLst>
              <a:ext uri="{FF2B5EF4-FFF2-40B4-BE49-F238E27FC236}">
                <a16:creationId xmlns:a16="http://schemas.microsoft.com/office/drawing/2014/main" id="{29852CF9-0BB2-4896-8B33-ADF9E59B496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16718" y="856763"/>
            <a:ext cx="1468514" cy="1521012"/>
            <a:chOff x="5236793" y="2432482"/>
            <a:chExt cx="1468514" cy="1521012"/>
          </a:xfrm>
        </p:grpSpPr>
        <p:sp>
          <p:nvSpPr>
            <p:cNvPr id="22" name="Freeform 5">
              <a:extLst>
                <a:ext uri="{FF2B5EF4-FFF2-40B4-BE49-F238E27FC236}">
                  <a16:creationId xmlns:a16="http://schemas.microsoft.com/office/drawing/2014/main" id="{E79CA92F-265C-4597-89CB-329767328B2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463135" y="2432482"/>
              <a:ext cx="1242172" cy="729202"/>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4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3" name="Freeform 6">
              <a:extLst>
                <a:ext uri="{FF2B5EF4-FFF2-40B4-BE49-F238E27FC236}">
                  <a16:creationId xmlns:a16="http://schemas.microsoft.com/office/drawing/2014/main" id="{D9A45552-B7CA-4E93-939E-352BEBA71A0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236793" y="2566400"/>
              <a:ext cx="611884" cy="1076550"/>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4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4" name="Freeform 8">
              <a:extLst>
                <a:ext uri="{FF2B5EF4-FFF2-40B4-BE49-F238E27FC236}">
                  <a16:creationId xmlns:a16="http://schemas.microsoft.com/office/drawing/2014/main" id="{8D7B6E7F-9785-434F-B05B-E972A1773D7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765469" y="2876944"/>
              <a:ext cx="630288" cy="1076550"/>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40000"/>
                    <a:lumOff val="60000"/>
                    <a:alpha val="60000"/>
                  </a:schemeClr>
                </a:gs>
              </a:gsLst>
              <a:lin ang="18000000" scaled="0"/>
              <a:tileRect/>
            </a:gradFill>
            <a:ln>
              <a:noFill/>
            </a:ln>
            <a:effectLst>
              <a:innerShdw blurRad="508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6" name="Oval 25">
            <a:extLst>
              <a:ext uri="{FF2B5EF4-FFF2-40B4-BE49-F238E27FC236}">
                <a16:creationId xmlns:a16="http://schemas.microsoft.com/office/drawing/2014/main" id="{9659A3D4-9896-4F11-9112-6C5E0390C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45746" y="1659500"/>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28" name="Group 27">
            <a:extLst>
              <a:ext uri="{FF2B5EF4-FFF2-40B4-BE49-F238E27FC236}">
                <a16:creationId xmlns:a16="http://schemas.microsoft.com/office/drawing/2014/main" id="{50D25812-D4C9-48D5-8E64-65C4BB4218A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50176" y="3037220"/>
            <a:ext cx="3960000" cy="2696065"/>
            <a:chOff x="3433290" y="8649159"/>
            <a:chExt cx="3960000" cy="2696065"/>
          </a:xfrm>
        </p:grpSpPr>
        <p:sp>
          <p:nvSpPr>
            <p:cNvPr id="29" name="Freeform: Shape 28">
              <a:extLst>
                <a:ext uri="{FF2B5EF4-FFF2-40B4-BE49-F238E27FC236}">
                  <a16:creationId xmlns:a16="http://schemas.microsoft.com/office/drawing/2014/main" id="{3F0EA802-54E3-4D3B-9253-112BE1342DA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3685353" y="9468714"/>
              <a:ext cx="3707937" cy="1853969"/>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gradFill flip="none" rotWithShape="1">
              <a:gsLst>
                <a:gs pos="97000">
                  <a:schemeClr val="bg2"/>
                </a:gs>
                <a:gs pos="31000">
                  <a:schemeClr val="bg2">
                    <a:lumMod val="90000"/>
                    <a:lumOff val="10000"/>
                  </a:schemeClr>
                </a:gs>
              </a:gsLst>
              <a:lin ang="15000000" scaled="0"/>
              <a:tileRect/>
            </a:gradFill>
            <a:ln>
              <a:noFill/>
            </a:ln>
            <a:effectLst>
              <a:innerShdw blurRad="355600" dist="101600" dir="16200000">
                <a:schemeClr val="accent1">
                  <a:lumMod val="60000"/>
                  <a:lumOff val="40000"/>
                  <a:alpha val="8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Freeform: Shape 29">
              <a:extLst>
                <a:ext uri="{FF2B5EF4-FFF2-40B4-BE49-F238E27FC236}">
                  <a16:creationId xmlns:a16="http://schemas.microsoft.com/office/drawing/2014/main" id="{57BBC533-5FA8-430D-837D-70DD9EC007C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3565739" y="9180381"/>
              <a:ext cx="3707937" cy="216484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381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Oval 30">
              <a:extLst>
                <a:ext uri="{FF2B5EF4-FFF2-40B4-BE49-F238E27FC236}">
                  <a16:creationId xmlns:a16="http://schemas.microsoft.com/office/drawing/2014/main" id="{F56FEF69-54B2-43E1-84AA-F798608417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3792781" y="10251719"/>
              <a:ext cx="214196" cy="933178"/>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2" name="Oval 31">
              <a:extLst>
                <a:ext uri="{FF2B5EF4-FFF2-40B4-BE49-F238E27FC236}">
                  <a16:creationId xmlns:a16="http://schemas.microsoft.com/office/drawing/2014/main" id="{598519AB-CAAE-4D25-8B45-03A802C877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754832" y="8289668"/>
              <a:ext cx="214196" cy="933178"/>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pic>
        <p:nvPicPr>
          <p:cNvPr id="3" name="Picture 2" descr="Silicon Quantum Computing | LinkedIn">
            <a:extLst>
              <a:ext uri="{FF2B5EF4-FFF2-40B4-BE49-F238E27FC236}">
                <a16:creationId xmlns:a16="http://schemas.microsoft.com/office/drawing/2014/main" id="{A531B1E1-BCCA-93C7-E5C1-81B0B98E1803}"/>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1500" b="96000" l="10000" r="90000">
                        <a14:foregroundMark x1="49500" y1="16000" x2="49500" y2="16000"/>
                        <a14:foregroundMark x1="55500" y1="96000" x2="55500" y2="96000"/>
                        <a14:foregroundMark x1="48000" y1="8500" x2="48000" y2="8500"/>
                        <a14:foregroundMark x1="51500" y1="1500" x2="51500" y2="1500"/>
                      </a14:backgroundRemoval>
                    </a14:imgEffect>
                  </a14:imgLayer>
                </a14:imgProps>
              </a:ext>
              <a:ext uri="{28A0092B-C50C-407E-A947-70E740481C1C}">
                <a14:useLocalDpi xmlns:a14="http://schemas.microsoft.com/office/drawing/2010/main" val="0"/>
              </a:ext>
            </a:extLst>
          </a:blip>
          <a:srcRect/>
          <a:stretch>
            <a:fillRect/>
          </a:stretch>
        </p:blipFill>
        <p:spPr bwMode="auto">
          <a:xfrm>
            <a:off x="11044856" y="187564"/>
            <a:ext cx="1083422" cy="10834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79276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45165BF1-F6C3-D148-0489-6D09162BDB7D}"/>
              </a:ext>
            </a:extLst>
          </p:cNvPr>
          <p:cNvGrpSpPr/>
          <p:nvPr/>
        </p:nvGrpSpPr>
        <p:grpSpPr>
          <a:xfrm>
            <a:off x="135925" y="1041409"/>
            <a:ext cx="11800700" cy="5802617"/>
            <a:chOff x="135925" y="1041409"/>
            <a:chExt cx="11800700" cy="5802617"/>
          </a:xfrm>
        </p:grpSpPr>
        <p:sp>
          <p:nvSpPr>
            <p:cNvPr id="7" name="Rectangle 6">
              <a:extLst>
                <a:ext uri="{FF2B5EF4-FFF2-40B4-BE49-F238E27FC236}">
                  <a16:creationId xmlns:a16="http://schemas.microsoft.com/office/drawing/2014/main" id="{D0A68233-933B-827C-C707-0B3F28FD6448}"/>
                </a:ext>
              </a:extLst>
            </p:cNvPr>
            <p:cNvSpPr/>
            <p:nvPr/>
          </p:nvSpPr>
          <p:spPr>
            <a:xfrm>
              <a:off x="135925" y="1041409"/>
              <a:ext cx="11800700" cy="5802617"/>
            </a:xfrm>
            <a:prstGeom prst="rect">
              <a:avLst/>
            </a:prstGeom>
            <a:noFill/>
          </p:spPr>
        </p:sp>
        <p:sp>
          <p:nvSpPr>
            <p:cNvPr id="10" name="Freeform: Shape 9">
              <a:extLst>
                <a:ext uri="{FF2B5EF4-FFF2-40B4-BE49-F238E27FC236}">
                  <a16:creationId xmlns:a16="http://schemas.microsoft.com/office/drawing/2014/main" id="{5C70070A-6126-E2F5-154F-AC4173356828}"/>
                </a:ext>
              </a:extLst>
            </p:cNvPr>
            <p:cNvSpPr/>
            <p:nvPr/>
          </p:nvSpPr>
          <p:spPr>
            <a:xfrm>
              <a:off x="137365" y="3761212"/>
              <a:ext cx="907524" cy="363009"/>
            </a:xfrm>
            <a:custGeom>
              <a:avLst/>
              <a:gdLst>
                <a:gd name="connsiteX0" fmla="*/ 0 w 907524"/>
                <a:gd name="connsiteY0" fmla="*/ 0 h 363009"/>
                <a:gd name="connsiteX1" fmla="*/ 726020 w 907524"/>
                <a:gd name="connsiteY1" fmla="*/ 0 h 363009"/>
                <a:gd name="connsiteX2" fmla="*/ 907524 w 907524"/>
                <a:gd name="connsiteY2" fmla="*/ 181505 h 363009"/>
                <a:gd name="connsiteX3" fmla="*/ 726020 w 907524"/>
                <a:gd name="connsiteY3" fmla="*/ 363009 h 363009"/>
                <a:gd name="connsiteX4" fmla="*/ 0 w 907524"/>
                <a:gd name="connsiteY4" fmla="*/ 363009 h 363009"/>
                <a:gd name="connsiteX5" fmla="*/ 0 w 907524"/>
                <a:gd name="connsiteY5" fmla="*/ 0 h 363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7524" h="363009">
                  <a:moveTo>
                    <a:pt x="0" y="0"/>
                  </a:moveTo>
                  <a:lnTo>
                    <a:pt x="726020" y="0"/>
                  </a:lnTo>
                  <a:lnTo>
                    <a:pt x="907524" y="181505"/>
                  </a:lnTo>
                  <a:lnTo>
                    <a:pt x="726020" y="363009"/>
                  </a:lnTo>
                  <a:lnTo>
                    <a:pt x="0" y="363009"/>
                  </a:lnTo>
                  <a:lnTo>
                    <a:pt x="0" y="0"/>
                  </a:lnTo>
                  <a:close/>
                </a:path>
              </a:pathLst>
            </a:custGeom>
            <a:solidFill>
              <a:srgbClr val="25BDD4"/>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90678" tIns="45339" rIns="113422" bIns="45339" numCol="1" spcCol="1270" anchor="ctr" anchorCtr="0">
              <a:noAutofit/>
            </a:bodyPr>
            <a:lstStyle/>
            <a:p>
              <a:pPr marL="0" lvl="0" indent="0" algn="ctr" defTabSz="755650" rtl="0">
                <a:lnSpc>
                  <a:spcPct val="90000"/>
                </a:lnSpc>
                <a:spcBef>
                  <a:spcPct val="0"/>
                </a:spcBef>
                <a:spcAft>
                  <a:spcPct val="35000"/>
                </a:spcAft>
                <a:buNone/>
              </a:pPr>
              <a:r>
                <a:rPr lang="en-US" sz="1700" kern="1200" dirty="0"/>
                <a:t>1994</a:t>
              </a:r>
            </a:p>
          </p:txBody>
        </p:sp>
        <p:sp>
          <p:nvSpPr>
            <p:cNvPr id="12" name="Freeform: Shape 11">
              <a:extLst>
                <a:ext uri="{FF2B5EF4-FFF2-40B4-BE49-F238E27FC236}">
                  <a16:creationId xmlns:a16="http://schemas.microsoft.com/office/drawing/2014/main" id="{795AAB74-9BE2-3F5A-DE71-EFC4E5FE5E4F}"/>
                </a:ext>
              </a:extLst>
            </p:cNvPr>
            <p:cNvSpPr/>
            <p:nvPr/>
          </p:nvSpPr>
          <p:spPr>
            <a:xfrm>
              <a:off x="863385" y="3761212"/>
              <a:ext cx="907524" cy="363009"/>
            </a:xfrm>
            <a:custGeom>
              <a:avLst/>
              <a:gdLst>
                <a:gd name="connsiteX0" fmla="*/ 0 w 907524"/>
                <a:gd name="connsiteY0" fmla="*/ 0 h 363009"/>
                <a:gd name="connsiteX1" fmla="*/ 726020 w 907524"/>
                <a:gd name="connsiteY1" fmla="*/ 0 h 363009"/>
                <a:gd name="connsiteX2" fmla="*/ 907524 w 907524"/>
                <a:gd name="connsiteY2" fmla="*/ 181505 h 363009"/>
                <a:gd name="connsiteX3" fmla="*/ 726020 w 907524"/>
                <a:gd name="connsiteY3" fmla="*/ 363009 h 363009"/>
                <a:gd name="connsiteX4" fmla="*/ 0 w 907524"/>
                <a:gd name="connsiteY4" fmla="*/ 363009 h 363009"/>
                <a:gd name="connsiteX5" fmla="*/ 181505 w 907524"/>
                <a:gd name="connsiteY5" fmla="*/ 181505 h 363009"/>
                <a:gd name="connsiteX6" fmla="*/ 0 w 907524"/>
                <a:gd name="connsiteY6" fmla="*/ 0 h 363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07524" h="363009">
                  <a:moveTo>
                    <a:pt x="0" y="0"/>
                  </a:moveTo>
                  <a:lnTo>
                    <a:pt x="726020" y="0"/>
                  </a:lnTo>
                  <a:lnTo>
                    <a:pt x="907524" y="181505"/>
                  </a:lnTo>
                  <a:lnTo>
                    <a:pt x="726020" y="363009"/>
                  </a:lnTo>
                  <a:lnTo>
                    <a:pt x="0" y="363009"/>
                  </a:lnTo>
                  <a:lnTo>
                    <a:pt x="181505" y="181505"/>
                  </a:lnTo>
                  <a:lnTo>
                    <a:pt x="0" y="0"/>
                  </a:lnTo>
                  <a:close/>
                </a:path>
              </a:pathLst>
            </a:custGeom>
            <a:solidFill>
              <a:srgbClr val="25BDD4"/>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249514" tIns="45339" rIns="204174" bIns="45339" numCol="1" spcCol="1270" anchor="ctr" anchorCtr="0">
              <a:noAutofit/>
            </a:bodyPr>
            <a:lstStyle/>
            <a:p>
              <a:pPr marL="0" lvl="0" indent="0" algn="ctr" defTabSz="755650">
                <a:lnSpc>
                  <a:spcPct val="90000"/>
                </a:lnSpc>
                <a:spcBef>
                  <a:spcPct val="0"/>
                </a:spcBef>
                <a:spcAft>
                  <a:spcPct val="35000"/>
                </a:spcAft>
                <a:buNone/>
              </a:pPr>
              <a:r>
                <a:rPr lang="en-GB" sz="1700" kern="1200" dirty="0"/>
                <a:t>1995</a:t>
              </a:r>
            </a:p>
          </p:txBody>
        </p:sp>
        <p:sp>
          <p:nvSpPr>
            <p:cNvPr id="13" name="Freeform: Shape 12">
              <a:extLst>
                <a:ext uri="{FF2B5EF4-FFF2-40B4-BE49-F238E27FC236}">
                  <a16:creationId xmlns:a16="http://schemas.microsoft.com/office/drawing/2014/main" id="{6D45CC36-A5A6-06FB-309B-650F45A04522}"/>
                </a:ext>
              </a:extLst>
            </p:cNvPr>
            <p:cNvSpPr/>
            <p:nvPr/>
          </p:nvSpPr>
          <p:spPr>
            <a:xfrm>
              <a:off x="1589404" y="3761212"/>
              <a:ext cx="907524" cy="363009"/>
            </a:xfrm>
            <a:custGeom>
              <a:avLst/>
              <a:gdLst>
                <a:gd name="connsiteX0" fmla="*/ 0 w 907524"/>
                <a:gd name="connsiteY0" fmla="*/ 0 h 363009"/>
                <a:gd name="connsiteX1" fmla="*/ 726020 w 907524"/>
                <a:gd name="connsiteY1" fmla="*/ 0 h 363009"/>
                <a:gd name="connsiteX2" fmla="*/ 907524 w 907524"/>
                <a:gd name="connsiteY2" fmla="*/ 181505 h 363009"/>
                <a:gd name="connsiteX3" fmla="*/ 726020 w 907524"/>
                <a:gd name="connsiteY3" fmla="*/ 363009 h 363009"/>
                <a:gd name="connsiteX4" fmla="*/ 0 w 907524"/>
                <a:gd name="connsiteY4" fmla="*/ 363009 h 363009"/>
                <a:gd name="connsiteX5" fmla="*/ 181505 w 907524"/>
                <a:gd name="connsiteY5" fmla="*/ 181505 h 363009"/>
                <a:gd name="connsiteX6" fmla="*/ 0 w 907524"/>
                <a:gd name="connsiteY6" fmla="*/ 0 h 363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07524" h="363009">
                  <a:moveTo>
                    <a:pt x="0" y="0"/>
                  </a:moveTo>
                  <a:lnTo>
                    <a:pt x="726020" y="0"/>
                  </a:lnTo>
                  <a:lnTo>
                    <a:pt x="907524" y="181505"/>
                  </a:lnTo>
                  <a:lnTo>
                    <a:pt x="726020" y="363009"/>
                  </a:lnTo>
                  <a:lnTo>
                    <a:pt x="0" y="363009"/>
                  </a:lnTo>
                  <a:lnTo>
                    <a:pt x="181505" y="181505"/>
                  </a:lnTo>
                  <a:lnTo>
                    <a:pt x="0" y="0"/>
                  </a:lnTo>
                  <a:close/>
                </a:path>
              </a:pathLst>
            </a:custGeom>
            <a:solidFill>
              <a:srgbClr val="25BDD4"/>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249514" tIns="45339" rIns="204174" bIns="45339" numCol="1" spcCol="1270" anchor="ctr" anchorCtr="0">
              <a:noAutofit/>
            </a:bodyPr>
            <a:lstStyle/>
            <a:p>
              <a:pPr marL="0" lvl="0" indent="0" algn="ctr" defTabSz="755650">
                <a:lnSpc>
                  <a:spcPct val="90000"/>
                </a:lnSpc>
                <a:spcBef>
                  <a:spcPct val="0"/>
                </a:spcBef>
                <a:spcAft>
                  <a:spcPct val="35000"/>
                </a:spcAft>
                <a:buNone/>
              </a:pPr>
              <a:r>
                <a:rPr lang="en-GB" sz="1700" kern="1200" dirty="0"/>
                <a:t>1996</a:t>
              </a:r>
            </a:p>
          </p:txBody>
        </p:sp>
        <p:sp>
          <p:nvSpPr>
            <p:cNvPr id="14" name="Freeform: Shape 13">
              <a:extLst>
                <a:ext uri="{FF2B5EF4-FFF2-40B4-BE49-F238E27FC236}">
                  <a16:creationId xmlns:a16="http://schemas.microsoft.com/office/drawing/2014/main" id="{653A16CB-1C40-5BA9-0453-A571CC6D172E}"/>
                </a:ext>
              </a:extLst>
            </p:cNvPr>
            <p:cNvSpPr/>
            <p:nvPr/>
          </p:nvSpPr>
          <p:spPr>
            <a:xfrm>
              <a:off x="2315424" y="3761212"/>
              <a:ext cx="907524" cy="363009"/>
            </a:xfrm>
            <a:custGeom>
              <a:avLst/>
              <a:gdLst>
                <a:gd name="connsiteX0" fmla="*/ 0 w 907524"/>
                <a:gd name="connsiteY0" fmla="*/ 0 h 363009"/>
                <a:gd name="connsiteX1" fmla="*/ 726020 w 907524"/>
                <a:gd name="connsiteY1" fmla="*/ 0 h 363009"/>
                <a:gd name="connsiteX2" fmla="*/ 907524 w 907524"/>
                <a:gd name="connsiteY2" fmla="*/ 181505 h 363009"/>
                <a:gd name="connsiteX3" fmla="*/ 726020 w 907524"/>
                <a:gd name="connsiteY3" fmla="*/ 363009 h 363009"/>
                <a:gd name="connsiteX4" fmla="*/ 0 w 907524"/>
                <a:gd name="connsiteY4" fmla="*/ 363009 h 363009"/>
                <a:gd name="connsiteX5" fmla="*/ 181505 w 907524"/>
                <a:gd name="connsiteY5" fmla="*/ 181505 h 363009"/>
                <a:gd name="connsiteX6" fmla="*/ 0 w 907524"/>
                <a:gd name="connsiteY6" fmla="*/ 0 h 363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07524" h="363009">
                  <a:moveTo>
                    <a:pt x="0" y="0"/>
                  </a:moveTo>
                  <a:lnTo>
                    <a:pt x="726020" y="0"/>
                  </a:lnTo>
                  <a:lnTo>
                    <a:pt x="907524" y="181505"/>
                  </a:lnTo>
                  <a:lnTo>
                    <a:pt x="726020" y="363009"/>
                  </a:lnTo>
                  <a:lnTo>
                    <a:pt x="0" y="363009"/>
                  </a:lnTo>
                  <a:lnTo>
                    <a:pt x="181505" y="181505"/>
                  </a:lnTo>
                  <a:lnTo>
                    <a:pt x="0" y="0"/>
                  </a:lnTo>
                  <a:close/>
                </a:path>
              </a:pathLst>
            </a:custGeom>
            <a:solidFill>
              <a:srgbClr val="25BDD4"/>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249514" tIns="45339" rIns="204174" bIns="45339" numCol="1" spcCol="1270" anchor="ctr" anchorCtr="0">
              <a:noAutofit/>
            </a:bodyPr>
            <a:lstStyle/>
            <a:p>
              <a:pPr marL="0" lvl="0" indent="0" algn="ctr" defTabSz="755650">
                <a:lnSpc>
                  <a:spcPct val="90000"/>
                </a:lnSpc>
                <a:spcBef>
                  <a:spcPct val="0"/>
                </a:spcBef>
                <a:spcAft>
                  <a:spcPct val="35000"/>
                </a:spcAft>
                <a:buNone/>
              </a:pPr>
              <a:r>
                <a:rPr lang="en-US" sz="1700" kern="1200" dirty="0"/>
                <a:t>...</a:t>
              </a:r>
            </a:p>
          </p:txBody>
        </p:sp>
        <p:sp>
          <p:nvSpPr>
            <p:cNvPr id="17" name="Freeform: Shape 16">
              <a:extLst>
                <a:ext uri="{FF2B5EF4-FFF2-40B4-BE49-F238E27FC236}">
                  <a16:creationId xmlns:a16="http://schemas.microsoft.com/office/drawing/2014/main" id="{97AFC95D-89D4-7DD2-7944-E74B9DAF19CA}"/>
                </a:ext>
              </a:extLst>
            </p:cNvPr>
            <p:cNvSpPr/>
            <p:nvPr/>
          </p:nvSpPr>
          <p:spPr>
            <a:xfrm>
              <a:off x="3041444" y="3761212"/>
              <a:ext cx="907524" cy="363009"/>
            </a:xfrm>
            <a:custGeom>
              <a:avLst/>
              <a:gdLst>
                <a:gd name="connsiteX0" fmla="*/ 0 w 907524"/>
                <a:gd name="connsiteY0" fmla="*/ 0 h 363009"/>
                <a:gd name="connsiteX1" fmla="*/ 726020 w 907524"/>
                <a:gd name="connsiteY1" fmla="*/ 0 h 363009"/>
                <a:gd name="connsiteX2" fmla="*/ 907524 w 907524"/>
                <a:gd name="connsiteY2" fmla="*/ 181505 h 363009"/>
                <a:gd name="connsiteX3" fmla="*/ 726020 w 907524"/>
                <a:gd name="connsiteY3" fmla="*/ 363009 h 363009"/>
                <a:gd name="connsiteX4" fmla="*/ 0 w 907524"/>
                <a:gd name="connsiteY4" fmla="*/ 363009 h 363009"/>
                <a:gd name="connsiteX5" fmla="*/ 181505 w 907524"/>
                <a:gd name="connsiteY5" fmla="*/ 181505 h 363009"/>
                <a:gd name="connsiteX6" fmla="*/ 0 w 907524"/>
                <a:gd name="connsiteY6" fmla="*/ 0 h 363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07524" h="363009">
                  <a:moveTo>
                    <a:pt x="0" y="0"/>
                  </a:moveTo>
                  <a:lnTo>
                    <a:pt x="726020" y="0"/>
                  </a:lnTo>
                  <a:lnTo>
                    <a:pt x="907524" y="181505"/>
                  </a:lnTo>
                  <a:lnTo>
                    <a:pt x="726020" y="363009"/>
                  </a:lnTo>
                  <a:lnTo>
                    <a:pt x="0" y="363009"/>
                  </a:lnTo>
                  <a:lnTo>
                    <a:pt x="181505" y="181505"/>
                  </a:lnTo>
                  <a:lnTo>
                    <a:pt x="0" y="0"/>
                  </a:lnTo>
                  <a:close/>
                </a:path>
              </a:pathLst>
            </a:custGeom>
            <a:solidFill>
              <a:srgbClr val="25BDD4"/>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249514" tIns="45339" rIns="204174" bIns="45339" numCol="1" spcCol="1270" anchor="ctr" anchorCtr="0">
              <a:noAutofit/>
            </a:bodyPr>
            <a:lstStyle/>
            <a:p>
              <a:pPr marL="0" lvl="0" indent="0" algn="ctr" defTabSz="755650">
                <a:lnSpc>
                  <a:spcPct val="90000"/>
                </a:lnSpc>
                <a:spcBef>
                  <a:spcPct val="0"/>
                </a:spcBef>
                <a:spcAft>
                  <a:spcPct val="35000"/>
                </a:spcAft>
                <a:buNone/>
              </a:pPr>
              <a:r>
                <a:rPr lang="en-GB" sz="1700" kern="1200" dirty="0"/>
                <a:t>2008</a:t>
              </a:r>
            </a:p>
          </p:txBody>
        </p:sp>
        <p:sp>
          <p:nvSpPr>
            <p:cNvPr id="18" name="Freeform: Shape 17">
              <a:extLst>
                <a:ext uri="{FF2B5EF4-FFF2-40B4-BE49-F238E27FC236}">
                  <a16:creationId xmlns:a16="http://schemas.microsoft.com/office/drawing/2014/main" id="{7C7C2304-AD76-73D2-7F5F-3899B804402E}"/>
                </a:ext>
              </a:extLst>
            </p:cNvPr>
            <p:cNvSpPr/>
            <p:nvPr/>
          </p:nvSpPr>
          <p:spPr>
            <a:xfrm>
              <a:off x="3767463" y="3761212"/>
              <a:ext cx="907524" cy="363009"/>
            </a:xfrm>
            <a:custGeom>
              <a:avLst/>
              <a:gdLst>
                <a:gd name="connsiteX0" fmla="*/ 0 w 907524"/>
                <a:gd name="connsiteY0" fmla="*/ 0 h 363009"/>
                <a:gd name="connsiteX1" fmla="*/ 726020 w 907524"/>
                <a:gd name="connsiteY1" fmla="*/ 0 h 363009"/>
                <a:gd name="connsiteX2" fmla="*/ 907524 w 907524"/>
                <a:gd name="connsiteY2" fmla="*/ 181505 h 363009"/>
                <a:gd name="connsiteX3" fmla="*/ 726020 w 907524"/>
                <a:gd name="connsiteY3" fmla="*/ 363009 h 363009"/>
                <a:gd name="connsiteX4" fmla="*/ 0 w 907524"/>
                <a:gd name="connsiteY4" fmla="*/ 363009 h 363009"/>
                <a:gd name="connsiteX5" fmla="*/ 181505 w 907524"/>
                <a:gd name="connsiteY5" fmla="*/ 181505 h 363009"/>
                <a:gd name="connsiteX6" fmla="*/ 0 w 907524"/>
                <a:gd name="connsiteY6" fmla="*/ 0 h 363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07524" h="363009">
                  <a:moveTo>
                    <a:pt x="0" y="0"/>
                  </a:moveTo>
                  <a:lnTo>
                    <a:pt x="726020" y="0"/>
                  </a:lnTo>
                  <a:lnTo>
                    <a:pt x="907524" y="181505"/>
                  </a:lnTo>
                  <a:lnTo>
                    <a:pt x="726020" y="363009"/>
                  </a:lnTo>
                  <a:lnTo>
                    <a:pt x="0" y="363009"/>
                  </a:lnTo>
                  <a:lnTo>
                    <a:pt x="181505" y="181505"/>
                  </a:lnTo>
                  <a:lnTo>
                    <a:pt x="0" y="0"/>
                  </a:lnTo>
                  <a:close/>
                </a:path>
              </a:pathLst>
            </a:custGeom>
            <a:solidFill>
              <a:srgbClr val="25BDD4"/>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249514" tIns="45339" rIns="204174" bIns="45339" numCol="1" spcCol="1270" anchor="ctr" anchorCtr="0">
              <a:noAutofit/>
            </a:bodyPr>
            <a:lstStyle/>
            <a:p>
              <a:pPr marL="0" lvl="0" indent="0" algn="ctr" defTabSz="755650" rtl="0">
                <a:lnSpc>
                  <a:spcPct val="90000"/>
                </a:lnSpc>
                <a:spcBef>
                  <a:spcPct val="0"/>
                </a:spcBef>
                <a:spcAft>
                  <a:spcPct val="35000"/>
                </a:spcAft>
                <a:buNone/>
              </a:pPr>
              <a:r>
                <a:rPr lang="en-US" sz="1700" kern="1200" dirty="0"/>
                <a:t>2009</a:t>
              </a:r>
            </a:p>
          </p:txBody>
        </p:sp>
        <p:sp>
          <p:nvSpPr>
            <p:cNvPr id="19" name="Freeform: Shape 18">
              <a:extLst>
                <a:ext uri="{FF2B5EF4-FFF2-40B4-BE49-F238E27FC236}">
                  <a16:creationId xmlns:a16="http://schemas.microsoft.com/office/drawing/2014/main" id="{0CBFF91C-1A3A-C4CA-6CFE-BD3E59326D01}"/>
                </a:ext>
              </a:extLst>
            </p:cNvPr>
            <p:cNvSpPr/>
            <p:nvPr/>
          </p:nvSpPr>
          <p:spPr>
            <a:xfrm>
              <a:off x="4493483" y="3761212"/>
              <a:ext cx="907524" cy="363009"/>
            </a:xfrm>
            <a:custGeom>
              <a:avLst/>
              <a:gdLst>
                <a:gd name="connsiteX0" fmla="*/ 0 w 907524"/>
                <a:gd name="connsiteY0" fmla="*/ 0 h 363009"/>
                <a:gd name="connsiteX1" fmla="*/ 726020 w 907524"/>
                <a:gd name="connsiteY1" fmla="*/ 0 h 363009"/>
                <a:gd name="connsiteX2" fmla="*/ 907524 w 907524"/>
                <a:gd name="connsiteY2" fmla="*/ 181505 h 363009"/>
                <a:gd name="connsiteX3" fmla="*/ 726020 w 907524"/>
                <a:gd name="connsiteY3" fmla="*/ 363009 h 363009"/>
                <a:gd name="connsiteX4" fmla="*/ 0 w 907524"/>
                <a:gd name="connsiteY4" fmla="*/ 363009 h 363009"/>
                <a:gd name="connsiteX5" fmla="*/ 181505 w 907524"/>
                <a:gd name="connsiteY5" fmla="*/ 181505 h 363009"/>
                <a:gd name="connsiteX6" fmla="*/ 0 w 907524"/>
                <a:gd name="connsiteY6" fmla="*/ 0 h 363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07524" h="363009">
                  <a:moveTo>
                    <a:pt x="0" y="0"/>
                  </a:moveTo>
                  <a:lnTo>
                    <a:pt x="726020" y="0"/>
                  </a:lnTo>
                  <a:lnTo>
                    <a:pt x="907524" y="181505"/>
                  </a:lnTo>
                  <a:lnTo>
                    <a:pt x="726020" y="363009"/>
                  </a:lnTo>
                  <a:lnTo>
                    <a:pt x="0" y="363009"/>
                  </a:lnTo>
                  <a:lnTo>
                    <a:pt x="181505" y="181505"/>
                  </a:lnTo>
                  <a:lnTo>
                    <a:pt x="0" y="0"/>
                  </a:lnTo>
                  <a:close/>
                </a:path>
              </a:pathLst>
            </a:custGeom>
            <a:solidFill>
              <a:srgbClr val="25BDD4"/>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249514" tIns="45339" rIns="204174" bIns="45339" numCol="1" spcCol="1270" anchor="ctr" anchorCtr="0">
              <a:noAutofit/>
            </a:bodyPr>
            <a:lstStyle/>
            <a:p>
              <a:pPr marL="0" lvl="0" indent="0" algn="ctr" defTabSz="755650" rtl="0">
                <a:lnSpc>
                  <a:spcPct val="90000"/>
                </a:lnSpc>
                <a:spcBef>
                  <a:spcPct val="0"/>
                </a:spcBef>
                <a:spcAft>
                  <a:spcPct val="35000"/>
                </a:spcAft>
                <a:buNone/>
              </a:pPr>
              <a:r>
                <a:rPr lang="en-US" sz="1700" kern="1200" dirty="0"/>
                <a:t>...</a:t>
              </a:r>
            </a:p>
          </p:txBody>
        </p:sp>
        <p:sp>
          <p:nvSpPr>
            <p:cNvPr id="20" name="Freeform: Shape 19">
              <a:extLst>
                <a:ext uri="{FF2B5EF4-FFF2-40B4-BE49-F238E27FC236}">
                  <a16:creationId xmlns:a16="http://schemas.microsoft.com/office/drawing/2014/main" id="{46E55526-1DA9-9179-8EBC-3BED5FAB8FA3}"/>
                </a:ext>
              </a:extLst>
            </p:cNvPr>
            <p:cNvSpPr/>
            <p:nvPr/>
          </p:nvSpPr>
          <p:spPr>
            <a:xfrm>
              <a:off x="5219502" y="3761212"/>
              <a:ext cx="907524" cy="363009"/>
            </a:xfrm>
            <a:custGeom>
              <a:avLst/>
              <a:gdLst>
                <a:gd name="connsiteX0" fmla="*/ 0 w 907524"/>
                <a:gd name="connsiteY0" fmla="*/ 0 h 363009"/>
                <a:gd name="connsiteX1" fmla="*/ 726020 w 907524"/>
                <a:gd name="connsiteY1" fmla="*/ 0 h 363009"/>
                <a:gd name="connsiteX2" fmla="*/ 907524 w 907524"/>
                <a:gd name="connsiteY2" fmla="*/ 181505 h 363009"/>
                <a:gd name="connsiteX3" fmla="*/ 726020 w 907524"/>
                <a:gd name="connsiteY3" fmla="*/ 363009 h 363009"/>
                <a:gd name="connsiteX4" fmla="*/ 0 w 907524"/>
                <a:gd name="connsiteY4" fmla="*/ 363009 h 363009"/>
                <a:gd name="connsiteX5" fmla="*/ 181505 w 907524"/>
                <a:gd name="connsiteY5" fmla="*/ 181505 h 363009"/>
                <a:gd name="connsiteX6" fmla="*/ 0 w 907524"/>
                <a:gd name="connsiteY6" fmla="*/ 0 h 363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07524" h="363009">
                  <a:moveTo>
                    <a:pt x="0" y="0"/>
                  </a:moveTo>
                  <a:lnTo>
                    <a:pt x="726020" y="0"/>
                  </a:lnTo>
                  <a:lnTo>
                    <a:pt x="907524" y="181505"/>
                  </a:lnTo>
                  <a:lnTo>
                    <a:pt x="726020" y="363009"/>
                  </a:lnTo>
                  <a:lnTo>
                    <a:pt x="0" y="363009"/>
                  </a:lnTo>
                  <a:lnTo>
                    <a:pt x="181505" y="181505"/>
                  </a:lnTo>
                  <a:lnTo>
                    <a:pt x="0" y="0"/>
                  </a:lnTo>
                  <a:close/>
                </a:path>
              </a:pathLst>
            </a:custGeom>
            <a:solidFill>
              <a:srgbClr val="25BDD4"/>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249514" tIns="45339" rIns="204174" bIns="45339" numCol="1" spcCol="1270" anchor="ctr" anchorCtr="0">
              <a:noAutofit/>
            </a:bodyPr>
            <a:lstStyle/>
            <a:p>
              <a:pPr marL="0" lvl="0" indent="0" algn="ctr" defTabSz="755650">
                <a:lnSpc>
                  <a:spcPct val="90000"/>
                </a:lnSpc>
                <a:spcBef>
                  <a:spcPct val="0"/>
                </a:spcBef>
                <a:spcAft>
                  <a:spcPct val="35000"/>
                </a:spcAft>
                <a:buNone/>
              </a:pPr>
              <a:r>
                <a:rPr lang="en-US" sz="1700" kern="1200" dirty="0"/>
                <a:t>2013</a:t>
              </a:r>
            </a:p>
          </p:txBody>
        </p:sp>
        <p:sp>
          <p:nvSpPr>
            <p:cNvPr id="21" name="Freeform: Shape 20">
              <a:extLst>
                <a:ext uri="{FF2B5EF4-FFF2-40B4-BE49-F238E27FC236}">
                  <a16:creationId xmlns:a16="http://schemas.microsoft.com/office/drawing/2014/main" id="{D7BDE1D4-C876-B1A0-4D71-E60C124B2C78}"/>
                </a:ext>
              </a:extLst>
            </p:cNvPr>
            <p:cNvSpPr/>
            <p:nvPr/>
          </p:nvSpPr>
          <p:spPr>
            <a:xfrm>
              <a:off x="5945522" y="3761212"/>
              <a:ext cx="907524" cy="363009"/>
            </a:xfrm>
            <a:custGeom>
              <a:avLst/>
              <a:gdLst>
                <a:gd name="connsiteX0" fmla="*/ 0 w 907524"/>
                <a:gd name="connsiteY0" fmla="*/ 0 h 363009"/>
                <a:gd name="connsiteX1" fmla="*/ 726020 w 907524"/>
                <a:gd name="connsiteY1" fmla="*/ 0 h 363009"/>
                <a:gd name="connsiteX2" fmla="*/ 907524 w 907524"/>
                <a:gd name="connsiteY2" fmla="*/ 181505 h 363009"/>
                <a:gd name="connsiteX3" fmla="*/ 726020 w 907524"/>
                <a:gd name="connsiteY3" fmla="*/ 363009 h 363009"/>
                <a:gd name="connsiteX4" fmla="*/ 0 w 907524"/>
                <a:gd name="connsiteY4" fmla="*/ 363009 h 363009"/>
                <a:gd name="connsiteX5" fmla="*/ 181505 w 907524"/>
                <a:gd name="connsiteY5" fmla="*/ 181505 h 363009"/>
                <a:gd name="connsiteX6" fmla="*/ 0 w 907524"/>
                <a:gd name="connsiteY6" fmla="*/ 0 h 363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07524" h="363009">
                  <a:moveTo>
                    <a:pt x="0" y="0"/>
                  </a:moveTo>
                  <a:lnTo>
                    <a:pt x="726020" y="0"/>
                  </a:lnTo>
                  <a:lnTo>
                    <a:pt x="907524" y="181505"/>
                  </a:lnTo>
                  <a:lnTo>
                    <a:pt x="726020" y="363009"/>
                  </a:lnTo>
                  <a:lnTo>
                    <a:pt x="0" y="363009"/>
                  </a:lnTo>
                  <a:lnTo>
                    <a:pt x="181505" y="181505"/>
                  </a:lnTo>
                  <a:lnTo>
                    <a:pt x="0" y="0"/>
                  </a:lnTo>
                  <a:close/>
                </a:path>
              </a:pathLst>
            </a:custGeom>
            <a:solidFill>
              <a:srgbClr val="25BDD4"/>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249514" tIns="45339" rIns="204174" bIns="45339" numCol="1" spcCol="1270" anchor="ctr" anchorCtr="0">
              <a:noAutofit/>
            </a:bodyPr>
            <a:lstStyle/>
            <a:p>
              <a:pPr marL="0" lvl="0" indent="0" algn="ctr" defTabSz="755650">
                <a:lnSpc>
                  <a:spcPct val="90000"/>
                </a:lnSpc>
                <a:spcBef>
                  <a:spcPct val="0"/>
                </a:spcBef>
                <a:spcAft>
                  <a:spcPct val="35000"/>
                </a:spcAft>
                <a:buNone/>
              </a:pPr>
              <a:r>
                <a:rPr lang="en-US" sz="1700" kern="1200" dirty="0"/>
                <a:t>2014</a:t>
              </a:r>
            </a:p>
          </p:txBody>
        </p:sp>
        <p:sp>
          <p:nvSpPr>
            <p:cNvPr id="24" name="Freeform: Shape 23">
              <a:extLst>
                <a:ext uri="{FF2B5EF4-FFF2-40B4-BE49-F238E27FC236}">
                  <a16:creationId xmlns:a16="http://schemas.microsoft.com/office/drawing/2014/main" id="{51C315F7-3A0F-2F4A-9665-8F6675FC5B1F}"/>
                </a:ext>
              </a:extLst>
            </p:cNvPr>
            <p:cNvSpPr/>
            <p:nvPr/>
          </p:nvSpPr>
          <p:spPr>
            <a:xfrm>
              <a:off x="6671542" y="3761212"/>
              <a:ext cx="907524" cy="363009"/>
            </a:xfrm>
            <a:custGeom>
              <a:avLst/>
              <a:gdLst>
                <a:gd name="connsiteX0" fmla="*/ 0 w 907524"/>
                <a:gd name="connsiteY0" fmla="*/ 0 h 363009"/>
                <a:gd name="connsiteX1" fmla="*/ 726020 w 907524"/>
                <a:gd name="connsiteY1" fmla="*/ 0 h 363009"/>
                <a:gd name="connsiteX2" fmla="*/ 907524 w 907524"/>
                <a:gd name="connsiteY2" fmla="*/ 181505 h 363009"/>
                <a:gd name="connsiteX3" fmla="*/ 726020 w 907524"/>
                <a:gd name="connsiteY3" fmla="*/ 363009 h 363009"/>
                <a:gd name="connsiteX4" fmla="*/ 0 w 907524"/>
                <a:gd name="connsiteY4" fmla="*/ 363009 h 363009"/>
                <a:gd name="connsiteX5" fmla="*/ 181505 w 907524"/>
                <a:gd name="connsiteY5" fmla="*/ 181505 h 363009"/>
                <a:gd name="connsiteX6" fmla="*/ 0 w 907524"/>
                <a:gd name="connsiteY6" fmla="*/ 0 h 363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07524" h="363009">
                  <a:moveTo>
                    <a:pt x="0" y="0"/>
                  </a:moveTo>
                  <a:lnTo>
                    <a:pt x="726020" y="0"/>
                  </a:lnTo>
                  <a:lnTo>
                    <a:pt x="907524" y="181505"/>
                  </a:lnTo>
                  <a:lnTo>
                    <a:pt x="726020" y="363009"/>
                  </a:lnTo>
                  <a:lnTo>
                    <a:pt x="0" y="363009"/>
                  </a:lnTo>
                  <a:lnTo>
                    <a:pt x="181505" y="181505"/>
                  </a:lnTo>
                  <a:lnTo>
                    <a:pt x="0" y="0"/>
                  </a:lnTo>
                  <a:close/>
                </a:path>
              </a:pathLst>
            </a:custGeom>
            <a:solidFill>
              <a:srgbClr val="25BDD4"/>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249514" tIns="45339" rIns="204174" bIns="45339" numCol="1" spcCol="1270" anchor="ctr" anchorCtr="0">
              <a:noAutofit/>
            </a:bodyPr>
            <a:lstStyle/>
            <a:p>
              <a:pPr marL="0" lvl="0" indent="0" algn="ctr" defTabSz="755650" rtl="0">
                <a:lnSpc>
                  <a:spcPct val="90000"/>
                </a:lnSpc>
                <a:spcBef>
                  <a:spcPct val="0"/>
                </a:spcBef>
                <a:spcAft>
                  <a:spcPct val="35000"/>
                </a:spcAft>
                <a:buNone/>
              </a:pPr>
              <a:r>
                <a:rPr lang="en-US" sz="1700" kern="1200" dirty="0"/>
                <a:t>2015</a:t>
              </a:r>
            </a:p>
          </p:txBody>
        </p:sp>
        <p:sp>
          <p:nvSpPr>
            <p:cNvPr id="25" name="Freeform: Shape 24">
              <a:extLst>
                <a:ext uri="{FF2B5EF4-FFF2-40B4-BE49-F238E27FC236}">
                  <a16:creationId xmlns:a16="http://schemas.microsoft.com/office/drawing/2014/main" id="{252A18DB-7048-4B7B-EB69-0A0A33CC2FC7}"/>
                </a:ext>
              </a:extLst>
            </p:cNvPr>
            <p:cNvSpPr/>
            <p:nvPr/>
          </p:nvSpPr>
          <p:spPr>
            <a:xfrm>
              <a:off x="7397561" y="3761212"/>
              <a:ext cx="907524" cy="363009"/>
            </a:xfrm>
            <a:custGeom>
              <a:avLst/>
              <a:gdLst>
                <a:gd name="connsiteX0" fmla="*/ 0 w 907524"/>
                <a:gd name="connsiteY0" fmla="*/ 0 h 363009"/>
                <a:gd name="connsiteX1" fmla="*/ 726020 w 907524"/>
                <a:gd name="connsiteY1" fmla="*/ 0 h 363009"/>
                <a:gd name="connsiteX2" fmla="*/ 907524 w 907524"/>
                <a:gd name="connsiteY2" fmla="*/ 181505 h 363009"/>
                <a:gd name="connsiteX3" fmla="*/ 726020 w 907524"/>
                <a:gd name="connsiteY3" fmla="*/ 363009 h 363009"/>
                <a:gd name="connsiteX4" fmla="*/ 0 w 907524"/>
                <a:gd name="connsiteY4" fmla="*/ 363009 h 363009"/>
                <a:gd name="connsiteX5" fmla="*/ 181505 w 907524"/>
                <a:gd name="connsiteY5" fmla="*/ 181505 h 363009"/>
                <a:gd name="connsiteX6" fmla="*/ 0 w 907524"/>
                <a:gd name="connsiteY6" fmla="*/ 0 h 363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07524" h="363009">
                  <a:moveTo>
                    <a:pt x="0" y="0"/>
                  </a:moveTo>
                  <a:lnTo>
                    <a:pt x="726020" y="0"/>
                  </a:lnTo>
                  <a:lnTo>
                    <a:pt x="907524" y="181505"/>
                  </a:lnTo>
                  <a:lnTo>
                    <a:pt x="726020" y="363009"/>
                  </a:lnTo>
                  <a:lnTo>
                    <a:pt x="0" y="363009"/>
                  </a:lnTo>
                  <a:lnTo>
                    <a:pt x="181505" y="181505"/>
                  </a:lnTo>
                  <a:lnTo>
                    <a:pt x="0" y="0"/>
                  </a:lnTo>
                  <a:close/>
                </a:path>
              </a:pathLst>
            </a:custGeom>
            <a:solidFill>
              <a:srgbClr val="25BDD4"/>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249514" tIns="45339" rIns="204174" bIns="45339" numCol="1" spcCol="1270" anchor="ctr" anchorCtr="0">
              <a:noAutofit/>
            </a:bodyPr>
            <a:lstStyle/>
            <a:p>
              <a:pPr marL="0" lvl="0" indent="0" algn="ctr" defTabSz="755650" rtl="0">
                <a:lnSpc>
                  <a:spcPct val="90000"/>
                </a:lnSpc>
                <a:spcBef>
                  <a:spcPct val="0"/>
                </a:spcBef>
                <a:spcAft>
                  <a:spcPct val="35000"/>
                </a:spcAft>
                <a:buNone/>
              </a:pPr>
              <a:r>
                <a:rPr lang="en-US" sz="1700" kern="1200" dirty="0"/>
                <a:t>2016</a:t>
              </a:r>
            </a:p>
          </p:txBody>
        </p:sp>
        <p:sp>
          <p:nvSpPr>
            <p:cNvPr id="26" name="Freeform: Shape 25">
              <a:extLst>
                <a:ext uri="{FF2B5EF4-FFF2-40B4-BE49-F238E27FC236}">
                  <a16:creationId xmlns:a16="http://schemas.microsoft.com/office/drawing/2014/main" id="{8CC59450-0704-EA77-1780-494051757E94}"/>
                </a:ext>
              </a:extLst>
            </p:cNvPr>
            <p:cNvSpPr/>
            <p:nvPr/>
          </p:nvSpPr>
          <p:spPr>
            <a:xfrm>
              <a:off x="8123581" y="3761212"/>
              <a:ext cx="907524" cy="363009"/>
            </a:xfrm>
            <a:custGeom>
              <a:avLst/>
              <a:gdLst>
                <a:gd name="connsiteX0" fmla="*/ 0 w 907524"/>
                <a:gd name="connsiteY0" fmla="*/ 0 h 363009"/>
                <a:gd name="connsiteX1" fmla="*/ 726020 w 907524"/>
                <a:gd name="connsiteY1" fmla="*/ 0 h 363009"/>
                <a:gd name="connsiteX2" fmla="*/ 907524 w 907524"/>
                <a:gd name="connsiteY2" fmla="*/ 181505 h 363009"/>
                <a:gd name="connsiteX3" fmla="*/ 726020 w 907524"/>
                <a:gd name="connsiteY3" fmla="*/ 363009 h 363009"/>
                <a:gd name="connsiteX4" fmla="*/ 0 w 907524"/>
                <a:gd name="connsiteY4" fmla="*/ 363009 h 363009"/>
                <a:gd name="connsiteX5" fmla="*/ 181505 w 907524"/>
                <a:gd name="connsiteY5" fmla="*/ 181505 h 363009"/>
                <a:gd name="connsiteX6" fmla="*/ 0 w 907524"/>
                <a:gd name="connsiteY6" fmla="*/ 0 h 363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07524" h="363009">
                  <a:moveTo>
                    <a:pt x="0" y="0"/>
                  </a:moveTo>
                  <a:lnTo>
                    <a:pt x="726020" y="0"/>
                  </a:lnTo>
                  <a:lnTo>
                    <a:pt x="907524" y="181505"/>
                  </a:lnTo>
                  <a:lnTo>
                    <a:pt x="726020" y="363009"/>
                  </a:lnTo>
                  <a:lnTo>
                    <a:pt x="0" y="363009"/>
                  </a:lnTo>
                  <a:lnTo>
                    <a:pt x="181505" y="181505"/>
                  </a:lnTo>
                  <a:lnTo>
                    <a:pt x="0" y="0"/>
                  </a:lnTo>
                  <a:close/>
                </a:path>
              </a:pathLst>
            </a:custGeom>
            <a:solidFill>
              <a:srgbClr val="25BDD4"/>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249514" tIns="45339" rIns="204174" bIns="45339" numCol="1" spcCol="1270" anchor="ctr" anchorCtr="0">
              <a:noAutofit/>
            </a:bodyPr>
            <a:lstStyle/>
            <a:p>
              <a:pPr marL="0" lvl="0" indent="0" algn="ctr" defTabSz="755650" rtl="0">
                <a:lnSpc>
                  <a:spcPct val="90000"/>
                </a:lnSpc>
                <a:spcBef>
                  <a:spcPct val="0"/>
                </a:spcBef>
                <a:spcAft>
                  <a:spcPct val="35000"/>
                </a:spcAft>
                <a:buNone/>
              </a:pPr>
              <a:r>
                <a:rPr lang="en-US" sz="1700" kern="1200" dirty="0"/>
                <a:t>...</a:t>
              </a:r>
            </a:p>
          </p:txBody>
        </p:sp>
        <p:sp>
          <p:nvSpPr>
            <p:cNvPr id="27" name="Freeform: Shape 26">
              <a:extLst>
                <a:ext uri="{FF2B5EF4-FFF2-40B4-BE49-F238E27FC236}">
                  <a16:creationId xmlns:a16="http://schemas.microsoft.com/office/drawing/2014/main" id="{D3246557-C3B9-255C-E88D-D4B438D25B75}"/>
                </a:ext>
              </a:extLst>
            </p:cNvPr>
            <p:cNvSpPr/>
            <p:nvPr/>
          </p:nvSpPr>
          <p:spPr>
            <a:xfrm>
              <a:off x="8849601" y="3761212"/>
              <a:ext cx="907524" cy="363009"/>
            </a:xfrm>
            <a:custGeom>
              <a:avLst/>
              <a:gdLst>
                <a:gd name="connsiteX0" fmla="*/ 0 w 907524"/>
                <a:gd name="connsiteY0" fmla="*/ 0 h 363009"/>
                <a:gd name="connsiteX1" fmla="*/ 726020 w 907524"/>
                <a:gd name="connsiteY1" fmla="*/ 0 h 363009"/>
                <a:gd name="connsiteX2" fmla="*/ 907524 w 907524"/>
                <a:gd name="connsiteY2" fmla="*/ 181505 h 363009"/>
                <a:gd name="connsiteX3" fmla="*/ 726020 w 907524"/>
                <a:gd name="connsiteY3" fmla="*/ 363009 h 363009"/>
                <a:gd name="connsiteX4" fmla="*/ 0 w 907524"/>
                <a:gd name="connsiteY4" fmla="*/ 363009 h 363009"/>
                <a:gd name="connsiteX5" fmla="*/ 181505 w 907524"/>
                <a:gd name="connsiteY5" fmla="*/ 181505 h 363009"/>
                <a:gd name="connsiteX6" fmla="*/ 0 w 907524"/>
                <a:gd name="connsiteY6" fmla="*/ 0 h 363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07524" h="363009">
                  <a:moveTo>
                    <a:pt x="0" y="0"/>
                  </a:moveTo>
                  <a:lnTo>
                    <a:pt x="726020" y="0"/>
                  </a:lnTo>
                  <a:lnTo>
                    <a:pt x="907524" y="181505"/>
                  </a:lnTo>
                  <a:lnTo>
                    <a:pt x="726020" y="363009"/>
                  </a:lnTo>
                  <a:lnTo>
                    <a:pt x="0" y="363009"/>
                  </a:lnTo>
                  <a:lnTo>
                    <a:pt x="181505" y="181505"/>
                  </a:lnTo>
                  <a:lnTo>
                    <a:pt x="0" y="0"/>
                  </a:lnTo>
                  <a:close/>
                </a:path>
              </a:pathLst>
            </a:custGeom>
            <a:solidFill>
              <a:srgbClr val="25BDD4"/>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249514" tIns="45339" rIns="204174" bIns="45339" numCol="1" spcCol="1270" anchor="ctr" anchorCtr="0">
              <a:noAutofit/>
            </a:bodyPr>
            <a:lstStyle/>
            <a:p>
              <a:pPr marL="0" lvl="0" indent="0" algn="ctr" defTabSz="755650" rtl="0">
                <a:lnSpc>
                  <a:spcPct val="90000"/>
                </a:lnSpc>
                <a:spcBef>
                  <a:spcPct val="0"/>
                </a:spcBef>
                <a:spcAft>
                  <a:spcPct val="35000"/>
                </a:spcAft>
                <a:buNone/>
              </a:pPr>
              <a:r>
                <a:rPr lang="en-US" sz="1700" kern="1200" dirty="0"/>
                <a:t>2019</a:t>
              </a:r>
            </a:p>
          </p:txBody>
        </p:sp>
        <p:sp>
          <p:nvSpPr>
            <p:cNvPr id="33" name="Freeform: Shape 32">
              <a:extLst>
                <a:ext uri="{FF2B5EF4-FFF2-40B4-BE49-F238E27FC236}">
                  <a16:creationId xmlns:a16="http://schemas.microsoft.com/office/drawing/2014/main" id="{794987EF-E68F-DBA2-C511-39B8309814F7}"/>
                </a:ext>
              </a:extLst>
            </p:cNvPr>
            <p:cNvSpPr/>
            <p:nvPr/>
          </p:nvSpPr>
          <p:spPr>
            <a:xfrm>
              <a:off x="9575620" y="3761212"/>
              <a:ext cx="907524" cy="363009"/>
            </a:xfrm>
            <a:custGeom>
              <a:avLst/>
              <a:gdLst>
                <a:gd name="connsiteX0" fmla="*/ 0 w 907524"/>
                <a:gd name="connsiteY0" fmla="*/ 0 h 363009"/>
                <a:gd name="connsiteX1" fmla="*/ 726020 w 907524"/>
                <a:gd name="connsiteY1" fmla="*/ 0 h 363009"/>
                <a:gd name="connsiteX2" fmla="*/ 907524 w 907524"/>
                <a:gd name="connsiteY2" fmla="*/ 181505 h 363009"/>
                <a:gd name="connsiteX3" fmla="*/ 726020 w 907524"/>
                <a:gd name="connsiteY3" fmla="*/ 363009 h 363009"/>
                <a:gd name="connsiteX4" fmla="*/ 0 w 907524"/>
                <a:gd name="connsiteY4" fmla="*/ 363009 h 363009"/>
                <a:gd name="connsiteX5" fmla="*/ 181505 w 907524"/>
                <a:gd name="connsiteY5" fmla="*/ 181505 h 363009"/>
                <a:gd name="connsiteX6" fmla="*/ 0 w 907524"/>
                <a:gd name="connsiteY6" fmla="*/ 0 h 363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07524" h="363009">
                  <a:moveTo>
                    <a:pt x="0" y="0"/>
                  </a:moveTo>
                  <a:lnTo>
                    <a:pt x="726020" y="0"/>
                  </a:lnTo>
                  <a:lnTo>
                    <a:pt x="907524" y="181505"/>
                  </a:lnTo>
                  <a:lnTo>
                    <a:pt x="726020" y="363009"/>
                  </a:lnTo>
                  <a:lnTo>
                    <a:pt x="0" y="363009"/>
                  </a:lnTo>
                  <a:lnTo>
                    <a:pt x="181505" y="181505"/>
                  </a:lnTo>
                  <a:lnTo>
                    <a:pt x="0" y="0"/>
                  </a:lnTo>
                  <a:close/>
                </a:path>
              </a:pathLst>
            </a:custGeom>
            <a:solidFill>
              <a:srgbClr val="25BDD4"/>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249514" tIns="45339" rIns="204174" bIns="45339" numCol="1" spcCol="1270" anchor="ctr" anchorCtr="0">
              <a:noAutofit/>
            </a:bodyPr>
            <a:lstStyle/>
            <a:p>
              <a:pPr marL="0" lvl="0" indent="0" algn="ctr" defTabSz="755650" rtl="0">
                <a:lnSpc>
                  <a:spcPct val="90000"/>
                </a:lnSpc>
                <a:spcBef>
                  <a:spcPct val="0"/>
                </a:spcBef>
                <a:spcAft>
                  <a:spcPct val="35000"/>
                </a:spcAft>
                <a:buNone/>
              </a:pPr>
              <a:r>
                <a:rPr lang="en-US" sz="1700" kern="1200" dirty="0"/>
                <a:t>2020</a:t>
              </a:r>
            </a:p>
          </p:txBody>
        </p:sp>
        <p:sp>
          <p:nvSpPr>
            <p:cNvPr id="34" name="Freeform: Shape 33">
              <a:extLst>
                <a:ext uri="{FF2B5EF4-FFF2-40B4-BE49-F238E27FC236}">
                  <a16:creationId xmlns:a16="http://schemas.microsoft.com/office/drawing/2014/main" id="{E1A75B9B-C014-7D38-6BB1-4B9A2050B99D}"/>
                </a:ext>
              </a:extLst>
            </p:cNvPr>
            <p:cNvSpPr/>
            <p:nvPr/>
          </p:nvSpPr>
          <p:spPr>
            <a:xfrm>
              <a:off x="10301640" y="3761212"/>
              <a:ext cx="907524" cy="363009"/>
            </a:xfrm>
            <a:custGeom>
              <a:avLst/>
              <a:gdLst>
                <a:gd name="connsiteX0" fmla="*/ 0 w 907524"/>
                <a:gd name="connsiteY0" fmla="*/ 0 h 363009"/>
                <a:gd name="connsiteX1" fmla="*/ 726020 w 907524"/>
                <a:gd name="connsiteY1" fmla="*/ 0 h 363009"/>
                <a:gd name="connsiteX2" fmla="*/ 907524 w 907524"/>
                <a:gd name="connsiteY2" fmla="*/ 181505 h 363009"/>
                <a:gd name="connsiteX3" fmla="*/ 726020 w 907524"/>
                <a:gd name="connsiteY3" fmla="*/ 363009 h 363009"/>
                <a:gd name="connsiteX4" fmla="*/ 0 w 907524"/>
                <a:gd name="connsiteY4" fmla="*/ 363009 h 363009"/>
                <a:gd name="connsiteX5" fmla="*/ 181505 w 907524"/>
                <a:gd name="connsiteY5" fmla="*/ 181505 h 363009"/>
                <a:gd name="connsiteX6" fmla="*/ 0 w 907524"/>
                <a:gd name="connsiteY6" fmla="*/ 0 h 363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07524" h="363009">
                  <a:moveTo>
                    <a:pt x="0" y="0"/>
                  </a:moveTo>
                  <a:lnTo>
                    <a:pt x="726020" y="0"/>
                  </a:lnTo>
                  <a:lnTo>
                    <a:pt x="907524" y="181505"/>
                  </a:lnTo>
                  <a:lnTo>
                    <a:pt x="726020" y="363009"/>
                  </a:lnTo>
                  <a:lnTo>
                    <a:pt x="0" y="363009"/>
                  </a:lnTo>
                  <a:lnTo>
                    <a:pt x="181505" y="181505"/>
                  </a:lnTo>
                  <a:lnTo>
                    <a:pt x="0" y="0"/>
                  </a:lnTo>
                  <a:close/>
                </a:path>
              </a:pathLst>
            </a:custGeom>
            <a:solidFill>
              <a:srgbClr val="25BDD4"/>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249514" tIns="45339" rIns="204174" bIns="45339" numCol="1" spcCol="1270" anchor="ctr" anchorCtr="0">
              <a:noAutofit/>
            </a:bodyPr>
            <a:lstStyle/>
            <a:p>
              <a:pPr marL="0" lvl="0" indent="0" algn="ctr" defTabSz="755650">
                <a:lnSpc>
                  <a:spcPct val="90000"/>
                </a:lnSpc>
                <a:spcBef>
                  <a:spcPct val="0"/>
                </a:spcBef>
                <a:spcAft>
                  <a:spcPct val="35000"/>
                </a:spcAft>
                <a:buNone/>
              </a:pPr>
              <a:r>
                <a:rPr lang="en-US" sz="1700" kern="1200" dirty="0"/>
                <a:t>2021</a:t>
              </a:r>
            </a:p>
          </p:txBody>
        </p:sp>
        <p:sp>
          <p:nvSpPr>
            <p:cNvPr id="35" name="Freeform: Shape 34">
              <a:extLst>
                <a:ext uri="{FF2B5EF4-FFF2-40B4-BE49-F238E27FC236}">
                  <a16:creationId xmlns:a16="http://schemas.microsoft.com/office/drawing/2014/main" id="{97C9E98F-F354-741C-71FB-8AA915A911F6}"/>
                </a:ext>
              </a:extLst>
            </p:cNvPr>
            <p:cNvSpPr/>
            <p:nvPr/>
          </p:nvSpPr>
          <p:spPr>
            <a:xfrm>
              <a:off x="11027659" y="3761212"/>
              <a:ext cx="907524" cy="363009"/>
            </a:xfrm>
            <a:custGeom>
              <a:avLst/>
              <a:gdLst>
                <a:gd name="connsiteX0" fmla="*/ 0 w 907524"/>
                <a:gd name="connsiteY0" fmla="*/ 0 h 363009"/>
                <a:gd name="connsiteX1" fmla="*/ 726020 w 907524"/>
                <a:gd name="connsiteY1" fmla="*/ 0 h 363009"/>
                <a:gd name="connsiteX2" fmla="*/ 907524 w 907524"/>
                <a:gd name="connsiteY2" fmla="*/ 181505 h 363009"/>
                <a:gd name="connsiteX3" fmla="*/ 726020 w 907524"/>
                <a:gd name="connsiteY3" fmla="*/ 363009 h 363009"/>
                <a:gd name="connsiteX4" fmla="*/ 0 w 907524"/>
                <a:gd name="connsiteY4" fmla="*/ 363009 h 363009"/>
                <a:gd name="connsiteX5" fmla="*/ 181505 w 907524"/>
                <a:gd name="connsiteY5" fmla="*/ 181505 h 363009"/>
                <a:gd name="connsiteX6" fmla="*/ 0 w 907524"/>
                <a:gd name="connsiteY6" fmla="*/ 0 h 363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07524" h="363009">
                  <a:moveTo>
                    <a:pt x="0" y="0"/>
                  </a:moveTo>
                  <a:lnTo>
                    <a:pt x="726020" y="0"/>
                  </a:lnTo>
                  <a:lnTo>
                    <a:pt x="907524" y="181505"/>
                  </a:lnTo>
                  <a:lnTo>
                    <a:pt x="726020" y="363009"/>
                  </a:lnTo>
                  <a:lnTo>
                    <a:pt x="0" y="363009"/>
                  </a:lnTo>
                  <a:lnTo>
                    <a:pt x="181505" y="181505"/>
                  </a:lnTo>
                  <a:lnTo>
                    <a:pt x="0" y="0"/>
                  </a:lnTo>
                  <a:close/>
                </a:path>
              </a:pathLst>
            </a:custGeom>
            <a:solidFill>
              <a:srgbClr val="25BDD4"/>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249514" tIns="45339" rIns="204174" bIns="45339" numCol="1" spcCol="1270" anchor="ctr" anchorCtr="0">
              <a:noAutofit/>
            </a:bodyPr>
            <a:lstStyle/>
            <a:p>
              <a:pPr marL="0" lvl="0" indent="0" algn="ctr" defTabSz="755650">
                <a:lnSpc>
                  <a:spcPct val="90000"/>
                </a:lnSpc>
                <a:spcBef>
                  <a:spcPct val="0"/>
                </a:spcBef>
                <a:spcAft>
                  <a:spcPct val="35000"/>
                </a:spcAft>
                <a:buNone/>
              </a:pPr>
              <a:r>
                <a:rPr lang="en-GB" sz="1700" kern="1200" dirty="0"/>
                <a:t>2022</a:t>
              </a:r>
            </a:p>
          </p:txBody>
        </p:sp>
      </p:grpSp>
      <p:cxnSp>
        <p:nvCxnSpPr>
          <p:cNvPr id="90" name="Straight Arrow Connector 89">
            <a:extLst>
              <a:ext uri="{FF2B5EF4-FFF2-40B4-BE49-F238E27FC236}">
                <a16:creationId xmlns:a16="http://schemas.microsoft.com/office/drawing/2014/main" id="{8BB5776E-8B71-2A4B-9529-65A30E14CC70}"/>
              </a:ext>
            </a:extLst>
          </p:cNvPr>
          <p:cNvCxnSpPr>
            <a:cxnSpLocks/>
          </p:cNvCxnSpPr>
          <p:nvPr/>
        </p:nvCxnSpPr>
        <p:spPr>
          <a:xfrm>
            <a:off x="7582339" y="4116345"/>
            <a:ext cx="0" cy="465579"/>
          </a:xfrm>
          <a:prstGeom prst="straightConnector1">
            <a:avLst/>
          </a:prstGeom>
          <a:ln w="1905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97" name="Straight Arrow Connector 96">
            <a:extLst>
              <a:ext uri="{FF2B5EF4-FFF2-40B4-BE49-F238E27FC236}">
                <a16:creationId xmlns:a16="http://schemas.microsoft.com/office/drawing/2014/main" id="{CD16E533-8024-5344-9460-8521A18CA36E}"/>
              </a:ext>
            </a:extLst>
          </p:cNvPr>
          <p:cNvCxnSpPr>
            <a:cxnSpLocks/>
          </p:cNvCxnSpPr>
          <p:nvPr/>
        </p:nvCxnSpPr>
        <p:spPr>
          <a:xfrm flipV="1">
            <a:off x="9994204" y="2485292"/>
            <a:ext cx="0" cy="1272087"/>
          </a:xfrm>
          <a:prstGeom prst="straightConnector1">
            <a:avLst/>
          </a:prstGeom>
          <a:ln w="1905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6" name="Straight Arrow Connector 5">
            <a:extLst>
              <a:ext uri="{FF2B5EF4-FFF2-40B4-BE49-F238E27FC236}">
                <a16:creationId xmlns:a16="http://schemas.microsoft.com/office/drawing/2014/main" id="{505631B6-AE92-794F-94A4-808895EC886C}"/>
              </a:ext>
            </a:extLst>
          </p:cNvPr>
          <p:cNvCxnSpPr>
            <a:cxnSpLocks/>
          </p:cNvCxnSpPr>
          <p:nvPr/>
        </p:nvCxnSpPr>
        <p:spPr>
          <a:xfrm flipV="1">
            <a:off x="603740" y="3323266"/>
            <a:ext cx="0" cy="436421"/>
          </a:xfrm>
          <a:prstGeom prst="straightConnector1">
            <a:avLst/>
          </a:prstGeom>
          <a:ln w="19050">
            <a:tailEnd type="triangle"/>
          </a:ln>
        </p:spPr>
        <p:style>
          <a:lnRef idx="2">
            <a:schemeClr val="accent1"/>
          </a:lnRef>
          <a:fillRef idx="0">
            <a:schemeClr val="accent1"/>
          </a:fillRef>
          <a:effectRef idx="1">
            <a:schemeClr val="accent1"/>
          </a:effectRef>
          <a:fontRef idx="minor">
            <a:schemeClr val="tx1"/>
          </a:fontRef>
        </p:style>
      </p:cxnSp>
      <p:cxnSp>
        <p:nvCxnSpPr>
          <p:cNvPr id="42" name="Straight Arrow Connector 41">
            <a:extLst>
              <a:ext uri="{FF2B5EF4-FFF2-40B4-BE49-F238E27FC236}">
                <a16:creationId xmlns:a16="http://schemas.microsoft.com/office/drawing/2014/main" id="{3D1F969D-BC0C-E84D-A4A6-B3498A2D9A46}"/>
              </a:ext>
            </a:extLst>
          </p:cNvPr>
          <p:cNvCxnSpPr>
            <a:cxnSpLocks/>
          </p:cNvCxnSpPr>
          <p:nvPr/>
        </p:nvCxnSpPr>
        <p:spPr>
          <a:xfrm flipV="1">
            <a:off x="1465386" y="2817738"/>
            <a:ext cx="0" cy="916567"/>
          </a:xfrm>
          <a:prstGeom prst="straightConnector1">
            <a:avLst/>
          </a:prstGeom>
          <a:ln w="19050">
            <a:tailEnd type="triangle"/>
          </a:ln>
        </p:spPr>
        <p:style>
          <a:lnRef idx="2">
            <a:schemeClr val="accent1"/>
          </a:lnRef>
          <a:fillRef idx="0">
            <a:schemeClr val="accent1"/>
          </a:fillRef>
          <a:effectRef idx="1">
            <a:schemeClr val="accent1"/>
          </a:effectRef>
          <a:fontRef idx="minor">
            <a:schemeClr val="tx1"/>
          </a:fontRef>
        </p:style>
      </p:cxnSp>
      <p:sp>
        <p:nvSpPr>
          <p:cNvPr id="2" name="Title 1">
            <a:extLst>
              <a:ext uri="{FF2B5EF4-FFF2-40B4-BE49-F238E27FC236}">
                <a16:creationId xmlns:a16="http://schemas.microsoft.com/office/drawing/2014/main" id="{8FFFE521-E239-BE47-BDC4-B09AE0925669}"/>
              </a:ext>
            </a:extLst>
          </p:cNvPr>
          <p:cNvSpPr>
            <a:spLocks noGrp="1"/>
          </p:cNvSpPr>
          <p:nvPr>
            <p:ph type="title"/>
          </p:nvPr>
        </p:nvSpPr>
        <p:spPr>
          <a:xfrm>
            <a:off x="1610166" y="-13655"/>
            <a:ext cx="7985455" cy="1325563"/>
          </a:xfrm>
        </p:spPr>
        <p:txBody>
          <a:bodyPr>
            <a:normAutofit/>
          </a:bodyPr>
          <a:lstStyle/>
          <a:p>
            <a:r>
              <a:rPr lang="en-US" sz="4000" dirty="0">
                <a:solidFill>
                  <a:srgbClr val="00BDD4"/>
                </a:solidFill>
                <a:latin typeface="Scto Grotesk A Medium" panose="020B0605030101010101"/>
              </a:rPr>
              <a:t>History of Dimensionality Reduction</a:t>
            </a:r>
          </a:p>
        </p:txBody>
      </p:sp>
      <p:sp>
        <p:nvSpPr>
          <p:cNvPr id="40" name="TextBox 39">
            <a:extLst>
              <a:ext uri="{FF2B5EF4-FFF2-40B4-BE49-F238E27FC236}">
                <a16:creationId xmlns:a16="http://schemas.microsoft.com/office/drawing/2014/main" id="{55AEC5DC-AAC0-2A46-BC85-2DF05F718DF4}"/>
              </a:ext>
            </a:extLst>
          </p:cNvPr>
          <p:cNvSpPr txBox="1"/>
          <p:nvPr/>
        </p:nvSpPr>
        <p:spPr>
          <a:xfrm>
            <a:off x="25534" y="2945879"/>
            <a:ext cx="1439852"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Shor’s Algorithm</a:t>
            </a:r>
          </a:p>
        </p:txBody>
      </p:sp>
      <p:cxnSp>
        <p:nvCxnSpPr>
          <p:cNvPr id="65" name="Straight Arrow Connector 64">
            <a:extLst>
              <a:ext uri="{FF2B5EF4-FFF2-40B4-BE49-F238E27FC236}">
                <a16:creationId xmlns:a16="http://schemas.microsoft.com/office/drawing/2014/main" id="{8849C860-96F1-E94B-99E7-3A9674135F46}"/>
              </a:ext>
            </a:extLst>
          </p:cNvPr>
          <p:cNvCxnSpPr>
            <a:cxnSpLocks/>
          </p:cNvCxnSpPr>
          <p:nvPr/>
        </p:nvCxnSpPr>
        <p:spPr>
          <a:xfrm>
            <a:off x="362732" y="4530171"/>
            <a:ext cx="430425" cy="0"/>
          </a:xfrm>
          <a:prstGeom prst="straightConnector1">
            <a:avLst/>
          </a:prstGeom>
          <a:ln w="19050">
            <a:headEnd type="none"/>
            <a:tailEnd type="triangle"/>
          </a:ln>
        </p:spPr>
        <p:style>
          <a:lnRef idx="2">
            <a:schemeClr val="accent1"/>
          </a:lnRef>
          <a:fillRef idx="0">
            <a:schemeClr val="accent1"/>
          </a:fillRef>
          <a:effectRef idx="1">
            <a:schemeClr val="accent1"/>
          </a:effectRef>
          <a:fontRef idx="minor">
            <a:schemeClr val="tx1"/>
          </a:fontRef>
        </p:style>
      </p:cxnSp>
      <p:cxnSp>
        <p:nvCxnSpPr>
          <p:cNvPr id="70" name="Straight Arrow Connector 69">
            <a:extLst>
              <a:ext uri="{FF2B5EF4-FFF2-40B4-BE49-F238E27FC236}">
                <a16:creationId xmlns:a16="http://schemas.microsoft.com/office/drawing/2014/main" id="{FD1DD707-13F6-A947-8DD0-E62C71299327}"/>
              </a:ext>
            </a:extLst>
          </p:cNvPr>
          <p:cNvCxnSpPr>
            <a:cxnSpLocks/>
          </p:cNvCxnSpPr>
          <p:nvPr/>
        </p:nvCxnSpPr>
        <p:spPr>
          <a:xfrm>
            <a:off x="362732" y="4906744"/>
            <a:ext cx="430425" cy="0"/>
          </a:xfrm>
          <a:prstGeom prst="straightConnector1">
            <a:avLst/>
          </a:prstGeom>
          <a:ln w="19050">
            <a:solidFill>
              <a:srgbClr val="00B050"/>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73" name="Straight Arrow Connector 72">
            <a:extLst>
              <a:ext uri="{FF2B5EF4-FFF2-40B4-BE49-F238E27FC236}">
                <a16:creationId xmlns:a16="http://schemas.microsoft.com/office/drawing/2014/main" id="{CA5130B6-FF2E-AA4D-B4C4-3383760A548D}"/>
              </a:ext>
            </a:extLst>
          </p:cNvPr>
          <p:cNvCxnSpPr>
            <a:cxnSpLocks/>
          </p:cNvCxnSpPr>
          <p:nvPr/>
        </p:nvCxnSpPr>
        <p:spPr>
          <a:xfrm>
            <a:off x="362732" y="5283317"/>
            <a:ext cx="430425" cy="0"/>
          </a:xfrm>
          <a:prstGeom prst="straightConnector1">
            <a:avLst/>
          </a:prstGeom>
          <a:ln w="19050">
            <a:solidFill>
              <a:srgbClr val="FFC000"/>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77" name="Straight Arrow Connector 76">
            <a:extLst>
              <a:ext uri="{FF2B5EF4-FFF2-40B4-BE49-F238E27FC236}">
                <a16:creationId xmlns:a16="http://schemas.microsoft.com/office/drawing/2014/main" id="{5C13CC7F-3352-DD44-B071-F42F1FBD1F10}"/>
              </a:ext>
            </a:extLst>
          </p:cNvPr>
          <p:cNvCxnSpPr>
            <a:cxnSpLocks/>
          </p:cNvCxnSpPr>
          <p:nvPr/>
        </p:nvCxnSpPr>
        <p:spPr>
          <a:xfrm>
            <a:off x="362732" y="5659890"/>
            <a:ext cx="430425" cy="0"/>
          </a:xfrm>
          <a:prstGeom prst="straightConnector1">
            <a:avLst/>
          </a:prstGeom>
          <a:ln w="19050">
            <a:solidFill>
              <a:srgbClr val="FF0000"/>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80" name="Straight Arrow Connector 79">
            <a:extLst>
              <a:ext uri="{FF2B5EF4-FFF2-40B4-BE49-F238E27FC236}">
                <a16:creationId xmlns:a16="http://schemas.microsoft.com/office/drawing/2014/main" id="{24D223E1-F5F1-8A45-95A5-2978B5CEE50A}"/>
              </a:ext>
            </a:extLst>
          </p:cNvPr>
          <p:cNvCxnSpPr>
            <a:cxnSpLocks/>
          </p:cNvCxnSpPr>
          <p:nvPr/>
        </p:nvCxnSpPr>
        <p:spPr>
          <a:xfrm>
            <a:off x="362732" y="6036462"/>
            <a:ext cx="430425" cy="0"/>
          </a:xfrm>
          <a:prstGeom prst="straightConnector1">
            <a:avLst/>
          </a:prstGeom>
          <a:ln w="19050">
            <a:solidFill>
              <a:srgbClr val="7030A0"/>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81" name="TextBox 80">
            <a:extLst>
              <a:ext uri="{FF2B5EF4-FFF2-40B4-BE49-F238E27FC236}">
                <a16:creationId xmlns:a16="http://schemas.microsoft.com/office/drawing/2014/main" id="{E3ED5487-7F29-004A-9E4C-F0576DA0835F}"/>
              </a:ext>
            </a:extLst>
          </p:cNvPr>
          <p:cNvSpPr txBox="1"/>
          <p:nvPr/>
        </p:nvSpPr>
        <p:spPr>
          <a:xfrm>
            <a:off x="856657" y="4388032"/>
            <a:ext cx="2936898"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effectLst/>
                <a:uLnTx/>
                <a:uFillTx/>
                <a:latin typeface="Calibri" panose="020F0502020204030204"/>
                <a:ea typeface="+mn-ea"/>
                <a:cs typeface="+mn-cs"/>
              </a:rPr>
              <a:t>Fundamental Quantum Algorithms</a:t>
            </a:r>
          </a:p>
        </p:txBody>
      </p:sp>
      <p:sp>
        <p:nvSpPr>
          <p:cNvPr id="82" name="TextBox 81">
            <a:extLst>
              <a:ext uri="{FF2B5EF4-FFF2-40B4-BE49-F238E27FC236}">
                <a16:creationId xmlns:a16="http://schemas.microsoft.com/office/drawing/2014/main" id="{7CC481EB-3CA1-1648-9440-A8CE4CF3917A}"/>
              </a:ext>
            </a:extLst>
          </p:cNvPr>
          <p:cNvSpPr txBox="1"/>
          <p:nvPr/>
        </p:nvSpPr>
        <p:spPr>
          <a:xfrm>
            <a:off x="856657" y="4738834"/>
            <a:ext cx="2936897"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effectLst/>
                <a:uLnTx/>
                <a:uFillTx/>
                <a:latin typeface="Calibri" panose="020F0502020204030204"/>
                <a:ea typeface="+mn-ea"/>
                <a:cs typeface="+mn-cs"/>
              </a:rPr>
              <a:t>QPE sub-component</a:t>
            </a:r>
          </a:p>
        </p:txBody>
      </p:sp>
      <p:sp>
        <p:nvSpPr>
          <p:cNvPr id="83" name="TextBox 82">
            <a:extLst>
              <a:ext uri="{FF2B5EF4-FFF2-40B4-BE49-F238E27FC236}">
                <a16:creationId xmlns:a16="http://schemas.microsoft.com/office/drawing/2014/main" id="{EADE2DC3-44E9-9448-A601-EA0C075D8CA1}"/>
              </a:ext>
            </a:extLst>
          </p:cNvPr>
          <p:cNvSpPr txBox="1"/>
          <p:nvPr/>
        </p:nvSpPr>
        <p:spPr>
          <a:xfrm>
            <a:off x="856657" y="5113081"/>
            <a:ext cx="2936897"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effectLst/>
                <a:uLnTx/>
                <a:uFillTx/>
                <a:latin typeface="Calibri" panose="020F0502020204030204"/>
                <a:ea typeface="+mn-ea"/>
                <a:cs typeface="+mn-cs"/>
              </a:rPr>
              <a:t>AA sub-component</a:t>
            </a:r>
          </a:p>
        </p:txBody>
      </p:sp>
      <p:sp>
        <p:nvSpPr>
          <p:cNvPr id="85" name="TextBox 84">
            <a:extLst>
              <a:ext uri="{FF2B5EF4-FFF2-40B4-BE49-F238E27FC236}">
                <a16:creationId xmlns:a16="http://schemas.microsoft.com/office/drawing/2014/main" id="{E41648B5-D7F0-3544-A651-0F7D3B79EB52}"/>
              </a:ext>
            </a:extLst>
          </p:cNvPr>
          <p:cNvSpPr txBox="1"/>
          <p:nvPr/>
        </p:nvSpPr>
        <p:spPr>
          <a:xfrm>
            <a:off x="856656" y="5881642"/>
            <a:ext cx="2936897"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effectLst/>
                <a:uLnTx/>
                <a:uFillTx/>
                <a:latin typeface="Calibri" panose="020F0502020204030204"/>
                <a:ea typeface="+mn-ea"/>
                <a:cs typeface="+mn-cs"/>
              </a:rPr>
              <a:t>Matrix arithmetic sub-component</a:t>
            </a:r>
          </a:p>
        </p:txBody>
      </p:sp>
      <p:sp>
        <p:nvSpPr>
          <p:cNvPr id="86" name="TextBox 85">
            <a:extLst>
              <a:ext uri="{FF2B5EF4-FFF2-40B4-BE49-F238E27FC236}">
                <a16:creationId xmlns:a16="http://schemas.microsoft.com/office/drawing/2014/main" id="{54DF2934-C0D9-BB41-BABB-7E58CF264E35}"/>
              </a:ext>
            </a:extLst>
          </p:cNvPr>
          <p:cNvSpPr txBox="1"/>
          <p:nvPr/>
        </p:nvSpPr>
        <p:spPr>
          <a:xfrm>
            <a:off x="856657" y="5487328"/>
            <a:ext cx="2936897"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effectLst/>
                <a:uLnTx/>
                <a:uFillTx/>
                <a:latin typeface="Calibri" panose="020F0502020204030204"/>
                <a:ea typeface="+mn-ea"/>
                <a:cs typeface="+mn-cs"/>
              </a:rPr>
              <a:t>HHL sub-component</a:t>
            </a:r>
          </a:p>
        </p:txBody>
      </p:sp>
      <p:sp>
        <p:nvSpPr>
          <p:cNvPr id="8" name="TextBox 7">
            <a:extLst>
              <a:ext uri="{FF2B5EF4-FFF2-40B4-BE49-F238E27FC236}">
                <a16:creationId xmlns:a16="http://schemas.microsoft.com/office/drawing/2014/main" id="{E7CB002B-F153-9E73-4640-3D4F738D908F}"/>
              </a:ext>
            </a:extLst>
          </p:cNvPr>
          <p:cNvSpPr txBox="1"/>
          <p:nvPr/>
        </p:nvSpPr>
        <p:spPr>
          <a:xfrm>
            <a:off x="356655" y="2339592"/>
            <a:ext cx="1630171"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effectLst/>
                <a:uLnTx/>
                <a:uFillTx/>
                <a:latin typeface="Calibri" panose="020F0502020204030204"/>
                <a:ea typeface="+mn-ea"/>
                <a:cs typeface="+mn-cs"/>
              </a:rPr>
              <a:t>Quantum Phase Estimation (QPE)</a:t>
            </a:r>
          </a:p>
        </p:txBody>
      </p:sp>
      <p:cxnSp>
        <p:nvCxnSpPr>
          <p:cNvPr id="9" name="Straight Arrow Connector 8">
            <a:extLst>
              <a:ext uri="{FF2B5EF4-FFF2-40B4-BE49-F238E27FC236}">
                <a16:creationId xmlns:a16="http://schemas.microsoft.com/office/drawing/2014/main" id="{6D4D54EB-6CFB-3335-4977-B8B3985A34A3}"/>
              </a:ext>
            </a:extLst>
          </p:cNvPr>
          <p:cNvCxnSpPr>
            <a:cxnSpLocks/>
          </p:cNvCxnSpPr>
          <p:nvPr/>
        </p:nvCxnSpPr>
        <p:spPr>
          <a:xfrm flipV="1">
            <a:off x="1975104" y="2099167"/>
            <a:ext cx="0" cy="1732697"/>
          </a:xfrm>
          <a:prstGeom prst="straightConnector1">
            <a:avLst/>
          </a:prstGeom>
          <a:ln w="19050">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0A5060E9-47F7-2331-5911-568580137D8D}"/>
              </a:ext>
            </a:extLst>
          </p:cNvPr>
          <p:cNvCxnSpPr>
            <a:cxnSpLocks/>
          </p:cNvCxnSpPr>
          <p:nvPr/>
        </p:nvCxnSpPr>
        <p:spPr>
          <a:xfrm flipV="1">
            <a:off x="2186119" y="1415654"/>
            <a:ext cx="0" cy="2330002"/>
          </a:xfrm>
          <a:prstGeom prst="straightConnector1">
            <a:avLst/>
          </a:prstGeom>
          <a:ln w="19050">
            <a:tailEnd type="triangle"/>
          </a:ln>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B9F0D476-E412-7348-B22A-D82AC78E81B6}"/>
              </a:ext>
            </a:extLst>
          </p:cNvPr>
          <p:cNvSpPr txBox="1"/>
          <p:nvPr/>
        </p:nvSpPr>
        <p:spPr>
          <a:xfrm>
            <a:off x="652481" y="1836842"/>
            <a:ext cx="1723497"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effectLst/>
                <a:uLnTx/>
                <a:uFillTx/>
                <a:latin typeface="Calibri" panose="020F0502020204030204"/>
                <a:ea typeface="+mn-ea"/>
                <a:cs typeface="+mn-cs"/>
              </a:rPr>
              <a:t>Grover’s Algorithm</a:t>
            </a:r>
          </a:p>
        </p:txBody>
      </p:sp>
      <p:sp>
        <p:nvSpPr>
          <p:cNvPr id="16" name="TextBox 15">
            <a:extLst>
              <a:ext uri="{FF2B5EF4-FFF2-40B4-BE49-F238E27FC236}">
                <a16:creationId xmlns:a16="http://schemas.microsoft.com/office/drawing/2014/main" id="{B6EF4501-B68C-4010-6CA9-75AD830A6071}"/>
              </a:ext>
            </a:extLst>
          </p:cNvPr>
          <p:cNvSpPr txBox="1"/>
          <p:nvPr/>
        </p:nvSpPr>
        <p:spPr>
          <a:xfrm>
            <a:off x="803932" y="1144757"/>
            <a:ext cx="2334331"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effectLst/>
                <a:uLnTx/>
                <a:uFillTx/>
                <a:latin typeface="Calibri" panose="020F0502020204030204"/>
                <a:ea typeface="+mn-ea"/>
                <a:cs typeface="+mn-cs"/>
              </a:rPr>
              <a:t>Amplitude Amplification (AA)</a:t>
            </a:r>
          </a:p>
        </p:txBody>
      </p:sp>
      <p:cxnSp>
        <p:nvCxnSpPr>
          <p:cNvPr id="22" name="Straight Arrow Connector 21">
            <a:extLst>
              <a:ext uri="{FF2B5EF4-FFF2-40B4-BE49-F238E27FC236}">
                <a16:creationId xmlns:a16="http://schemas.microsoft.com/office/drawing/2014/main" id="{C84A00D7-C787-A853-D3D2-2A9C70FF65E0}"/>
              </a:ext>
            </a:extLst>
          </p:cNvPr>
          <p:cNvCxnSpPr>
            <a:cxnSpLocks/>
          </p:cNvCxnSpPr>
          <p:nvPr/>
        </p:nvCxnSpPr>
        <p:spPr>
          <a:xfrm flipV="1">
            <a:off x="3475894" y="3321330"/>
            <a:ext cx="0" cy="436421"/>
          </a:xfrm>
          <a:prstGeom prst="straightConnector1">
            <a:avLst/>
          </a:prstGeom>
          <a:ln w="19050">
            <a:tailEnd type="triangle"/>
          </a:ln>
        </p:spPr>
        <p:style>
          <a:lnRef idx="2">
            <a:schemeClr val="accent1"/>
          </a:lnRef>
          <a:fillRef idx="0">
            <a:schemeClr val="accent1"/>
          </a:fillRef>
          <a:effectRef idx="1">
            <a:schemeClr val="accent1"/>
          </a:effectRef>
          <a:fontRef idx="minor">
            <a:schemeClr val="tx1"/>
          </a:fontRef>
        </p:style>
      </p:cxnSp>
      <p:sp>
        <p:nvSpPr>
          <p:cNvPr id="23" name="TextBox 22">
            <a:extLst>
              <a:ext uri="{FF2B5EF4-FFF2-40B4-BE49-F238E27FC236}">
                <a16:creationId xmlns:a16="http://schemas.microsoft.com/office/drawing/2014/main" id="{F59A2345-A883-291A-824D-3CBB753F0EB7}"/>
              </a:ext>
            </a:extLst>
          </p:cNvPr>
          <p:cNvSpPr txBox="1"/>
          <p:nvPr/>
        </p:nvSpPr>
        <p:spPr>
          <a:xfrm>
            <a:off x="2664292" y="2993282"/>
            <a:ext cx="1439852"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latin typeface="Calibri" panose="020F0502020204030204"/>
              </a:rPr>
              <a:t>Quantum RAM (</a:t>
            </a:r>
            <a:r>
              <a:rPr lang="en-US" sz="1400" dirty="0" err="1">
                <a:latin typeface="Calibri" panose="020F0502020204030204"/>
              </a:rPr>
              <a:t>qRAM</a:t>
            </a:r>
            <a:r>
              <a:rPr lang="en-US" sz="1400" dirty="0">
                <a:latin typeface="Calibri" panose="020F0502020204030204"/>
              </a:rPr>
              <a:t>)</a:t>
            </a:r>
            <a:endParaRPr kumimoji="0" lang="en-US" sz="1400" b="0" i="0" u="none" strike="noStrike" kern="1200" cap="none" spc="0" normalizeH="0" baseline="0" noProof="0" dirty="0">
              <a:ln>
                <a:noFill/>
              </a:ln>
              <a:effectLst/>
              <a:uLnTx/>
              <a:uFillTx/>
              <a:latin typeface="Calibri" panose="020F0502020204030204"/>
            </a:endParaRPr>
          </a:p>
        </p:txBody>
      </p:sp>
      <p:cxnSp>
        <p:nvCxnSpPr>
          <p:cNvPr id="28" name="Straight Arrow Connector 27">
            <a:extLst>
              <a:ext uri="{FF2B5EF4-FFF2-40B4-BE49-F238E27FC236}">
                <a16:creationId xmlns:a16="http://schemas.microsoft.com/office/drawing/2014/main" id="{26512E9F-587E-FF29-F91A-ACDA578FCB83}"/>
              </a:ext>
            </a:extLst>
          </p:cNvPr>
          <p:cNvCxnSpPr>
            <a:cxnSpLocks/>
          </p:cNvCxnSpPr>
          <p:nvPr/>
        </p:nvCxnSpPr>
        <p:spPr>
          <a:xfrm flipV="1">
            <a:off x="4191437" y="2863046"/>
            <a:ext cx="0" cy="916567"/>
          </a:xfrm>
          <a:prstGeom prst="straightConnector1">
            <a:avLst/>
          </a:prstGeom>
          <a:ln w="19050">
            <a:tailEnd type="triangle"/>
          </a:ln>
        </p:spPr>
        <p:style>
          <a:lnRef idx="2">
            <a:schemeClr val="accent1"/>
          </a:lnRef>
          <a:fillRef idx="0">
            <a:schemeClr val="accent1"/>
          </a:fillRef>
          <a:effectRef idx="1">
            <a:schemeClr val="accent1"/>
          </a:effectRef>
          <a:fontRef idx="minor">
            <a:schemeClr val="tx1"/>
          </a:fontRef>
        </p:style>
      </p:cxnSp>
      <p:sp>
        <p:nvSpPr>
          <p:cNvPr id="29" name="TextBox 28">
            <a:extLst>
              <a:ext uri="{FF2B5EF4-FFF2-40B4-BE49-F238E27FC236}">
                <a16:creationId xmlns:a16="http://schemas.microsoft.com/office/drawing/2014/main" id="{BB0DD15B-FA52-97B1-DC01-5624123E4766}"/>
              </a:ext>
            </a:extLst>
          </p:cNvPr>
          <p:cNvSpPr txBox="1"/>
          <p:nvPr/>
        </p:nvSpPr>
        <p:spPr>
          <a:xfrm>
            <a:off x="3312569" y="2329806"/>
            <a:ext cx="1723497"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effectLst/>
                <a:uLnTx/>
                <a:uFillTx/>
                <a:latin typeface="Calibri" panose="020F0502020204030204"/>
                <a:ea typeface="+mn-ea"/>
                <a:cs typeface="+mn-cs"/>
              </a:rPr>
              <a:t>Linear Systems of Equations (HHL)</a:t>
            </a:r>
          </a:p>
        </p:txBody>
      </p:sp>
      <p:cxnSp>
        <p:nvCxnSpPr>
          <p:cNvPr id="30" name="Straight Arrow Connector 29">
            <a:extLst>
              <a:ext uri="{FF2B5EF4-FFF2-40B4-BE49-F238E27FC236}">
                <a16:creationId xmlns:a16="http://schemas.microsoft.com/office/drawing/2014/main" id="{42C5B2E0-4674-CD57-B7C1-9BEED20B6115}"/>
              </a:ext>
            </a:extLst>
          </p:cNvPr>
          <p:cNvCxnSpPr>
            <a:cxnSpLocks/>
          </p:cNvCxnSpPr>
          <p:nvPr/>
        </p:nvCxnSpPr>
        <p:spPr>
          <a:xfrm flipV="1">
            <a:off x="7748055" y="3333340"/>
            <a:ext cx="0" cy="436421"/>
          </a:xfrm>
          <a:prstGeom prst="straightConnector1">
            <a:avLst/>
          </a:prstGeom>
          <a:ln w="19050">
            <a:tailEnd type="triangle"/>
          </a:ln>
        </p:spPr>
        <p:style>
          <a:lnRef idx="2">
            <a:schemeClr val="accent1"/>
          </a:lnRef>
          <a:fillRef idx="0">
            <a:schemeClr val="accent1"/>
          </a:fillRef>
          <a:effectRef idx="1">
            <a:schemeClr val="accent1"/>
          </a:effectRef>
          <a:fontRef idx="minor">
            <a:schemeClr val="tx1"/>
          </a:fontRef>
        </p:style>
      </p:cxnSp>
      <p:sp>
        <p:nvSpPr>
          <p:cNvPr id="31" name="TextBox 30">
            <a:extLst>
              <a:ext uri="{FF2B5EF4-FFF2-40B4-BE49-F238E27FC236}">
                <a16:creationId xmlns:a16="http://schemas.microsoft.com/office/drawing/2014/main" id="{6187933F-C273-CB7C-0924-FD6D5CB357A5}"/>
              </a:ext>
            </a:extLst>
          </p:cNvPr>
          <p:cNvSpPr txBox="1"/>
          <p:nvPr/>
        </p:nvSpPr>
        <p:spPr>
          <a:xfrm>
            <a:off x="7062873" y="2609190"/>
            <a:ext cx="1968787" cy="7386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latin typeface="Calibri" panose="020F0502020204030204"/>
              </a:rPr>
              <a:t>Matrix operations (Singular value transformation)</a:t>
            </a:r>
            <a:endParaRPr kumimoji="0" lang="en-US" sz="1400" b="0" i="0" u="none" strike="noStrike" kern="1200" cap="none" spc="0" normalizeH="0" baseline="0" noProof="0" dirty="0">
              <a:ln>
                <a:noFill/>
              </a:ln>
              <a:effectLst/>
              <a:uLnTx/>
              <a:uFillTx/>
              <a:latin typeface="Calibri" panose="020F0502020204030204"/>
            </a:endParaRPr>
          </a:p>
        </p:txBody>
      </p:sp>
      <p:cxnSp>
        <p:nvCxnSpPr>
          <p:cNvPr id="32" name="Straight Arrow Connector 31">
            <a:extLst>
              <a:ext uri="{FF2B5EF4-FFF2-40B4-BE49-F238E27FC236}">
                <a16:creationId xmlns:a16="http://schemas.microsoft.com/office/drawing/2014/main" id="{CA2053AD-63D2-1249-6ADF-91B54D98C7AF}"/>
              </a:ext>
            </a:extLst>
          </p:cNvPr>
          <p:cNvCxnSpPr>
            <a:cxnSpLocks/>
          </p:cNvCxnSpPr>
          <p:nvPr/>
        </p:nvCxnSpPr>
        <p:spPr>
          <a:xfrm flipV="1">
            <a:off x="9007249" y="3376246"/>
            <a:ext cx="0" cy="436421"/>
          </a:xfrm>
          <a:prstGeom prst="straightConnector1">
            <a:avLst/>
          </a:prstGeom>
          <a:ln w="19050">
            <a:tailEnd type="triangle"/>
          </a:ln>
        </p:spPr>
        <p:style>
          <a:lnRef idx="2">
            <a:schemeClr val="accent1"/>
          </a:lnRef>
          <a:fillRef idx="0">
            <a:schemeClr val="accent1"/>
          </a:fillRef>
          <a:effectRef idx="1">
            <a:schemeClr val="accent1"/>
          </a:effectRef>
          <a:fontRef idx="minor">
            <a:schemeClr val="tx1"/>
          </a:fontRef>
        </p:style>
      </p:cxnSp>
      <p:sp>
        <p:nvSpPr>
          <p:cNvPr id="45" name="TextBox 44">
            <a:extLst>
              <a:ext uri="{FF2B5EF4-FFF2-40B4-BE49-F238E27FC236}">
                <a16:creationId xmlns:a16="http://schemas.microsoft.com/office/drawing/2014/main" id="{2B9A690A-5E31-F451-67DC-4A07841B6F01}"/>
              </a:ext>
            </a:extLst>
          </p:cNvPr>
          <p:cNvSpPr txBox="1"/>
          <p:nvPr/>
        </p:nvSpPr>
        <p:spPr>
          <a:xfrm>
            <a:off x="8423266" y="2849817"/>
            <a:ext cx="1963087"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latin typeface="Calibri" panose="020F0502020204030204"/>
              </a:rPr>
              <a:t>Matrix operations (matrix powers)</a:t>
            </a:r>
            <a:endParaRPr kumimoji="0" lang="en-US" sz="1400" b="0" i="0" u="none" strike="noStrike" kern="1200" cap="none" spc="0" normalizeH="0" baseline="0" noProof="0" dirty="0">
              <a:ln>
                <a:noFill/>
              </a:ln>
              <a:effectLst/>
              <a:uLnTx/>
              <a:uFillTx/>
              <a:latin typeface="Calibri" panose="020F0502020204030204"/>
            </a:endParaRPr>
          </a:p>
        </p:txBody>
      </p:sp>
      <p:cxnSp>
        <p:nvCxnSpPr>
          <p:cNvPr id="48" name="Straight Arrow Connector 47">
            <a:extLst>
              <a:ext uri="{FF2B5EF4-FFF2-40B4-BE49-F238E27FC236}">
                <a16:creationId xmlns:a16="http://schemas.microsoft.com/office/drawing/2014/main" id="{79BB7D0A-FAFF-E3BB-FD38-AAF90FBF6E20}"/>
              </a:ext>
            </a:extLst>
          </p:cNvPr>
          <p:cNvCxnSpPr>
            <a:cxnSpLocks/>
          </p:cNvCxnSpPr>
          <p:nvPr/>
        </p:nvCxnSpPr>
        <p:spPr>
          <a:xfrm flipV="1">
            <a:off x="5696516" y="3309235"/>
            <a:ext cx="0" cy="436421"/>
          </a:xfrm>
          <a:prstGeom prst="straightConnector1">
            <a:avLst/>
          </a:prstGeom>
          <a:ln w="19050">
            <a:solidFill>
              <a:srgbClr val="FFC000"/>
            </a:solidFill>
            <a:tailEnd type="triangle"/>
          </a:ln>
        </p:spPr>
        <p:style>
          <a:lnRef idx="2">
            <a:schemeClr val="accent1"/>
          </a:lnRef>
          <a:fillRef idx="0">
            <a:schemeClr val="accent1"/>
          </a:fillRef>
          <a:effectRef idx="1">
            <a:schemeClr val="accent1"/>
          </a:effectRef>
          <a:fontRef idx="minor">
            <a:schemeClr val="tx1"/>
          </a:fontRef>
        </p:style>
      </p:cxnSp>
      <p:sp>
        <p:nvSpPr>
          <p:cNvPr id="49" name="TextBox 48">
            <a:extLst>
              <a:ext uri="{FF2B5EF4-FFF2-40B4-BE49-F238E27FC236}">
                <a16:creationId xmlns:a16="http://schemas.microsoft.com/office/drawing/2014/main" id="{702408CF-584B-963B-A81C-E6C19C831E65}"/>
              </a:ext>
            </a:extLst>
          </p:cNvPr>
          <p:cNvSpPr txBox="1"/>
          <p:nvPr/>
        </p:nvSpPr>
        <p:spPr>
          <a:xfrm>
            <a:off x="5275501" y="2980042"/>
            <a:ext cx="760774"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err="1">
                <a:latin typeface="Calibri" panose="020F0502020204030204"/>
              </a:rPr>
              <a:t>Isomap</a:t>
            </a:r>
            <a:endParaRPr kumimoji="0" lang="en-US" sz="1400" b="0" i="0" u="none" strike="noStrike" kern="1200" cap="none" spc="0" normalizeH="0" baseline="0" noProof="0" dirty="0">
              <a:ln>
                <a:noFill/>
              </a:ln>
              <a:effectLst/>
              <a:uLnTx/>
              <a:uFillTx/>
              <a:latin typeface="Calibri" panose="020F0502020204030204"/>
            </a:endParaRPr>
          </a:p>
        </p:txBody>
      </p:sp>
      <p:cxnSp>
        <p:nvCxnSpPr>
          <p:cNvPr id="50" name="Straight Arrow Connector 49">
            <a:extLst>
              <a:ext uri="{FF2B5EF4-FFF2-40B4-BE49-F238E27FC236}">
                <a16:creationId xmlns:a16="http://schemas.microsoft.com/office/drawing/2014/main" id="{46CD91F2-DDEA-CC68-17F5-53392E536186}"/>
              </a:ext>
            </a:extLst>
          </p:cNvPr>
          <p:cNvCxnSpPr>
            <a:cxnSpLocks/>
          </p:cNvCxnSpPr>
          <p:nvPr/>
        </p:nvCxnSpPr>
        <p:spPr>
          <a:xfrm flipV="1">
            <a:off x="6389470" y="3320958"/>
            <a:ext cx="0" cy="436421"/>
          </a:xfrm>
          <a:prstGeom prst="straightConnector1">
            <a:avLst/>
          </a:prstGeom>
          <a:ln w="19050">
            <a:solidFill>
              <a:srgbClr val="00B050"/>
            </a:solidFill>
            <a:tailEnd type="triangle"/>
          </a:ln>
        </p:spPr>
        <p:style>
          <a:lnRef idx="2">
            <a:schemeClr val="accent1"/>
          </a:lnRef>
          <a:fillRef idx="0">
            <a:schemeClr val="accent1"/>
          </a:fillRef>
          <a:effectRef idx="1">
            <a:schemeClr val="accent1"/>
          </a:effectRef>
          <a:fontRef idx="minor">
            <a:schemeClr val="tx1"/>
          </a:fontRef>
        </p:style>
      </p:cxnSp>
      <p:sp>
        <p:nvSpPr>
          <p:cNvPr id="53" name="TextBox 52">
            <a:extLst>
              <a:ext uri="{FF2B5EF4-FFF2-40B4-BE49-F238E27FC236}">
                <a16:creationId xmlns:a16="http://schemas.microsoft.com/office/drawing/2014/main" id="{FEAC0C11-DAD9-28A4-C181-92EF4DAFF639}"/>
              </a:ext>
            </a:extLst>
          </p:cNvPr>
          <p:cNvSpPr txBox="1"/>
          <p:nvPr/>
        </p:nvSpPr>
        <p:spPr>
          <a:xfrm>
            <a:off x="6254560" y="4549129"/>
            <a:ext cx="2027191"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latin typeface="Calibri" panose="020F0502020204030204"/>
              </a:rPr>
              <a:t>Linear Discriminant Analysis</a:t>
            </a:r>
            <a:endParaRPr kumimoji="0" lang="en-US" sz="1400" b="0" i="0" u="none" strike="noStrike" kern="1200" cap="none" spc="0" normalizeH="0" baseline="0" noProof="0" dirty="0">
              <a:ln>
                <a:noFill/>
              </a:ln>
              <a:effectLst/>
              <a:uLnTx/>
              <a:uFillTx/>
              <a:latin typeface="Calibri" panose="020F0502020204030204"/>
            </a:endParaRPr>
          </a:p>
        </p:txBody>
      </p:sp>
      <p:cxnSp>
        <p:nvCxnSpPr>
          <p:cNvPr id="57" name="Straight Arrow Connector 56">
            <a:extLst>
              <a:ext uri="{FF2B5EF4-FFF2-40B4-BE49-F238E27FC236}">
                <a16:creationId xmlns:a16="http://schemas.microsoft.com/office/drawing/2014/main" id="{871A72D8-CCAE-5E35-7936-66CA4D3B19D7}"/>
              </a:ext>
            </a:extLst>
          </p:cNvPr>
          <p:cNvCxnSpPr>
            <a:cxnSpLocks/>
          </p:cNvCxnSpPr>
          <p:nvPr/>
        </p:nvCxnSpPr>
        <p:spPr>
          <a:xfrm>
            <a:off x="7960270" y="4125870"/>
            <a:ext cx="0" cy="902890"/>
          </a:xfrm>
          <a:prstGeom prst="straightConnector1">
            <a:avLst/>
          </a:prstGeom>
          <a:ln w="19050">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59" name="TextBox 58">
            <a:extLst>
              <a:ext uri="{FF2B5EF4-FFF2-40B4-BE49-F238E27FC236}">
                <a16:creationId xmlns:a16="http://schemas.microsoft.com/office/drawing/2014/main" id="{636CC642-3CF5-869D-28B7-62879A681BC1}"/>
              </a:ext>
            </a:extLst>
          </p:cNvPr>
          <p:cNvSpPr txBox="1"/>
          <p:nvPr/>
        </p:nvSpPr>
        <p:spPr>
          <a:xfrm>
            <a:off x="7446782" y="5037022"/>
            <a:ext cx="963389"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latin typeface="Calibri" panose="020F0502020204030204"/>
              </a:rPr>
              <a:t>Laplacian Eigenmap</a:t>
            </a:r>
            <a:endParaRPr kumimoji="0" lang="en-US" sz="1400" b="0" i="0" u="none" strike="noStrike" kern="1200" cap="none" spc="0" normalizeH="0" baseline="0" noProof="0" dirty="0">
              <a:ln>
                <a:noFill/>
              </a:ln>
              <a:effectLst/>
              <a:uLnTx/>
              <a:uFillTx/>
              <a:latin typeface="Calibri" panose="020F0502020204030204"/>
            </a:endParaRPr>
          </a:p>
        </p:txBody>
      </p:sp>
      <p:cxnSp>
        <p:nvCxnSpPr>
          <p:cNvPr id="62" name="Straight Arrow Connector 61">
            <a:extLst>
              <a:ext uri="{FF2B5EF4-FFF2-40B4-BE49-F238E27FC236}">
                <a16:creationId xmlns:a16="http://schemas.microsoft.com/office/drawing/2014/main" id="{1508EEE3-F7C1-06EF-FF3A-1E6D24765B40}"/>
              </a:ext>
            </a:extLst>
          </p:cNvPr>
          <p:cNvCxnSpPr>
            <a:cxnSpLocks/>
          </p:cNvCxnSpPr>
          <p:nvPr/>
        </p:nvCxnSpPr>
        <p:spPr>
          <a:xfrm>
            <a:off x="9273255" y="4114264"/>
            <a:ext cx="0" cy="465579"/>
          </a:xfrm>
          <a:prstGeom prst="straightConnector1">
            <a:avLst/>
          </a:prstGeom>
          <a:ln w="19050">
            <a:solidFill>
              <a:srgbClr val="00B050"/>
            </a:solidFill>
            <a:tailEnd type="triangle"/>
          </a:ln>
        </p:spPr>
        <p:style>
          <a:lnRef idx="2">
            <a:schemeClr val="accent1"/>
          </a:lnRef>
          <a:fillRef idx="0">
            <a:schemeClr val="accent1"/>
          </a:fillRef>
          <a:effectRef idx="1">
            <a:schemeClr val="accent1"/>
          </a:effectRef>
          <a:fontRef idx="minor">
            <a:schemeClr val="tx1"/>
          </a:fontRef>
        </p:style>
      </p:cxnSp>
      <p:sp>
        <p:nvSpPr>
          <p:cNvPr id="68" name="TextBox 67">
            <a:extLst>
              <a:ext uri="{FF2B5EF4-FFF2-40B4-BE49-F238E27FC236}">
                <a16:creationId xmlns:a16="http://schemas.microsoft.com/office/drawing/2014/main" id="{71B1727B-7C20-FD74-7F12-CD97F4C5E678}"/>
              </a:ext>
            </a:extLst>
          </p:cNvPr>
          <p:cNvSpPr txBox="1"/>
          <p:nvPr/>
        </p:nvSpPr>
        <p:spPr>
          <a:xfrm>
            <a:off x="8586439" y="4548277"/>
            <a:ext cx="1300343"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latin typeface="Calibri" panose="020F0502020204030204"/>
              </a:rPr>
              <a:t>A-Optimal Projection</a:t>
            </a:r>
            <a:endParaRPr kumimoji="0" lang="en-US" sz="1400" b="0" i="0" u="none" strike="noStrike" kern="1200" cap="none" spc="0" normalizeH="0" baseline="0" noProof="0" dirty="0">
              <a:ln>
                <a:noFill/>
              </a:ln>
              <a:effectLst/>
              <a:uLnTx/>
              <a:uFillTx/>
              <a:latin typeface="Calibri" panose="020F0502020204030204"/>
            </a:endParaRPr>
          </a:p>
        </p:txBody>
      </p:sp>
      <p:sp>
        <p:nvSpPr>
          <p:cNvPr id="69" name="TextBox 68">
            <a:extLst>
              <a:ext uri="{FF2B5EF4-FFF2-40B4-BE49-F238E27FC236}">
                <a16:creationId xmlns:a16="http://schemas.microsoft.com/office/drawing/2014/main" id="{0C039FCE-5D30-24C2-E54B-FB9FF79105C9}"/>
              </a:ext>
            </a:extLst>
          </p:cNvPr>
          <p:cNvSpPr txBox="1"/>
          <p:nvPr/>
        </p:nvSpPr>
        <p:spPr>
          <a:xfrm>
            <a:off x="5903100" y="2577710"/>
            <a:ext cx="1275389" cy="7386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latin typeface="Calibri" panose="020F0502020204030204"/>
              </a:rPr>
              <a:t>Principal Component Analysis (PCA)</a:t>
            </a:r>
            <a:endParaRPr kumimoji="0" lang="en-US" sz="1400" b="0" i="0" u="none" strike="noStrike" kern="1200" cap="none" spc="0" normalizeH="0" baseline="0" noProof="0" dirty="0">
              <a:ln>
                <a:noFill/>
              </a:ln>
              <a:effectLst/>
              <a:uLnTx/>
              <a:uFillTx/>
              <a:latin typeface="Calibri" panose="020F0502020204030204"/>
            </a:endParaRPr>
          </a:p>
        </p:txBody>
      </p:sp>
      <p:cxnSp>
        <p:nvCxnSpPr>
          <p:cNvPr id="72" name="Straight Arrow Connector 71">
            <a:extLst>
              <a:ext uri="{FF2B5EF4-FFF2-40B4-BE49-F238E27FC236}">
                <a16:creationId xmlns:a16="http://schemas.microsoft.com/office/drawing/2014/main" id="{C0AE6792-BC0F-FF94-088D-E9F31029E7DB}"/>
              </a:ext>
            </a:extLst>
          </p:cNvPr>
          <p:cNvCxnSpPr>
            <a:cxnSpLocks/>
          </p:cNvCxnSpPr>
          <p:nvPr/>
        </p:nvCxnSpPr>
        <p:spPr>
          <a:xfrm flipV="1">
            <a:off x="10181773" y="1836842"/>
            <a:ext cx="0" cy="1940656"/>
          </a:xfrm>
          <a:prstGeom prst="straightConnector1">
            <a:avLst/>
          </a:prstGeom>
          <a:ln w="19050">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104" name="Straight Arrow Connector 103">
            <a:extLst>
              <a:ext uri="{FF2B5EF4-FFF2-40B4-BE49-F238E27FC236}">
                <a16:creationId xmlns:a16="http://schemas.microsoft.com/office/drawing/2014/main" id="{40E32928-FE3A-9E4C-E268-0DA04AB4EDA2}"/>
              </a:ext>
            </a:extLst>
          </p:cNvPr>
          <p:cNvCxnSpPr>
            <a:cxnSpLocks/>
          </p:cNvCxnSpPr>
          <p:nvPr/>
        </p:nvCxnSpPr>
        <p:spPr>
          <a:xfrm>
            <a:off x="9830382" y="4118416"/>
            <a:ext cx="0" cy="1638867"/>
          </a:xfrm>
          <a:prstGeom prst="straightConnector1">
            <a:avLst/>
          </a:prstGeom>
          <a:ln w="19050">
            <a:solidFill>
              <a:schemeClr val="accent4">
                <a:lumMod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05" name="Straight Arrow Connector 104">
            <a:extLst>
              <a:ext uri="{FF2B5EF4-FFF2-40B4-BE49-F238E27FC236}">
                <a16:creationId xmlns:a16="http://schemas.microsoft.com/office/drawing/2014/main" id="{91C112CB-65CF-36ED-CEB6-F3716370598A}"/>
              </a:ext>
            </a:extLst>
          </p:cNvPr>
          <p:cNvCxnSpPr>
            <a:cxnSpLocks/>
          </p:cNvCxnSpPr>
          <p:nvPr/>
        </p:nvCxnSpPr>
        <p:spPr>
          <a:xfrm>
            <a:off x="10193797" y="4113287"/>
            <a:ext cx="0" cy="902890"/>
          </a:xfrm>
          <a:prstGeom prst="straightConnector1">
            <a:avLst/>
          </a:prstGeom>
          <a:ln w="1905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12" name="Straight Arrow Connector 111">
            <a:extLst>
              <a:ext uri="{FF2B5EF4-FFF2-40B4-BE49-F238E27FC236}">
                <a16:creationId xmlns:a16="http://schemas.microsoft.com/office/drawing/2014/main" id="{5C2BF6EA-36F7-BCD8-5929-6E69C3DB7A63}"/>
              </a:ext>
            </a:extLst>
          </p:cNvPr>
          <p:cNvCxnSpPr>
            <a:cxnSpLocks/>
          </p:cNvCxnSpPr>
          <p:nvPr/>
        </p:nvCxnSpPr>
        <p:spPr>
          <a:xfrm flipV="1">
            <a:off x="10676392" y="3329407"/>
            <a:ext cx="0" cy="436421"/>
          </a:xfrm>
          <a:prstGeom prst="straightConnector1">
            <a:avLst/>
          </a:prstGeom>
          <a:ln w="19050">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118" name="Straight Arrow Connector 117">
            <a:extLst>
              <a:ext uri="{FF2B5EF4-FFF2-40B4-BE49-F238E27FC236}">
                <a16:creationId xmlns:a16="http://schemas.microsoft.com/office/drawing/2014/main" id="{9B9A5D05-1911-A3B6-D8A4-260B22D1F227}"/>
              </a:ext>
            </a:extLst>
          </p:cNvPr>
          <p:cNvCxnSpPr>
            <a:cxnSpLocks/>
          </p:cNvCxnSpPr>
          <p:nvPr/>
        </p:nvCxnSpPr>
        <p:spPr>
          <a:xfrm flipV="1">
            <a:off x="11471312" y="2486407"/>
            <a:ext cx="0" cy="1272087"/>
          </a:xfrm>
          <a:prstGeom prst="straightConnector1">
            <a:avLst/>
          </a:prstGeom>
          <a:ln w="19050">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122" name="Straight Arrow Connector 121">
            <a:extLst>
              <a:ext uri="{FF2B5EF4-FFF2-40B4-BE49-F238E27FC236}">
                <a16:creationId xmlns:a16="http://schemas.microsoft.com/office/drawing/2014/main" id="{5666F648-B8C9-5DEC-A57E-FBB9716C617B}"/>
              </a:ext>
            </a:extLst>
          </p:cNvPr>
          <p:cNvCxnSpPr>
            <a:cxnSpLocks/>
          </p:cNvCxnSpPr>
          <p:nvPr/>
        </p:nvCxnSpPr>
        <p:spPr>
          <a:xfrm>
            <a:off x="11514563" y="4120994"/>
            <a:ext cx="0" cy="902890"/>
          </a:xfrm>
          <a:prstGeom prst="straightConnector1">
            <a:avLst/>
          </a:prstGeom>
          <a:ln w="19050">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126" name="TextBox 125">
            <a:extLst>
              <a:ext uri="{FF2B5EF4-FFF2-40B4-BE49-F238E27FC236}">
                <a16:creationId xmlns:a16="http://schemas.microsoft.com/office/drawing/2014/main" id="{CF466859-98D8-4CEE-7B80-B9C09673457F}"/>
              </a:ext>
            </a:extLst>
          </p:cNvPr>
          <p:cNvSpPr txBox="1"/>
          <p:nvPr/>
        </p:nvSpPr>
        <p:spPr>
          <a:xfrm>
            <a:off x="9030695" y="2216745"/>
            <a:ext cx="1168382"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latin typeface="Calibri" panose="020F0502020204030204"/>
              </a:rPr>
              <a:t>Slow Feature Analysis</a:t>
            </a:r>
            <a:endParaRPr kumimoji="0" lang="en-US" sz="1400" b="0" i="0" u="none" strike="noStrike" kern="1200" cap="none" spc="0" normalizeH="0" baseline="0" noProof="0" dirty="0">
              <a:ln>
                <a:noFill/>
              </a:ln>
              <a:effectLst/>
              <a:uLnTx/>
              <a:uFillTx/>
              <a:latin typeface="Calibri" panose="020F0502020204030204"/>
            </a:endParaRPr>
          </a:p>
        </p:txBody>
      </p:sp>
      <p:sp>
        <p:nvSpPr>
          <p:cNvPr id="132" name="TextBox 131">
            <a:extLst>
              <a:ext uri="{FF2B5EF4-FFF2-40B4-BE49-F238E27FC236}">
                <a16:creationId xmlns:a16="http://schemas.microsoft.com/office/drawing/2014/main" id="{55A4A9DD-42E4-CEEE-57D1-50DE94ADD853}"/>
              </a:ext>
            </a:extLst>
          </p:cNvPr>
          <p:cNvSpPr txBox="1"/>
          <p:nvPr/>
        </p:nvSpPr>
        <p:spPr>
          <a:xfrm>
            <a:off x="9595621" y="1514513"/>
            <a:ext cx="1335345"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latin typeface="Calibri" panose="020F0502020204030204"/>
              </a:rPr>
              <a:t>Kernel PCA</a:t>
            </a:r>
            <a:endParaRPr kumimoji="0" lang="en-US" sz="1400" b="0" i="0" u="none" strike="noStrike" kern="1200" cap="none" spc="0" normalizeH="0" baseline="0" noProof="0" dirty="0">
              <a:ln>
                <a:noFill/>
              </a:ln>
              <a:effectLst/>
              <a:uLnTx/>
              <a:uFillTx/>
              <a:latin typeface="Calibri" panose="020F0502020204030204"/>
            </a:endParaRPr>
          </a:p>
        </p:txBody>
      </p:sp>
      <p:sp>
        <p:nvSpPr>
          <p:cNvPr id="135" name="TextBox 134">
            <a:extLst>
              <a:ext uri="{FF2B5EF4-FFF2-40B4-BE49-F238E27FC236}">
                <a16:creationId xmlns:a16="http://schemas.microsoft.com/office/drawing/2014/main" id="{61F6100E-399E-48F4-C922-595419B4FD4E}"/>
              </a:ext>
            </a:extLst>
          </p:cNvPr>
          <p:cNvSpPr txBox="1"/>
          <p:nvPr/>
        </p:nvSpPr>
        <p:spPr>
          <a:xfrm>
            <a:off x="9076645" y="5787653"/>
            <a:ext cx="1854321"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latin typeface="Calibri" panose="020F0502020204030204"/>
              </a:rPr>
              <a:t>Semi Non-negative Matrix </a:t>
            </a:r>
            <a:r>
              <a:rPr lang="en-US" sz="1400" dirty="0" err="1">
                <a:latin typeface="Calibri" panose="020F0502020204030204"/>
              </a:rPr>
              <a:t>Factorisation</a:t>
            </a:r>
            <a:endParaRPr kumimoji="0" lang="en-US" sz="1400" b="0" i="0" u="none" strike="noStrike" kern="1200" cap="none" spc="0" normalizeH="0" baseline="0" noProof="0" dirty="0">
              <a:ln>
                <a:noFill/>
              </a:ln>
              <a:effectLst/>
              <a:uLnTx/>
              <a:uFillTx/>
              <a:latin typeface="Calibri" panose="020F0502020204030204"/>
            </a:endParaRPr>
          </a:p>
        </p:txBody>
      </p:sp>
      <p:sp>
        <p:nvSpPr>
          <p:cNvPr id="137" name="TextBox 136">
            <a:extLst>
              <a:ext uri="{FF2B5EF4-FFF2-40B4-BE49-F238E27FC236}">
                <a16:creationId xmlns:a16="http://schemas.microsoft.com/office/drawing/2014/main" id="{BDAA6DFC-2B31-B847-A551-84640A53D28C}"/>
              </a:ext>
            </a:extLst>
          </p:cNvPr>
          <p:cNvSpPr txBox="1"/>
          <p:nvPr/>
        </p:nvSpPr>
        <p:spPr>
          <a:xfrm>
            <a:off x="9983346" y="5018619"/>
            <a:ext cx="1019073" cy="7386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latin typeface="Calibri" panose="020F0502020204030204"/>
              </a:rPr>
              <a:t>Locally Linear Embedding</a:t>
            </a:r>
            <a:endParaRPr kumimoji="0" lang="en-US" sz="1400" b="0" i="0" u="none" strike="noStrike" kern="1200" cap="none" spc="0" normalizeH="0" baseline="0" noProof="0" dirty="0">
              <a:ln>
                <a:noFill/>
              </a:ln>
              <a:effectLst/>
              <a:uLnTx/>
              <a:uFillTx/>
              <a:latin typeface="Calibri" panose="020F0502020204030204"/>
            </a:endParaRPr>
          </a:p>
        </p:txBody>
      </p:sp>
      <p:sp>
        <p:nvSpPr>
          <p:cNvPr id="139" name="TextBox 138">
            <a:extLst>
              <a:ext uri="{FF2B5EF4-FFF2-40B4-BE49-F238E27FC236}">
                <a16:creationId xmlns:a16="http://schemas.microsoft.com/office/drawing/2014/main" id="{85FE4C27-C965-114D-3B13-B627BF8E2E1F}"/>
              </a:ext>
            </a:extLst>
          </p:cNvPr>
          <p:cNvSpPr txBox="1"/>
          <p:nvPr/>
        </p:nvSpPr>
        <p:spPr>
          <a:xfrm>
            <a:off x="10398016" y="2772719"/>
            <a:ext cx="963389"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latin typeface="Calibri" panose="020F0502020204030204"/>
              </a:rPr>
              <a:t>Diffusion Maps</a:t>
            </a:r>
            <a:endParaRPr kumimoji="0" lang="en-US" sz="1400" b="0" i="0" u="none" strike="noStrike" kern="1200" cap="none" spc="0" normalizeH="0" baseline="0" noProof="0" dirty="0">
              <a:ln>
                <a:noFill/>
              </a:ln>
              <a:effectLst/>
              <a:uLnTx/>
              <a:uFillTx/>
              <a:latin typeface="Calibri" panose="020F0502020204030204"/>
            </a:endParaRPr>
          </a:p>
        </p:txBody>
      </p:sp>
      <p:sp>
        <p:nvSpPr>
          <p:cNvPr id="141" name="TextBox 140">
            <a:extLst>
              <a:ext uri="{FF2B5EF4-FFF2-40B4-BE49-F238E27FC236}">
                <a16:creationId xmlns:a16="http://schemas.microsoft.com/office/drawing/2014/main" id="{0C0AD780-8939-E626-587E-8B5A3752E81F}"/>
              </a:ext>
            </a:extLst>
          </p:cNvPr>
          <p:cNvSpPr txBox="1"/>
          <p:nvPr/>
        </p:nvSpPr>
        <p:spPr>
          <a:xfrm>
            <a:off x="10989675" y="1519986"/>
            <a:ext cx="1244745" cy="95410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latin typeface="Calibri" panose="020F0502020204030204"/>
              </a:rPr>
              <a:t>Discriminative Canonical Correlation Analysis</a:t>
            </a:r>
            <a:endParaRPr kumimoji="0" lang="en-US" sz="1400" b="0" i="0" u="none" strike="noStrike" kern="1200" cap="none" spc="0" normalizeH="0" baseline="0" noProof="0" dirty="0">
              <a:ln>
                <a:noFill/>
              </a:ln>
              <a:effectLst/>
              <a:uLnTx/>
              <a:uFillTx/>
              <a:latin typeface="Calibri" panose="020F0502020204030204"/>
            </a:endParaRPr>
          </a:p>
        </p:txBody>
      </p:sp>
      <p:sp>
        <p:nvSpPr>
          <p:cNvPr id="143" name="TextBox 142">
            <a:extLst>
              <a:ext uri="{FF2B5EF4-FFF2-40B4-BE49-F238E27FC236}">
                <a16:creationId xmlns:a16="http://schemas.microsoft.com/office/drawing/2014/main" id="{2DBA051F-FECB-F002-E5AC-F03B1032DAAF}"/>
              </a:ext>
            </a:extLst>
          </p:cNvPr>
          <p:cNvSpPr txBox="1"/>
          <p:nvPr/>
        </p:nvSpPr>
        <p:spPr>
          <a:xfrm>
            <a:off x="11124143" y="5089861"/>
            <a:ext cx="963389" cy="7386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latin typeface="Calibri" panose="020F0502020204030204"/>
              </a:rPr>
              <a:t>Locality Preserving Projection</a:t>
            </a:r>
            <a:endParaRPr kumimoji="0" lang="en-US" sz="1400" b="0" i="0" u="none" strike="noStrike" kern="1200" cap="none" spc="0" normalizeH="0" baseline="0" noProof="0" dirty="0">
              <a:ln>
                <a:noFill/>
              </a:ln>
              <a:effectLst/>
              <a:uLnTx/>
              <a:uFillTx/>
              <a:latin typeface="Calibri" panose="020F0502020204030204"/>
            </a:endParaRPr>
          </a:p>
        </p:txBody>
      </p:sp>
      <p:cxnSp>
        <p:nvCxnSpPr>
          <p:cNvPr id="144" name="Straight Arrow Connector 143">
            <a:extLst>
              <a:ext uri="{FF2B5EF4-FFF2-40B4-BE49-F238E27FC236}">
                <a16:creationId xmlns:a16="http://schemas.microsoft.com/office/drawing/2014/main" id="{16A66812-EEBC-AC7A-F2C2-65BB1AABC61B}"/>
              </a:ext>
            </a:extLst>
          </p:cNvPr>
          <p:cNvCxnSpPr>
            <a:cxnSpLocks/>
          </p:cNvCxnSpPr>
          <p:nvPr/>
        </p:nvCxnSpPr>
        <p:spPr>
          <a:xfrm>
            <a:off x="7541543" y="4118595"/>
            <a:ext cx="0" cy="465579"/>
          </a:xfrm>
          <a:prstGeom prst="straightConnector1">
            <a:avLst/>
          </a:prstGeom>
          <a:ln w="19050">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146" name="Straight Arrow Connector 145">
            <a:extLst>
              <a:ext uri="{FF2B5EF4-FFF2-40B4-BE49-F238E27FC236}">
                <a16:creationId xmlns:a16="http://schemas.microsoft.com/office/drawing/2014/main" id="{11AA53AD-23C1-BCAD-F08A-66060E9EBB70}"/>
              </a:ext>
            </a:extLst>
          </p:cNvPr>
          <p:cNvCxnSpPr>
            <a:cxnSpLocks/>
          </p:cNvCxnSpPr>
          <p:nvPr/>
        </p:nvCxnSpPr>
        <p:spPr>
          <a:xfrm>
            <a:off x="7622800" y="4118595"/>
            <a:ext cx="0" cy="465579"/>
          </a:xfrm>
          <a:prstGeom prst="straightConnector1">
            <a:avLst/>
          </a:prstGeom>
          <a:ln w="19050">
            <a:solidFill>
              <a:srgbClr val="7030A0"/>
            </a:solidFill>
            <a:tailEnd type="triangle"/>
          </a:ln>
        </p:spPr>
        <p:style>
          <a:lnRef idx="2">
            <a:schemeClr val="accent1"/>
          </a:lnRef>
          <a:fillRef idx="0">
            <a:schemeClr val="accent1"/>
          </a:fillRef>
          <a:effectRef idx="1">
            <a:schemeClr val="accent1"/>
          </a:effectRef>
          <a:fontRef idx="minor">
            <a:schemeClr val="tx1"/>
          </a:fontRef>
        </p:style>
      </p:cxnSp>
      <p:cxnSp>
        <p:nvCxnSpPr>
          <p:cNvPr id="147" name="Straight Arrow Connector 146">
            <a:extLst>
              <a:ext uri="{FF2B5EF4-FFF2-40B4-BE49-F238E27FC236}">
                <a16:creationId xmlns:a16="http://schemas.microsoft.com/office/drawing/2014/main" id="{2DE74143-F828-9131-F613-FEAADF9BCB85}"/>
              </a:ext>
            </a:extLst>
          </p:cNvPr>
          <p:cNvCxnSpPr>
            <a:cxnSpLocks/>
          </p:cNvCxnSpPr>
          <p:nvPr/>
        </p:nvCxnSpPr>
        <p:spPr>
          <a:xfrm>
            <a:off x="7918995" y="4125870"/>
            <a:ext cx="0" cy="902890"/>
          </a:xfrm>
          <a:prstGeom prst="straightConnector1">
            <a:avLst/>
          </a:prstGeom>
          <a:ln w="19050">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148" name="Straight Arrow Connector 147">
            <a:extLst>
              <a:ext uri="{FF2B5EF4-FFF2-40B4-BE49-F238E27FC236}">
                <a16:creationId xmlns:a16="http://schemas.microsoft.com/office/drawing/2014/main" id="{0C0952AF-80F7-B4C0-9FC9-73BAF3E83A89}"/>
              </a:ext>
            </a:extLst>
          </p:cNvPr>
          <p:cNvCxnSpPr>
            <a:cxnSpLocks/>
          </p:cNvCxnSpPr>
          <p:nvPr/>
        </p:nvCxnSpPr>
        <p:spPr>
          <a:xfrm>
            <a:off x="8004720" y="4130479"/>
            <a:ext cx="0" cy="902890"/>
          </a:xfrm>
          <a:prstGeom prst="straightConnector1">
            <a:avLst/>
          </a:prstGeom>
          <a:ln w="19050">
            <a:solidFill>
              <a:srgbClr val="7030A0"/>
            </a:solidFill>
            <a:tailEnd type="triangle"/>
          </a:ln>
        </p:spPr>
        <p:style>
          <a:lnRef idx="2">
            <a:schemeClr val="accent1"/>
          </a:lnRef>
          <a:fillRef idx="0">
            <a:schemeClr val="accent1"/>
          </a:fillRef>
          <a:effectRef idx="1">
            <a:schemeClr val="accent1"/>
          </a:effectRef>
          <a:fontRef idx="minor">
            <a:schemeClr val="tx1"/>
          </a:fontRef>
        </p:style>
      </p:cxnSp>
      <p:cxnSp>
        <p:nvCxnSpPr>
          <p:cNvPr id="149" name="Straight Arrow Connector 148">
            <a:extLst>
              <a:ext uri="{FF2B5EF4-FFF2-40B4-BE49-F238E27FC236}">
                <a16:creationId xmlns:a16="http://schemas.microsoft.com/office/drawing/2014/main" id="{0B7B5DFC-AFD0-E6DC-31CE-2E86D8DD85DB}"/>
              </a:ext>
            </a:extLst>
          </p:cNvPr>
          <p:cNvCxnSpPr>
            <a:cxnSpLocks/>
          </p:cNvCxnSpPr>
          <p:nvPr/>
        </p:nvCxnSpPr>
        <p:spPr>
          <a:xfrm>
            <a:off x="367806" y="6396488"/>
            <a:ext cx="430425" cy="0"/>
          </a:xfrm>
          <a:prstGeom prst="straightConnector1">
            <a:avLst/>
          </a:prstGeom>
          <a:ln w="19050">
            <a:solidFill>
              <a:schemeClr val="accent4">
                <a:lumMod val="50000"/>
              </a:schemeClr>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150" name="TextBox 149">
            <a:extLst>
              <a:ext uri="{FF2B5EF4-FFF2-40B4-BE49-F238E27FC236}">
                <a16:creationId xmlns:a16="http://schemas.microsoft.com/office/drawing/2014/main" id="{8CBD620D-953E-1F66-7A87-2AC0E2B2E752}"/>
              </a:ext>
            </a:extLst>
          </p:cNvPr>
          <p:cNvSpPr txBox="1"/>
          <p:nvPr/>
        </p:nvSpPr>
        <p:spPr>
          <a:xfrm>
            <a:off x="861730" y="6241668"/>
            <a:ext cx="2936897"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effectLst/>
                <a:uLnTx/>
                <a:uFillTx/>
                <a:latin typeface="Calibri" panose="020F0502020204030204"/>
                <a:ea typeface="+mn-ea"/>
                <a:cs typeface="+mn-cs"/>
              </a:rPr>
              <a:t>Other sub-component</a:t>
            </a:r>
          </a:p>
        </p:txBody>
      </p:sp>
      <p:cxnSp>
        <p:nvCxnSpPr>
          <p:cNvPr id="151" name="Straight Arrow Connector 150">
            <a:extLst>
              <a:ext uri="{FF2B5EF4-FFF2-40B4-BE49-F238E27FC236}">
                <a16:creationId xmlns:a16="http://schemas.microsoft.com/office/drawing/2014/main" id="{B994933E-72FD-1E02-5B99-2C91AD418362}"/>
              </a:ext>
            </a:extLst>
          </p:cNvPr>
          <p:cNvCxnSpPr>
            <a:cxnSpLocks/>
          </p:cNvCxnSpPr>
          <p:nvPr/>
        </p:nvCxnSpPr>
        <p:spPr>
          <a:xfrm>
            <a:off x="10147563" y="4113287"/>
            <a:ext cx="0" cy="902890"/>
          </a:xfrm>
          <a:prstGeom prst="straightConnector1">
            <a:avLst/>
          </a:prstGeom>
          <a:ln w="19050">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152" name="Straight Arrow Connector 151">
            <a:extLst>
              <a:ext uri="{FF2B5EF4-FFF2-40B4-BE49-F238E27FC236}">
                <a16:creationId xmlns:a16="http://schemas.microsoft.com/office/drawing/2014/main" id="{698C1582-1B51-DB1F-3C60-F32498542E27}"/>
              </a:ext>
            </a:extLst>
          </p:cNvPr>
          <p:cNvCxnSpPr>
            <a:cxnSpLocks/>
          </p:cNvCxnSpPr>
          <p:nvPr/>
        </p:nvCxnSpPr>
        <p:spPr>
          <a:xfrm>
            <a:off x="11469522" y="4120620"/>
            <a:ext cx="0" cy="902890"/>
          </a:xfrm>
          <a:prstGeom prst="straightConnector1">
            <a:avLst/>
          </a:prstGeom>
          <a:ln w="19050">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153" name="Straight Arrow Connector 152">
            <a:extLst>
              <a:ext uri="{FF2B5EF4-FFF2-40B4-BE49-F238E27FC236}">
                <a16:creationId xmlns:a16="http://schemas.microsoft.com/office/drawing/2014/main" id="{6DC8F61F-930C-7E75-01D1-1172F35955E1}"/>
              </a:ext>
            </a:extLst>
          </p:cNvPr>
          <p:cNvCxnSpPr>
            <a:cxnSpLocks/>
          </p:cNvCxnSpPr>
          <p:nvPr/>
        </p:nvCxnSpPr>
        <p:spPr>
          <a:xfrm flipV="1">
            <a:off x="9946810" y="2487243"/>
            <a:ext cx="0" cy="1272087"/>
          </a:xfrm>
          <a:prstGeom prst="straightConnector1">
            <a:avLst/>
          </a:prstGeom>
          <a:ln w="19050">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154" name="Straight Arrow Connector 153">
            <a:extLst>
              <a:ext uri="{FF2B5EF4-FFF2-40B4-BE49-F238E27FC236}">
                <a16:creationId xmlns:a16="http://schemas.microsoft.com/office/drawing/2014/main" id="{F8A99BF4-6882-5151-A9D0-0DE2B8459AC0}"/>
              </a:ext>
            </a:extLst>
          </p:cNvPr>
          <p:cNvCxnSpPr>
            <a:cxnSpLocks/>
          </p:cNvCxnSpPr>
          <p:nvPr/>
        </p:nvCxnSpPr>
        <p:spPr>
          <a:xfrm flipV="1">
            <a:off x="10040689" y="2483766"/>
            <a:ext cx="0" cy="1272087"/>
          </a:xfrm>
          <a:prstGeom prst="straightConnector1">
            <a:avLst/>
          </a:prstGeom>
          <a:ln w="19050">
            <a:solidFill>
              <a:srgbClr val="7030A0"/>
            </a:solidFill>
            <a:tailEnd type="triangle"/>
          </a:ln>
        </p:spPr>
        <p:style>
          <a:lnRef idx="2">
            <a:schemeClr val="accent1"/>
          </a:lnRef>
          <a:fillRef idx="0">
            <a:schemeClr val="accent1"/>
          </a:fillRef>
          <a:effectRef idx="1">
            <a:schemeClr val="accent1"/>
          </a:effectRef>
          <a:fontRef idx="minor">
            <a:schemeClr val="tx1"/>
          </a:fontRef>
        </p:style>
      </p:cxnSp>
      <p:cxnSp>
        <p:nvCxnSpPr>
          <p:cNvPr id="155" name="Straight Arrow Connector 154">
            <a:extLst>
              <a:ext uri="{FF2B5EF4-FFF2-40B4-BE49-F238E27FC236}">
                <a16:creationId xmlns:a16="http://schemas.microsoft.com/office/drawing/2014/main" id="{36580AD3-D515-CA1A-056D-BF02B5334106}"/>
              </a:ext>
            </a:extLst>
          </p:cNvPr>
          <p:cNvCxnSpPr>
            <a:cxnSpLocks/>
          </p:cNvCxnSpPr>
          <p:nvPr/>
        </p:nvCxnSpPr>
        <p:spPr>
          <a:xfrm flipV="1">
            <a:off x="10735068" y="3329978"/>
            <a:ext cx="0" cy="436421"/>
          </a:xfrm>
          <a:prstGeom prst="straightConnector1">
            <a:avLst/>
          </a:prstGeom>
          <a:ln w="1905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56" name="Straight Arrow Connector 155">
            <a:extLst>
              <a:ext uri="{FF2B5EF4-FFF2-40B4-BE49-F238E27FC236}">
                <a16:creationId xmlns:a16="http://schemas.microsoft.com/office/drawing/2014/main" id="{54DF6073-2489-6CF5-3F6A-38F2E6F3517F}"/>
              </a:ext>
            </a:extLst>
          </p:cNvPr>
          <p:cNvCxnSpPr>
            <a:cxnSpLocks/>
          </p:cNvCxnSpPr>
          <p:nvPr/>
        </p:nvCxnSpPr>
        <p:spPr>
          <a:xfrm flipV="1">
            <a:off x="11529380" y="2488026"/>
            <a:ext cx="0" cy="1272087"/>
          </a:xfrm>
          <a:prstGeom prst="straightConnector1">
            <a:avLst/>
          </a:prstGeom>
          <a:ln w="19050">
            <a:solidFill>
              <a:srgbClr val="7030A0"/>
            </a:solidFill>
            <a:tailEnd type="triangle"/>
          </a:ln>
        </p:spPr>
        <p:style>
          <a:lnRef idx="2">
            <a:schemeClr val="accent1"/>
          </a:lnRef>
          <a:fillRef idx="0">
            <a:schemeClr val="accent1"/>
          </a:fillRef>
          <a:effectRef idx="1">
            <a:schemeClr val="accent1"/>
          </a:effectRef>
          <a:fontRef idx="minor">
            <a:schemeClr val="tx1"/>
          </a:fontRef>
        </p:style>
      </p:cxnSp>
      <p:pic>
        <p:nvPicPr>
          <p:cNvPr id="36" name="Picture 2" descr="Silicon Quantum Computing | LinkedIn">
            <a:extLst>
              <a:ext uri="{FF2B5EF4-FFF2-40B4-BE49-F238E27FC236}">
                <a16:creationId xmlns:a16="http://schemas.microsoft.com/office/drawing/2014/main" id="{A412FD85-56ED-E06E-685B-9158DA7A7E37}"/>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500" b="96000" l="10000" r="90000">
                        <a14:foregroundMark x1="49500" y1="16000" x2="49500" y2="16000"/>
                        <a14:foregroundMark x1="55500" y1="96000" x2="55500" y2="96000"/>
                        <a14:foregroundMark x1="48000" y1="8500" x2="48000" y2="8500"/>
                        <a14:foregroundMark x1="51500" y1="1500" x2="51500" y2="1500"/>
                      </a14:backgroundRemoval>
                    </a14:imgEffect>
                  </a14:imgLayer>
                </a14:imgProps>
              </a:ext>
              <a:ext uri="{28A0092B-C50C-407E-A947-70E740481C1C}">
                <a14:useLocalDpi xmlns:a14="http://schemas.microsoft.com/office/drawing/2010/main" val="0"/>
              </a:ext>
            </a:extLst>
          </a:blip>
          <a:srcRect/>
          <a:stretch>
            <a:fillRect/>
          </a:stretch>
        </p:blipFill>
        <p:spPr bwMode="auto">
          <a:xfrm>
            <a:off x="11044856" y="187564"/>
            <a:ext cx="1083422" cy="10834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4959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9"/>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4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50"/>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8"/>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90"/>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97"/>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0"/>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1"/>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32"/>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45"/>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48"/>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49"/>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50"/>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53"/>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57"/>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59"/>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62"/>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68"/>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69"/>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72"/>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104"/>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105"/>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112"/>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118"/>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122"/>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126"/>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132"/>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135"/>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137"/>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139"/>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141"/>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143"/>
                                        </p:tgtEl>
                                        <p:attrNameLst>
                                          <p:attrName>style.visibility</p:attrName>
                                        </p:attrNameLst>
                                      </p:cBhvr>
                                      <p:to>
                                        <p:strVal val="visible"/>
                                      </p:to>
                                    </p:set>
                                  </p:childTnLst>
                                </p:cTn>
                              </p:par>
                              <p:par>
                                <p:cTn id="111" presetID="1" presetClass="entr" presetSubtype="0" fill="hold" nodeType="withEffect">
                                  <p:stCondLst>
                                    <p:cond delay="0"/>
                                  </p:stCondLst>
                                  <p:childTnLst>
                                    <p:set>
                                      <p:cBhvr>
                                        <p:cTn id="112" dur="1" fill="hold">
                                          <p:stCondLst>
                                            <p:cond delay="0"/>
                                          </p:stCondLst>
                                        </p:cTn>
                                        <p:tgtEl>
                                          <p:spTgt spid="144"/>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146"/>
                                        </p:tgtEl>
                                        <p:attrNameLst>
                                          <p:attrName>style.visibility</p:attrName>
                                        </p:attrNameLst>
                                      </p:cBhvr>
                                      <p:to>
                                        <p:strVal val="visible"/>
                                      </p:to>
                                    </p:set>
                                  </p:childTnLst>
                                </p:cTn>
                              </p:par>
                              <p:par>
                                <p:cTn id="115" presetID="1" presetClass="entr" presetSubtype="0" fill="hold" nodeType="withEffect">
                                  <p:stCondLst>
                                    <p:cond delay="0"/>
                                  </p:stCondLst>
                                  <p:childTnLst>
                                    <p:set>
                                      <p:cBhvr>
                                        <p:cTn id="116" dur="1" fill="hold">
                                          <p:stCondLst>
                                            <p:cond delay="0"/>
                                          </p:stCondLst>
                                        </p:cTn>
                                        <p:tgtEl>
                                          <p:spTgt spid="147"/>
                                        </p:tgtEl>
                                        <p:attrNameLst>
                                          <p:attrName>style.visibility</p:attrName>
                                        </p:attrNameLst>
                                      </p:cBhvr>
                                      <p:to>
                                        <p:strVal val="visible"/>
                                      </p:to>
                                    </p:set>
                                  </p:childTnLst>
                                </p:cTn>
                              </p:par>
                              <p:par>
                                <p:cTn id="117" presetID="1" presetClass="entr" presetSubtype="0" fill="hold" nodeType="withEffect">
                                  <p:stCondLst>
                                    <p:cond delay="0"/>
                                  </p:stCondLst>
                                  <p:childTnLst>
                                    <p:set>
                                      <p:cBhvr>
                                        <p:cTn id="118" dur="1" fill="hold">
                                          <p:stCondLst>
                                            <p:cond delay="0"/>
                                          </p:stCondLst>
                                        </p:cTn>
                                        <p:tgtEl>
                                          <p:spTgt spid="148"/>
                                        </p:tgtEl>
                                        <p:attrNameLst>
                                          <p:attrName>style.visibility</p:attrName>
                                        </p:attrNameLst>
                                      </p:cBhvr>
                                      <p:to>
                                        <p:strVal val="visible"/>
                                      </p:to>
                                    </p:set>
                                  </p:childTnLst>
                                </p:cTn>
                              </p:par>
                              <p:par>
                                <p:cTn id="119" presetID="1" presetClass="entr" presetSubtype="0" fill="hold" nodeType="withEffect">
                                  <p:stCondLst>
                                    <p:cond delay="0"/>
                                  </p:stCondLst>
                                  <p:childTnLst>
                                    <p:set>
                                      <p:cBhvr>
                                        <p:cTn id="120" dur="1" fill="hold">
                                          <p:stCondLst>
                                            <p:cond delay="0"/>
                                          </p:stCondLst>
                                        </p:cTn>
                                        <p:tgtEl>
                                          <p:spTgt spid="151"/>
                                        </p:tgtEl>
                                        <p:attrNameLst>
                                          <p:attrName>style.visibility</p:attrName>
                                        </p:attrNameLst>
                                      </p:cBhvr>
                                      <p:to>
                                        <p:strVal val="visible"/>
                                      </p:to>
                                    </p:set>
                                  </p:childTnLst>
                                </p:cTn>
                              </p:par>
                              <p:par>
                                <p:cTn id="121" presetID="1" presetClass="entr" presetSubtype="0" fill="hold" nodeType="withEffect">
                                  <p:stCondLst>
                                    <p:cond delay="0"/>
                                  </p:stCondLst>
                                  <p:childTnLst>
                                    <p:set>
                                      <p:cBhvr>
                                        <p:cTn id="122" dur="1" fill="hold">
                                          <p:stCondLst>
                                            <p:cond delay="0"/>
                                          </p:stCondLst>
                                        </p:cTn>
                                        <p:tgtEl>
                                          <p:spTgt spid="152"/>
                                        </p:tgtEl>
                                        <p:attrNameLst>
                                          <p:attrName>style.visibility</p:attrName>
                                        </p:attrNameLst>
                                      </p:cBhvr>
                                      <p:to>
                                        <p:strVal val="visible"/>
                                      </p:to>
                                    </p:set>
                                  </p:childTnLst>
                                </p:cTn>
                              </p:par>
                              <p:par>
                                <p:cTn id="123" presetID="1" presetClass="entr" presetSubtype="0" fill="hold" nodeType="withEffect">
                                  <p:stCondLst>
                                    <p:cond delay="0"/>
                                  </p:stCondLst>
                                  <p:childTnLst>
                                    <p:set>
                                      <p:cBhvr>
                                        <p:cTn id="124" dur="1" fill="hold">
                                          <p:stCondLst>
                                            <p:cond delay="0"/>
                                          </p:stCondLst>
                                        </p:cTn>
                                        <p:tgtEl>
                                          <p:spTgt spid="153"/>
                                        </p:tgtEl>
                                        <p:attrNameLst>
                                          <p:attrName>style.visibility</p:attrName>
                                        </p:attrNameLst>
                                      </p:cBhvr>
                                      <p:to>
                                        <p:strVal val="visible"/>
                                      </p:to>
                                    </p:set>
                                  </p:childTnLst>
                                </p:cTn>
                              </p:par>
                              <p:par>
                                <p:cTn id="125" presetID="1" presetClass="entr" presetSubtype="0" fill="hold" nodeType="withEffect">
                                  <p:stCondLst>
                                    <p:cond delay="0"/>
                                  </p:stCondLst>
                                  <p:childTnLst>
                                    <p:set>
                                      <p:cBhvr>
                                        <p:cTn id="126" dur="1" fill="hold">
                                          <p:stCondLst>
                                            <p:cond delay="0"/>
                                          </p:stCondLst>
                                        </p:cTn>
                                        <p:tgtEl>
                                          <p:spTgt spid="154"/>
                                        </p:tgtEl>
                                        <p:attrNameLst>
                                          <p:attrName>style.visibility</p:attrName>
                                        </p:attrNameLst>
                                      </p:cBhvr>
                                      <p:to>
                                        <p:strVal val="visible"/>
                                      </p:to>
                                    </p:set>
                                  </p:childTnLst>
                                </p:cTn>
                              </p:par>
                              <p:par>
                                <p:cTn id="127" presetID="1" presetClass="entr" presetSubtype="0" fill="hold" nodeType="withEffect">
                                  <p:stCondLst>
                                    <p:cond delay="0"/>
                                  </p:stCondLst>
                                  <p:childTnLst>
                                    <p:set>
                                      <p:cBhvr>
                                        <p:cTn id="128" dur="1" fill="hold">
                                          <p:stCondLst>
                                            <p:cond delay="0"/>
                                          </p:stCondLst>
                                        </p:cTn>
                                        <p:tgtEl>
                                          <p:spTgt spid="155"/>
                                        </p:tgtEl>
                                        <p:attrNameLst>
                                          <p:attrName>style.visibility</p:attrName>
                                        </p:attrNameLst>
                                      </p:cBhvr>
                                      <p:to>
                                        <p:strVal val="visible"/>
                                      </p:to>
                                    </p:set>
                                  </p:childTnLst>
                                </p:cTn>
                              </p:par>
                              <p:par>
                                <p:cTn id="129" presetID="1" presetClass="entr" presetSubtype="0" fill="hold" nodeType="withEffect">
                                  <p:stCondLst>
                                    <p:cond delay="0"/>
                                  </p:stCondLst>
                                  <p:childTnLst>
                                    <p:set>
                                      <p:cBhvr>
                                        <p:cTn id="130" dur="1" fill="hold">
                                          <p:stCondLst>
                                            <p:cond delay="0"/>
                                          </p:stCondLst>
                                        </p:cTn>
                                        <p:tgtEl>
                                          <p:spTgt spid="1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81" grpId="0"/>
      <p:bldP spid="82" grpId="0"/>
      <p:bldP spid="83" grpId="0"/>
      <p:bldP spid="85" grpId="0"/>
      <p:bldP spid="86" grpId="0"/>
      <p:bldP spid="8" grpId="0"/>
      <p:bldP spid="15" grpId="0"/>
      <p:bldP spid="16" grpId="0"/>
      <p:bldP spid="23" grpId="0"/>
      <p:bldP spid="29" grpId="0"/>
      <p:bldP spid="31" grpId="0"/>
      <p:bldP spid="45" grpId="0"/>
      <p:bldP spid="49" grpId="0"/>
      <p:bldP spid="53" grpId="0"/>
      <p:bldP spid="59" grpId="0"/>
      <p:bldP spid="68" grpId="0"/>
      <p:bldP spid="69" grpId="0"/>
      <p:bldP spid="126" grpId="0"/>
      <p:bldP spid="132" grpId="0"/>
      <p:bldP spid="135" grpId="0"/>
      <p:bldP spid="137" grpId="0"/>
      <p:bldP spid="139" grpId="0"/>
      <p:bldP spid="141" grpId="0"/>
      <p:bldP spid="143" grpId="0"/>
      <p:bldP spid="15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BBC58CC2-E414-42D9-74CA-5FBD42757518}"/>
              </a:ext>
            </a:extLst>
          </p:cNvPr>
          <p:cNvSpPr>
            <a:spLocks noGrp="1"/>
          </p:cNvSpPr>
          <p:nvPr>
            <p:ph type="dt" sz="half" idx="10"/>
          </p:nvPr>
        </p:nvSpPr>
        <p:spPr/>
        <p:txBody>
          <a:bodyPr/>
          <a:lstStyle/>
          <a:p>
            <a:r>
              <a:rPr lang="en-US"/>
              <a:t>5/07/2021</a:t>
            </a:r>
            <a:endParaRPr lang="en-US" dirty="0"/>
          </a:p>
        </p:txBody>
      </p:sp>
      <p:sp>
        <p:nvSpPr>
          <p:cNvPr id="4" name="Slide Number Placeholder 3">
            <a:extLst>
              <a:ext uri="{FF2B5EF4-FFF2-40B4-BE49-F238E27FC236}">
                <a16:creationId xmlns:a16="http://schemas.microsoft.com/office/drawing/2014/main" id="{D130C400-07D9-F678-2D3F-7AF86A460821}"/>
              </a:ext>
            </a:extLst>
          </p:cNvPr>
          <p:cNvSpPr>
            <a:spLocks noGrp="1"/>
          </p:cNvSpPr>
          <p:nvPr>
            <p:ph type="sldNum" sz="quarter" idx="12"/>
          </p:nvPr>
        </p:nvSpPr>
        <p:spPr/>
        <p:txBody>
          <a:bodyPr/>
          <a:lstStyle/>
          <a:p>
            <a:fld id="{8A7A6979-0714-4377-B894-6BE4C2D6E202}" type="slidenum">
              <a:rPr lang="en-US" smtClean="0"/>
              <a:t>15</a:t>
            </a:fld>
            <a:endParaRPr lang="en-US" dirty="0"/>
          </a:p>
        </p:txBody>
      </p:sp>
      <mc:AlternateContent xmlns:mc="http://schemas.openxmlformats.org/markup-compatibility/2006" xmlns:a14="http://schemas.microsoft.com/office/drawing/2010/main">
        <mc:Choice Requires="a14">
          <p:graphicFrame>
            <p:nvGraphicFramePr>
              <p:cNvPr id="5" name="Table 5">
                <a:extLst>
                  <a:ext uri="{FF2B5EF4-FFF2-40B4-BE49-F238E27FC236}">
                    <a16:creationId xmlns:a16="http://schemas.microsoft.com/office/drawing/2014/main" id="{516E3163-EA3A-770E-2AE2-AC9CEA4EF8A8}"/>
                  </a:ext>
                </a:extLst>
              </p:cNvPr>
              <p:cNvGraphicFramePr>
                <a:graphicFrameLocks noGrp="1"/>
              </p:cNvGraphicFramePr>
              <p:nvPr>
                <p:extLst>
                  <p:ext uri="{D42A27DB-BD31-4B8C-83A1-F6EECF244321}">
                    <p14:modId xmlns:p14="http://schemas.microsoft.com/office/powerpoint/2010/main" val="137620401"/>
                  </p:ext>
                </p:extLst>
              </p:nvPr>
            </p:nvGraphicFramePr>
            <p:xfrm>
              <a:off x="753074" y="274320"/>
              <a:ext cx="10892388" cy="6293924"/>
            </p:xfrm>
            <a:graphic>
              <a:graphicData uri="http://schemas.openxmlformats.org/drawingml/2006/table">
                <a:tbl>
                  <a:tblPr firstRow="1" bandRow="1">
                    <a:tableStyleId>{5C22544A-7EE6-4342-B048-85BDC9FD1C3A}</a:tableStyleId>
                  </a:tblPr>
                  <a:tblGrid>
                    <a:gridCol w="1476674">
                      <a:extLst>
                        <a:ext uri="{9D8B030D-6E8A-4147-A177-3AD203B41FA5}">
                          <a16:colId xmlns:a16="http://schemas.microsoft.com/office/drawing/2014/main" val="2064494415"/>
                        </a:ext>
                      </a:extLst>
                    </a:gridCol>
                    <a:gridCol w="1681671">
                      <a:extLst>
                        <a:ext uri="{9D8B030D-6E8A-4147-A177-3AD203B41FA5}">
                          <a16:colId xmlns:a16="http://schemas.microsoft.com/office/drawing/2014/main" val="231329375"/>
                        </a:ext>
                      </a:extLst>
                    </a:gridCol>
                    <a:gridCol w="747409">
                      <a:extLst>
                        <a:ext uri="{9D8B030D-6E8A-4147-A177-3AD203B41FA5}">
                          <a16:colId xmlns:a16="http://schemas.microsoft.com/office/drawing/2014/main" val="918631369"/>
                        </a:ext>
                      </a:extLst>
                    </a:gridCol>
                    <a:gridCol w="723233">
                      <a:extLst>
                        <a:ext uri="{9D8B030D-6E8A-4147-A177-3AD203B41FA5}">
                          <a16:colId xmlns:a16="http://schemas.microsoft.com/office/drawing/2014/main" val="4140383787"/>
                        </a:ext>
                      </a:extLst>
                    </a:gridCol>
                    <a:gridCol w="687408">
                      <a:extLst>
                        <a:ext uri="{9D8B030D-6E8A-4147-A177-3AD203B41FA5}">
                          <a16:colId xmlns:a16="http://schemas.microsoft.com/office/drawing/2014/main" val="956033993"/>
                        </a:ext>
                      </a:extLst>
                    </a:gridCol>
                    <a:gridCol w="1460417">
                      <a:extLst>
                        <a:ext uri="{9D8B030D-6E8A-4147-A177-3AD203B41FA5}">
                          <a16:colId xmlns:a16="http://schemas.microsoft.com/office/drawing/2014/main" val="932780839"/>
                        </a:ext>
                      </a:extLst>
                    </a:gridCol>
                    <a:gridCol w="1107090">
                      <a:extLst>
                        <a:ext uri="{9D8B030D-6E8A-4147-A177-3AD203B41FA5}">
                          <a16:colId xmlns:a16="http://schemas.microsoft.com/office/drawing/2014/main" val="1782333465"/>
                        </a:ext>
                      </a:extLst>
                    </a:gridCol>
                    <a:gridCol w="2271026">
                      <a:extLst>
                        <a:ext uri="{9D8B030D-6E8A-4147-A177-3AD203B41FA5}">
                          <a16:colId xmlns:a16="http://schemas.microsoft.com/office/drawing/2014/main" val="1244503062"/>
                        </a:ext>
                      </a:extLst>
                    </a:gridCol>
                    <a:gridCol w="737460">
                      <a:extLst>
                        <a:ext uri="{9D8B030D-6E8A-4147-A177-3AD203B41FA5}">
                          <a16:colId xmlns:a16="http://schemas.microsoft.com/office/drawing/2014/main" val="2324142508"/>
                        </a:ext>
                      </a:extLst>
                    </a:gridCol>
                  </a:tblGrid>
                  <a:tr h="986749">
                    <a:tc>
                      <a:txBody>
                        <a:bodyPr/>
                        <a:lstStyle/>
                        <a:p>
                          <a:r>
                            <a:rPr lang="en-US" dirty="0">
                              <a:solidFill>
                                <a:schemeClr val="tx1"/>
                              </a:solidFill>
                            </a:rPr>
                            <a:t>Quantum Algorithm</a:t>
                          </a:r>
                        </a:p>
                      </a:txBody>
                      <a:tcPr>
                        <a:solidFill>
                          <a:srgbClr val="25BDD4"/>
                        </a:solidFill>
                      </a:tcPr>
                    </a:tc>
                    <a:tc>
                      <a:txBody>
                        <a:bodyPr/>
                        <a:lstStyle/>
                        <a:p>
                          <a:r>
                            <a:rPr lang="en-US" dirty="0">
                              <a:solidFill>
                                <a:schemeClr val="tx1"/>
                              </a:solidFill>
                            </a:rPr>
                            <a:t>Speed-up</a:t>
                          </a:r>
                        </a:p>
                      </a:txBody>
                      <a:tcPr>
                        <a:solidFill>
                          <a:srgbClr val="25BDD4"/>
                        </a:solidFill>
                      </a:tcPr>
                    </a:tc>
                    <a:tc>
                      <a:txBody>
                        <a:bodyPr/>
                        <a:lstStyle/>
                        <a:p>
                          <a:r>
                            <a:rPr lang="en-US" dirty="0">
                              <a:solidFill>
                                <a:schemeClr val="tx1"/>
                              </a:solidFill>
                            </a:rPr>
                            <a:t>QPE</a:t>
                          </a:r>
                        </a:p>
                      </a:txBody>
                      <a:tcPr>
                        <a:solidFill>
                          <a:srgbClr val="25BDD4"/>
                        </a:solidFill>
                      </a:tcPr>
                    </a:tc>
                    <a:tc>
                      <a:txBody>
                        <a:bodyPr/>
                        <a:lstStyle/>
                        <a:p>
                          <a:r>
                            <a:rPr lang="en-US" dirty="0">
                              <a:solidFill>
                                <a:schemeClr val="tx1"/>
                              </a:solidFill>
                            </a:rPr>
                            <a:t>HHL</a:t>
                          </a:r>
                        </a:p>
                      </a:txBody>
                      <a:tcPr>
                        <a:solidFill>
                          <a:srgbClr val="25BDD4"/>
                        </a:solidFill>
                      </a:tcPr>
                    </a:tc>
                    <a:tc>
                      <a:txBody>
                        <a:bodyPr/>
                        <a:lstStyle/>
                        <a:p>
                          <a:r>
                            <a:rPr lang="en-US" dirty="0">
                              <a:solidFill>
                                <a:schemeClr val="tx1"/>
                              </a:solidFill>
                            </a:rPr>
                            <a:t>AA</a:t>
                          </a:r>
                        </a:p>
                      </a:txBody>
                      <a:tcPr>
                        <a:solidFill>
                          <a:srgbClr val="25BDD4"/>
                        </a:solidFill>
                      </a:tcPr>
                    </a:tc>
                    <a:tc>
                      <a:txBody>
                        <a:bodyPr/>
                        <a:lstStyle/>
                        <a:p>
                          <a:r>
                            <a:rPr lang="en-US" dirty="0">
                              <a:solidFill>
                                <a:schemeClr val="tx1"/>
                              </a:solidFill>
                            </a:rPr>
                            <a:t>Matrix arithmetic</a:t>
                          </a:r>
                        </a:p>
                      </a:txBody>
                      <a:tcPr>
                        <a:solidFill>
                          <a:srgbClr val="25BDD4"/>
                        </a:solidFill>
                      </a:tcPr>
                    </a:tc>
                    <a:tc>
                      <a:txBody>
                        <a:bodyPr/>
                        <a:lstStyle/>
                        <a:p>
                          <a:r>
                            <a:rPr lang="en-US" dirty="0" err="1">
                              <a:solidFill>
                                <a:schemeClr val="tx1"/>
                              </a:solidFill>
                            </a:rPr>
                            <a:t>qRAM</a:t>
                          </a:r>
                          <a:endParaRPr lang="en-US" dirty="0">
                            <a:solidFill>
                              <a:schemeClr val="tx1"/>
                            </a:solidFill>
                          </a:endParaRPr>
                        </a:p>
                      </a:txBody>
                      <a:tcPr>
                        <a:solidFill>
                          <a:srgbClr val="25BDD4"/>
                        </a:solidFill>
                      </a:tcPr>
                    </a:tc>
                    <a:tc>
                      <a:txBody>
                        <a:bodyPr/>
                        <a:lstStyle/>
                        <a:p>
                          <a:r>
                            <a:rPr lang="en-US" dirty="0">
                              <a:solidFill>
                                <a:schemeClr val="tx1"/>
                              </a:solidFill>
                            </a:rPr>
                            <a:t>Type</a:t>
                          </a:r>
                        </a:p>
                      </a:txBody>
                      <a:tcPr>
                        <a:solidFill>
                          <a:srgbClr val="25BDD4"/>
                        </a:solidFill>
                      </a:tcPr>
                    </a:tc>
                    <a:tc>
                      <a:txBody>
                        <a:bodyPr/>
                        <a:lstStyle/>
                        <a:p>
                          <a:r>
                            <a:rPr lang="en-US" dirty="0">
                              <a:solidFill>
                                <a:schemeClr val="tx1"/>
                              </a:solidFill>
                            </a:rPr>
                            <a:t>Year</a:t>
                          </a:r>
                        </a:p>
                      </a:txBody>
                      <a:tcPr>
                        <a:solidFill>
                          <a:srgbClr val="25BDD4"/>
                        </a:solidFill>
                      </a:tcPr>
                    </a:tc>
                    <a:extLst>
                      <a:ext uri="{0D108BD9-81ED-4DB2-BD59-A6C34878D82A}">
                        <a16:rowId xmlns:a16="http://schemas.microsoft.com/office/drawing/2014/main" val="3411179166"/>
                      </a:ext>
                    </a:extLst>
                  </a:tr>
                  <a:tr h="400182">
                    <a:tc>
                      <a:txBody>
                        <a:bodyPr/>
                        <a:lstStyle/>
                        <a:p>
                          <a:r>
                            <a:rPr lang="en-US" dirty="0" err="1">
                              <a:solidFill>
                                <a:schemeClr val="tx1"/>
                              </a:solidFill>
                            </a:rPr>
                            <a:t>qPCA</a:t>
                          </a:r>
                          <a:endParaRPr lang="en-US" dirty="0">
                            <a:solidFill>
                              <a:schemeClr val="tx1"/>
                            </a:solidFill>
                          </a:endParaRPr>
                        </a:p>
                      </a:txBody>
                      <a:tcPr>
                        <a:solidFill>
                          <a:srgbClr val="25BDD4">
                            <a:alpha val="14000"/>
                          </a:srgbClr>
                        </a:solidFill>
                      </a:tcPr>
                    </a:tc>
                    <a:tc>
                      <a:txBody>
                        <a:bodyPr/>
                        <a:lstStyle/>
                        <a:p>
                          <a:pPr algn="ctr"/>
                          <a14:m>
                            <m:oMathPara xmlns:m="http://schemas.openxmlformats.org/officeDocument/2006/math">
                              <m:oMathParaPr>
                                <m:jc m:val="centerGroup"/>
                              </m:oMathParaPr>
                              <m:oMath xmlns:m="http://schemas.openxmlformats.org/officeDocument/2006/math">
                                <m:r>
                                  <a:rPr lang="el-GR" i="1" smtClean="0">
                                    <a:solidFill>
                                      <a:schemeClr val="tx1"/>
                                    </a:solidFill>
                                    <a:latin typeface="Cambria Math" panose="02040503050406030204" pitchFamily="18" charset="0"/>
                                    <a:ea typeface="Cambria Math" panose="02040503050406030204" pitchFamily="18" charset="0"/>
                                  </a:rPr>
                                  <m:t>𝒪</m:t>
                                </m:r>
                                <m:d>
                                  <m:dPr>
                                    <m:ctrlPr>
                                      <a:rPr lang="en-US" i="1" smtClean="0">
                                        <a:solidFill>
                                          <a:schemeClr val="tx1"/>
                                        </a:solidFill>
                                        <a:latin typeface="Cambria Math" panose="02040503050406030204" pitchFamily="18" charset="0"/>
                                      </a:rPr>
                                    </m:ctrlPr>
                                  </m:dPr>
                                  <m:e>
                                    <m:r>
                                      <a:rPr lang="en-AU" b="0" i="1" smtClean="0">
                                        <a:solidFill>
                                          <a:schemeClr val="tx1"/>
                                        </a:solidFill>
                                        <a:latin typeface="Cambria Math" panose="02040503050406030204" pitchFamily="18" charset="0"/>
                                      </a:rPr>
                                      <m:t>𝑟</m:t>
                                    </m:r>
                                    <m:r>
                                      <a:rPr lang="en-AU" b="0" i="1" smtClean="0">
                                        <a:solidFill>
                                          <a:schemeClr val="tx1"/>
                                        </a:solidFill>
                                        <a:latin typeface="Cambria Math" panose="02040503050406030204" pitchFamily="18" charset="0"/>
                                      </a:rPr>
                                      <m:t> </m:t>
                                    </m:r>
                                    <m:func>
                                      <m:funcPr>
                                        <m:ctrlPr>
                                          <a:rPr lang="en-AU" b="0" i="1" smtClean="0">
                                            <a:solidFill>
                                              <a:schemeClr val="tx1"/>
                                            </a:solidFill>
                                            <a:latin typeface="Cambria Math" panose="02040503050406030204" pitchFamily="18" charset="0"/>
                                          </a:rPr>
                                        </m:ctrlPr>
                                      </m:funcPr>
                                      <m:fName>
                                        <m:r>
                                          <m:rPr>
                                            <m:sty m:val="p"/>
                                          </m:rPr>
                                          <a:rPr lang="en-AU" b="0" i="0" smtClean="0">
                                            <a:solidFill>
                                              <a:schemeClr val="tx1"/>
                                            </a:solidFill>
                                            <a:latin typeface="Cambria Math" panose="02040503050406030204" pitchFamily="18" charset="0"/>
                                          </a:rPr>
                                          <m:t>log</m:t>
                                        </m:r>
                                      </m:fName>
                                      <m:e>
                                        <m:r>
                                          <a:rPr lang="en-AU" b="0" i="1" smtClean="0">
                                            <a:solidFill>
                                              <a:schemeClr val="tx1"/>
                                            </a:solidFill>
                                            <a:latin typeface="Cambria Math" panose="02040503050406030204" pitchFamily="18" charset="0"/>
                                          </a:rPr>
                                          <m:t>𝑑</m:t>
                                        </m:r>
                                      </m:e>
                                    </m:func>
                                  </m:e>
                                </m:d>
                              </m:oMath>
                            </m:oMathPara>
                          </a14:m>
                          <a:endParaRPr lang="en-US" dirty="0">
                            <a:solidFill>
                              <a:schemeClr val="tx1"/>
                            </a:solidFill>
                          </a:endParaRPr>
                        </a:p>
                      </a:txBody>
                      <a:tcPr>
                        <a:solidFill>
                          <a:srgbClr val="25BDD4">
                            <a:alpha val="14000"/>
                          </a:srgbClr>
                        </a:solidFill>
                      </a:tcPr>
                    </a:tc>
                    <a:tc>
                      <a:txBody>
                        <a:bodyPr/>
                        <a:lstStyle/>
                        <a:p>
                          <a:pPr algn="ctr"/>
                          <a:r>
                            <a:rPr lang="en-US" b="1" dirty="0">
                              <a:solidFill>
                                <a:schemeClr val="tx1"/>
                              </a:solidFill>
                            </a:rPr>
                            <a:t>✓</a:t>
                          </a:r>
                        </a:p>
                      </a:txBody>
                      <a:tcPr>
                        <a:solidFill>
                          <a:srgbClr val="25BDD4">
                            <a:alpha val="14000"/>
                          </a:srgbClr>
                        </a:solidFill>
                      </a:tcPr>
                    </a:tc>
                    <a:tc>
                      <a:txBody>
                        <a:bodyPr/>
                        <a:lstStyle/>
                        <a:p>
                          <a:pPr algn="ctr"/>
                          <a:r>
                            <a:rPr lang="en-US" dirty="0">
                              <a:solidFill>
                                <a:schemeClr val="tx1"/>
                              </a:solidFill>
                            </a:rPr>
                            <a:t>✘</a:t>
                          </a:r>
                        </a:p>
                      </a:txBody>
                      <a:tcPr>
                        <a:solidFill>
                          <a:srgbClr val="25BDD4">
                            <a:alpha val="14000"/>
                          </a:srgbClr>
                        </a:solidFill>
                      </a:tcPr>
                    </a:tc>
                    <a:tc>
                      <a:txBody>
                        <a:bodyPr/>
                        <a:lstStyle/>
                        <a:p>
                          <a:pPr algn="ctr"/>
                          <a:r>
                            <a:rPr lang="en-US" dirty="0">
                              <a:solidFill>
                                <a:schemeClr val="tx1"/>
                              </a:solidFill>
                            </a:rPr>
                            <a:t>✘</a:t>
                          </a:r>
                        </a:p>
                      </a:txBody>
                      <a:tcPr>
                        <a:solidFill>
                          <a:srgbClr val="25BDD4">
                            <a:alpha val="14000"/>
                          </a:srgbClr>
                        </a:solidFill>
                      </a:tcPr>
                    </a:tc>
                    <a:tc>
                      <a:txBody>
                        <a:bodyPr/>
                        <a:lstStyle/>
                        <a:p>
                          <a:pPr algn="ctr"/>
                          <a:r>
                            <a:rPr lang="en-US" b="1" dirty="0">
                              <a:solidFill>
                                <a:schemeClr val="tx1"/>
                              </a:solidFill>
                            </a:rPr>
                            <a:t>✘</a:t>
                          </a:r>
                        </a:p>
                      </a:txBody>
                      <a:tcPr>
                        <a:solidFill>
                          <a:srgbClr val="25BDD4">
                            <a:alpha val="14000"/>
                          </a:srgbClr>
                        </a:solidFill>
                      </a:tcPr>
                    </a:tc>
                    <a:tc>
                      <a:txBody>
                        <a:bodyPr/>
                        <a:lstStyle/>
                        <a:p>
                          <a:pPr algn="ctr"/>
                          <a:r>
                            <a:rPr lang="en-US" dirty="0">
                              <a:solidFill>
                                <a:schemeClr val="tx1"/>
                              </a:solidFill>
                            </a:rPr>
                            <a:t>✓</a:t>
                          </a:r>
                        </a:p>
                      </a:txBody>
                      <a:tcPr>
                        <a:solidFill>
                          <a:srgbClr val="25BDD4">
                            <a:alpha val="14000"/>
                          </a:srgbClr>
                        </a:solidFill>
                      </a:tcPr>
                    </a:tc>
                    <a:tc>
                      <a:txBody>
                        <a:bodyPr/>
                        <a:lstStyle/>
                        <a:p>
                          <a:r>
                            <a:rPr lang="en-US" dirty="0">
                              <a:solidFill>
                                <a:schemeClr val="tx1"/>
                              </a:solidFill>
                            </a:rPr>
                            <a:t>Linear; projective</a:t>
                          </a:r>
                        </a:p>
                      </a:txBody>
                      <a:tcPr>
                        <a:solidFill>
                          <a:srgbClr val="25BDD4">
                            <a:alpha val="14000"/>
                          </a:srgbClr>
                        </a:solidFill>
                      </a:tcPr>
                    </a:tc>
                    <a:tc>
                      <a:txBody>
                        <a:bodyPr/>
                        <a:lstStyle/>
                        <a:p>
                          <a:r>
                            <a:rPr lang="en-US" dirty="0">
                              <a:solidFill>
                                <a:schemeClr val="tx1"/>
                              </a:solidFill>
                            </a:rPr>
                            <a:t>2014</a:t>
                          </a:r>
                        </a:p>
                      </a:txBody>
                      <a:tcPr>
                        <a:solidFill>
                          <a:srgbClr val="25BDD4">
                            <a:alpha val="14000"/>
                          </a:srgbClr>
                        </a:solidFill>
                      </a:tcPr>
                    </a:tc>
                    <a:extLst>
                      <a:ext uri="{0D108BD9-81ED-4DB2-BD59-A6C34878D82A}">
                        <a16:rowId xmlns:a16="http://schemas.microsoft.com/office/drawing/2014/main" val="1295557891"/>
                      </a:ext>
                    </a:extLst>
                  </a:tr>
                  <a:tr h="400182">
                    <a:tc>
                      <a:txBody>
                        <a:bodyPr/>
                        <a:lstStyle/>
                        <a:p>
                          <a:r>
                            <a:rPr lang="en-US" dirty="0" err="1">
                              <a:solidFill>
                                <a:schemeClr val="tx1"/>
                              </a:solidFill>
                            </a:rPr>
                            <a:t>qLDA</a:t>
                          </a:r>
                          <a:endParaRPr lang="en-US" dirty="0">
                            <a:solidFill>
                              <a:schemeClr val="tx1"/>
                            </a:solidFill>
                          </a:endParaRPr>
                        </a:p>
                      </a:txBody>
                      <a:tcPr>
                        <a:solidFill>
                          <a:srgbClr val="25BDD4">
                            <a:alpha val="14000"/>
                          </a:srgbClr>
                        </a:solidFill>
                      </a:tcPr>
                    </a:tc>
                    <a:tc>
                      <a:txBody>
                        <a:bodyPr/>
                        <a:lstStyle/>
                        <a:p>
                          <a:pPr algn="ctr"/>
                          <a14:m>
                            <m:oMathPara xmlns:m="http://schemas.openxmlformats.org/officeDocument/2006/math">
                              <m:oMathParaPr>
                                <m:jc m:val="centerGroup"/>
                              </m:oMathParaPr>
                              <m:oMath xmlns:m="http://schemas.openxmlformats.org/officeDocument/2006/math">
                                <m:r>
                                  <a:rPr lang="el-GR" i="1" smtClean="0">
                                    <a:solidFill>
                                      <a:schemeClr val="tx1"/>
                                    </a:solidFill>
                                    <a:latin typeface="Cambria Math" panose="02040503050406030204" pitchFamily="18" charset="0"/>
                                    <a:ea typeface="Cambria Math" panose="02040503050406030204" pitchFamily="18" charset="0"/>
                                  </a:rPr>
                                  <m:t>𝒪</m:t>
                                </m:r>
                                <m:d>
                                  <m:dPr>
                                    <m:ctrlPr>
                                      <a:rPr lang="en-US" i="1" smtClean="0">
                                        <a:solidFill>
                                          <a:schemeClr val="tx1"/>
                                        </a:solidFill>
                                        <a:latin typeface="Cambria Math" panose="02040503050406030204" pitchFamily="18" charset="0"/>
                                      </a:rPr>
                                    </m:ctrlPr>
                                  </m:dPr>
                                  <m:e>
                                    <m:r>
                                      <a:rPr lang="en-AU" b="0" i="1" smtClean="0">
                                        <a:solidFill>
                                          <a:schemeClr val="tx1"/>
                                        </a:solidFill>
                                        <a:latin typeface="Cambria Math" panose="02040503050406030204" pitchFamily="18" charset="0"/>
                                      </a:rPr>
                                      <m:t>𝑟</m:t>
                                    </m:r>
                                    <m:r>
                                      <a:rPr lang="en-AU" b="0" i="1" smtClean="0">
                                        <a:solidFill>
                                          <a:schemeClr val="tx1"/>
                                        </a:solidFill>
                                        <a:latin typeface="Cambria Math" panose="02040503050406030204" pitchFamily="18" charset="0"/>
                                      </a:rPr>
                                      <m:t> </m:t>
                                    </m:r>
                                    <m:func>
                                      <m:funcPr>
                                        <m:ctrlPr>
                                          <a:rPr lang="en-AU" b="0" i="1" smtClean="0">
                                            <a:solidFill>
                                              <a:schemeClr val="tx1"/>
                                            </a:solidFill>
                                            <a:latin typeface="Cambria Math" panose="02040503050406030204" pitchFamily="18" charset="0"/>
                                          </a:rPr>
                                        </m:ctrlPr>
                                      </m:funcPr>
                                      <m:fName>
                                        <m:r>
                                          <m:rPr>
                                            <m:sty m:val="p"/>
                                          </m:rPr>
                                          <a:rPr lang="en-AU" b="0" i="0" smtClean="0">
                                            <a:solidFill>
                                              <a:schemeClr val="tx1"/>
                                            </a:solidFill>
                                            <a:latin typeface="Cambria Math" panose="02040503050406030204" pitchFamily="18" charset="0"/>
                                          </a:rPr>
                                          <m:t>log</m:t>
                                        </m:r>
                                      </m:fName>
                                      <m:e>
                                        <m:r>
                                          <a:rPr lang="en-AU" b="0" i="1" smtClean="0">
                                            <a:solidFill>
                                              <a:schemeClr val="tx1"/>
                                            </a:solidFill>
                                            <a:latin typeface="Cambria Math" panose="02040503050406030204" pitchFamily="18" charset="0"/>
                                          </a:rPr>
                                          <m:t>(</m:t>
                                        </m:r>
                                        <m:r>
                                          <a:rPr lang="en-AU" b="0" i="1" smtClean="0">
                                            <a:solidFill>
                                              <a:schemeClr val="tx1"/>
                                            </a:solidFill>
                                            <a:latin typeface="Cambria Math" panose="02040503050406030204" pitchFamily="18" charset="0"/>
                                          </a:rPr>
                                          <m:t>𝑚</m:t>
                                        </m:r>
                                        <m:r>
                                          <a:rPr lang="en-AU" b="0" i="1" smtClean="0">
                                            <a:solidFill>
                                              <a:schemeClr val="tx1"/>
                                            </a:solidFill>
                                            <a:latin typeface="Cambria Math" panose="02040503050406030204" pitchFamily="18" charset="0"/>
                                          </a:rPr>
                                          <m:t> </m:t>
                                        </m:r>
                                        <m:r>
                                          <a:rPr lang="en-AU" b="0" i="1" smtClean="0">
                                            <a:solidFill>
                                              <a:schemeClr val="tx1"/>
                                            </a:solidFill>
                                            <a:latin typeface="Cambria Math" panose="02040503050406030204" pitchFamily="18" charset="0"/>
                                          </a:rPr>
                                          <m:t>𝑑</m:t>
                                        </m:r>
                                        <m:r>
                                          <a:rPr lang="en-AU" b="0" i="1" smtClean="0">
                                            <a:solidFill>
                                              <a:schemeClr val="tx1"/>
                                            </a:solidFill>
                                            <a:latin typeface="Cambria Math" panose="02040503050406030204" pitchFamily="18" charset="0"/>
                                          </a:rPr>
                                          <m:t>)</m:t>
                                        </m:r>
                                      </m:e>
                                    </m:func>
                                  </m:e>
                                </m:d>
                              </m:oMath>
                            </m:oMathPara>
                          </a14:m>
                          <a:endParaRPr lang="en-US" dirty="0">
                            <a:solidFill>
                              <a:schemeClr val="tx1"/>
                            </a:solidFill>
                          </a:endParaRPr>
                        </a:p>
                      </a:txBody>
                      <a:tcPr>
                        <a:solidFill>
                          <a:srgbClr val="25BDD4">
                            <a:alpha val="14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schemeClr val="tx1"/>
                              </a:solidFill>
                            </a:rPr>
                            <a:t>✓</a:t>
                          </a:r>
                        </a:p>
                      </a:txBody>
                      <a:tcPr>
                        <a:solidFill>
                          <a:srgbClr val="25BDD4">
                            <a:alpha val="14000"/>
                          </a:srgbClr>
                        </a:solidFill>
                      </a:tcPr>
                    </a:tc>
                    <a:tc>
                      <a:txBody>
                        <a:bodyPr/>
                        <a:lstStyle/>
                        <a:p>
                          <a:pPr algn="ctr"/>
                          <a:r>
                            <a:rPr lang="en-US" b="1" dirty="0">
                              <a:solidFill>
                                <a:schemeClr val="tx1"/>
                              </a:solidFill>
                            </a:rPr>
                            <a:t>✓</a:t>
                          </a:r>
                          <a:endParaRPr lang="en-US" dirty="0">
                            <a:solidFill>
                              <a:schemeClr val="tx1"/>
                            </a:solidFill>
                          </a:endParaRPr>
                        </a:p>
                      </a:txBody>
                      <a:tcPr>
                        <a:solidFill>
                          <a:srgbClr val="25BDD4">
                            <a:alpha val="14000"/>
                          </a:srgbClr>
                        </a:solidFill>
                      </a:tcPr>
                    </a:tc>
                    <a:tc>
                      <a:txBody>
                        <a:bodyPr/>
                        <a:lstStyle/>
                        <a:p>
                          <a:pPr algn="ctr"/>
                          <a:r>
                            <a:rPr lang="en-US" dirty="0">
                              <a:solidFill>
                                <a:schemeClr val="tx1"/>
                              </a:solidFill>
                            </a:rPr>
                            <a:t>✘</a:t>
                          </a:r>
                        </a:p>
                      </a:txBody>
                      <a:tcPr>
                        <a:solidFill>
                          <a:srgbClr val="25BDD4">
                            <a:alpha val="14000"/>
                          </a:srgbClr>
                        </a:solidFill>
                      </a:tcPr>
                    </a:tc>
                    <a:tc>
                      <a:txBody>
                        <a:bodyPr/>
                        <a:lstStyle/>
                        <a:p>
                          <a:pPr algn="ctr"/>
                          <a:r>
                            <a:rPr lang="en-US" b="1" dirty="0">
                              <a:solidFill>
                                <a:schemeClr val="tx1"/>
                              </a:solidFill>
                            </a:rPr>
                            <a:t>✓</a:t>
                          </a:r>
                          <a:endParaRPr lang="en-US" dirty="0">
                            <a:solidFill>
                              <a:schemeClr val="tx1"/>
                            </a:solidFill>
                          </a:endParaRPr>
                        </a:p>
                      </a:txBody>
                      <a:tcPr>
                        <a:solidFill>
                          <a:srgbClr val="25BDD4">
                            <a:alpha val="14000"/>
                          </a:srgbClr>
                        </a:solidFill>
                      </a:tcPr>
                    </a:tc>
                    <a:tc>
                      <a:txBody>
                        <a:bodyPr/>
                        <a:lstStyle/>
                        <a:p>
                          <a:pPr algn="ctr"/>
                          <a:r>
                            <a:rPr lang="en-US" dirty="0">
                              <a:solidFill>
                                <a:schemeClr val="tx1"/>
                              </a:solidFill>
                            </a:rPr>
                            <a:t>✓</a:t>
                          </a:r>
                        </a:p>
                      </a:txBody>
                      <a:tcPr>
                        <a:solidFill>
                          <a:srgbClr val="25BDD4">
                            <a:alpha val="14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Linear; projective</a:t>
                          </a:r>
                        </a:p>
                      </a:txBody>
                      <a:tcPr>
                        <a:solidFill>
                          <a:srgbClr val="25BDD4">
                            <a:alpha val="14000"/>
                          </a:srgbClr>
                        </a:solidFill>
                      </a:tcPr>
                    </a:tc>
                    <a:tc>
                      <a:txBody>
                        <a:bodyPr/>
                        <a:lstStyle/>
                        <a:p>
                          <a:r>
                            <a:rPr lang="en-US" dirty="0">
                              <a:solidFill>
                                <a:schemeClr val="tx1"/>
                              </a:solidFill>
                            </a:rPr>
                            <a:t>2016</a:t>
                          </a:r>
                        </a:p>
                      </a:txBody>
                      <a:tcPr>
                        <a:solidFill>
                          <a:srgbClr val="25BDD4">
                            <a:alpha val="14000"/>
                          </a:srgbClr>
                        </a:solidFill>
                      </a:tcPr>
                    </a:tc>
                    <a:extLst>
                      <a:ext uri="{0D108BD9-81ED-4DB2-BD59-A6C34878D82A}">
                        <a16:rowId xmlns:a16="http://schemas.microsoft.com/office/drawing/2014/main" val="1400052985"/>
                      </a:ext>
                    </a:extLst>
                  </a:tr>
                  <a:tr h="400182">
                    <a:tc>
                      <a:txBody>
                        <a:bodyPr/>
                        <a:lstStyle/>
                        <a:p>
                          <a:r>
                            <a:rPr lang="en-US" dirty="0" err="1">
                              <a:solidFill>
                                <a:schemeClr val="tx1"/>
                              </a:solidFill>
                            </a:rPr>
                            <a:t>qSFA</a:t>
                          </a:r>
                          <a:endParaRPr lang="en-US" dirty="0">
                            <a:solidFill>
                              <a:schemeClr val="tx1"/>
                            </a:solidFill>
                          </a:endParaRPr>
                        </a:p>
                      </a:txBody>
                      <a:tcPr>
                        <a:solidFill>
                          <a:srgbClr val="25BDD4">
                            <a:alpha val="14000"/>
                          </a:srgbClr>
                        </a:solidFill>
                      </a:tcPr>
                    </a:tc>
                    <a:tc>
                      <a:txBody>
                        <a:bodyPr/>
                        <a:lstStyle/>
                        <a:p>
                          <a:pPr algn="ctr"/>
                          <a14:m>
                            <m:oMathPara xmlns:m="http://schemas.openxmlformats.org/officeDocument/2006/math">
                              <m:oMathParaPr>
                                <m:jc m:val="centerGroup"/>
                              </m:oMathParaPr>
                              <m:oMath xmlns:m="http://schemas.openxmlformats.org/officeDocument/2006/math">
                                <m:r>
                                  <a:rPr lang="el-GR" i="1" smtClean="0">
                                    <a:solidFill>
                                      <a:schemeClr val="tx1"/>
                                    </a:solidFill>
                                    <a:latin typeface="Cambria Math" panose="02040503050406030204" pitchFamily="18" charset="0"/>
                                    <a:ea typeface="Cambria Math" panose="02040503050406030204" pitchFamily="18" charset="0"/>
                                  </a:rPr>
                                  <m:t>𝒪</m:t>
                                </m:r>
                                <m:d>
                                  <m:dPr>
                                    <m:ctrlPr>
                                      <a:rPr lang="en-US" i="1" smtClean="0">
                                        <a:solidFill>
                                          <a:schemeClr val="tx1"/>
                                        </a:solidFill>
                                        <a:latin typeface="Cambria Math" panose="02040503050406030204" pitchFamily="18" charset="0"/>
                                      </a:rPr>
                                    </m:ctrlPr>
                                  </m:dPr>
                                  <m:e>
                                    <m:r>
                                      <a:rPr lang="en-AU" b="0" i="1" smtClean="0">
                                        <a:solidFill>
                                          <a:schemeClr val="tx1"/>
                                        </a:solidFill>
                                        <a:latin typeface="Cambria Math" panose="02040503050406030204" pitchFamily="18" charset="0"/>
                                      </a:rPr>
                                      <m:t> </m:t>
                                    </m:r>
                                    <m:func>
                                      <m:funcPr>
                                        <m:ctrlPr>
                                          <a:rPr lang="en-AU" b="0" i="1" smtClean="0">
                                            <a:solidFill>
                                              <a:schemeClr val="tx1"/>
                                            </a:solidFill>
                                            <a:latin typeface="Cambria Math" panose="02040503050406030204" pitchFamily="18" charset="0"/>
                                          </a:rPr>
                                        </m:ctrlPr>
                                      </m:funcPr>
                                      <m:fName>
                                        <m:r>
                                          <m:rPr>
                                            <m:sty m:val="p"/>
                                          </m:rPr>
                                          <a:rPr lang="en-AU" b="0" i="0" smtClean="0">
                                            <a:solidFill>
                                              <a:schemeClr val="tx1"/>
                                            </a:solidFill>
                                            <a:latin typeface="Cambria Math" panose="02040503050406030204" pitchFamily="18" charset="0"/>
                                          </a:rPr>
                                          <m:t>log</m:t>
                                        </m:r>
                                      </m:fName>
                                      <m:e>
                                        <m:r>
                                          <a:rPr lang="en-AU" b="0" i="1" smtClean="0">
                                            <a:solidFill>
                                              <a:schemeClr val="tx1"/>
                                            </a:solidFill>
                                            <a:latin typeface="Cambria Math" panose="02040503050406030204" pitchFamily="18" charset="0"/>
                                          </a:rPr>
                                          <m:t> </m:t>
                                        </m:r>
                                        <m:r>
                                          <a:rPr lang="en-AU" b="0" i="1" smtClean="0">
                                            <a:solidFill>
                                              <a:schemeClr val="tx1"/>
                                            </a:solidFill>
                                            <a:latin typeface="Cambria Math" panose="02040503050406030204" pitchFamily="18" charset="0"/>
                                          </a:rPr>
                                          <m:t>𝑑</m:t>
                                        </m:r>
                                      </m:e>
                                    </m:func>
                                  </m:e>
                                </m:d>
                              </m:oMath>
                            </m:oMathPara>
                          </a14:m>
                          <a:endParaRPr lang="en-US" dirty="0">
                            <a:solidFill>
                              <a:schemeClr val="tx1"/>
                            </a:solidFill>
                          </a:endParaRPr>
                        </a:p>
                      </a:txBody>
                      <a:tcPr>
                        <a:solidFill>
                          <a:srgbClr val="25BDD4">
                            <a:alpha val="14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schemeClr val="tx1"/>
                              </a:solidFill>
                            </a:rPr>
                            <a:t>✓</a:t>
                          </a:r>
                        </a:p>
                      </a:txBody>
                      <a:tcPr>
                        <a:solidFill>
                          <a:srgbClr val="25BDD4">
                            <a:alpha val="14000"/>
                          </a:srgbClr>
                        </a:solidFill>
                      </a:tcPr>
                    </a:tc>
                    <a:tc>
                      <a:txBody>
                        <a:bodyPr/>
                        <a:lstStyle/>
                        <a:p>
                          <a:pPr algn="ctr"/>
                          <a:r>
                            <a:rPr lang="en-US" b="1" dirty="0">
                              <a:solidFill>
                                <a:schemeClr val="tx1"/>
                              </a:solidFill>
                            </a:rPr>
                            <a:t>✓</a:t>
                          </a:r>
                          <a:endParaRPr lang="en-US" dirty="0">
                            <a:solidFill>
                              <a:schemeClr val="tx1"/>
                            </a:solidFill>
                          </a:endParaRPr>
                        </a:p>
                      </a:txBody>
                      <a:tcPr>
                        <a:solidFill>
                          <a:srgbClr val="25BDD4">
                            <a:alpha val="14000"/>
                          </a:srgbClr>
                        </a:solidFill>
                      </a:tcPr>
                    </a:tc>
                    <a:tc>
                      <a:txBody>
                        <a:bodyPr/>
                        <a:lstStyle/>
                        <a:p>
                          <a:pPr algn="ctr"/>
                          <a:r>
                            <a:rPr lang="en-US" dirty="0">
                              <a:solidFill>
                                <a:schemeClr val="tx1"/>
                              </a:solidFill>
                            </a:rPr>
                            <a:t>✘</a:t>
                          </a:r>
                        </a:p>
                      </a:txBody>
                      <a:tcPr>
                        <a:solidFill>
                          <a:srgbClr val="25BDD4">
                            <a:alpha val="14000"/>
                          </a:srgbClr>
                        </a:solidFill>
                      </a:tcPr>
                    </a:tc>
                    <a:tc>
                      <a:txBody>
                        <a:bodyPr/>
                        <a:lstStyle/>
                        <a:p>
                          <a:pPr algn="ctr"/>
                          <a:r>
                            <a:rPr lang="en-US" b="1" dirty="0">
                              <a:solidFill>
                                <a:schemeClr val="tx1"/>
                              </a:solidFill>
                            </a:rPr>
                            <a:t>✓</a:t>
                          </a:r>
                          <a:endParaRPr lang="en-US" dirty="0">
                            <a:solidFill>
                              <a:schemeClr val="tx1"/>
                            </a:solidFill>
                          </a:endParaRPr>
                        </a:p>
                      </a:txBody>
                      <a:tcPr>
                        <a:solidFill>
                          <a:srgbClr val="25BDD4">
                            <a:alpha val="14000"/>
                          </a:srgbClr>
                        </a:solidFill>
                      </a:tcPr>
                    </a:tc>
                    <a:tc>
                      <a:txBody>
                        <a:bodyPr/>
                        <a:lstStyle/>
                        <a:p>
                          <a:pPr algn="ctr"/>
                          <a:r>
                            <a:rPr lang="en-US" dirty="0">
                              <a:solidFill>
                                <a:schemeClr val="tx1"/>
                              </a:solidFill>
                            </a:rPr>
                            <a:t>✓</a:t>
                          </a:r>
                        </a:p>
                      </a:txBody>
                      <a:tcPr>
                        <a:solidFill>
                          <a:srgbClr val="25BDD4">
                            <a:alpha val="14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Linear; projective</a:t>
                          </a:r>
                        </a:p>
                      </a:txBody>
                      <a:tcPr>
                        <a:solidFill>
                          <a:srgbClr val="25BDD4">
                            <a:alpha val="14000"/>
                          </a:srgbClr>
                        </a:solidFill>
                      </a:tcPr>
                    </a:tc>
                    <a:tc>
                      <a:txBody>
                        <a:bodyPr/>
                        <a:lstStyle/>
                        <a:p>
                          <a:r>
                            <a:rPr lang="en-US" dirty="0">
                              <a:solidFill>
                                <a:schemeClr val="tx1"/>
                              </a:solidFill>
                            </a:rPr>
                            <a:t>2020</a:t>
                          </a:r>
                        </a:p>
                      </a:txBody>
                      <a:tcPr>
                        <a:solidFill>
                          <a:srgbClr val="25BDD4">
                            <a:alpha val="14000"/>
                          </a:srgbClr>
                        </a:solidFill>
                      </a:tcPr>
                    </a:tc>
                    <a:extLst>
                      <a:ext uri="{0D108BD9-81ED-4DB2-BD59-A6C34878D82A}">
                        <a16:rowId xmlns:a16="http://schemas.microsoft.com/office/drawing/2014/main" val="3088442197"/>
                      </a:ext>
                    </a:extLst>
                  </a:tr>
                  <a:tr h="400182">
                    <a:tc>
                      <a:txBody>
                        <a:bodyPr/>
                        <a:lstStyle/>
                        <a:p>
                          <a:r>
                            <a:rPr lang="en-US" dirty="0" err="1">
                              <a:solidFill>
                                <a:schemeClr val="tx1"/>
                              </a:solidFill>
                            </a:rPr>
                            <a:t>qDCCA</a:t>
                          </a:r>
                          <a:endParaRPr lang="en-US" dirty="0">
                            <a:solidFill>
                              <a:schemeClr val="tx1"/>
                            </a:solidFill>
                          </a:endParaRPr>
                        </a:p>
                      </a:txBody>
                      <a:tcPr>
                        <a:solidFill>
                          <a:srgbClr val="25BDD4">
                            <a:alpha val="14000"/>
                          </a:srgbClr>
                        </a:solidFill>
                      </a:tcPr>
                    </a:tc>
                    <a:tc>
                      <a:txBody>
                        <a:bodyPr/>
                        <a:lstStyle/>
                        <a:p>
                          <a:pPr algn="ctr"/>
                          <a14:m>
                            <m:oMathPara xmlns:m="http://schemas.openxmlformats.org/officeDocument/2006/math">
                              <m:oMathParaPr>
                                <m:jc m:val="centerGroup"/>
                              </m:oMathParaPr>
                              <m:oMath xmlns:m="http://schemas.openxmlformats.org/officeDocument/2006/math">
                                <m:r>
                                  <a:rPr lang="el-GR" i="1" smtClean="0">
                                    <a:solidFill>
                                      <a:schemeClr val="tx1"/>
                                    </a:solidFill>
                                    <a:latin typeface="Cambria Math" panose="02040503050406030204" pitchFamily="18" charset="0"/>
                                    <a:ea typeface="Cambria Math" panose="02040503050406030204" pitchFamily="18" charset="0"/>
                                  </a:rPr>
                                  <m:t>𝒪</m:t>
                                </m:r>
                                <m:d>
                                  <m:dPr>
                                    <m:ctrlPr>
                                      <a:rPr lang="en-US" i="1" smtClean="0">
                                        <a:solidFill>
                                          <a:schemeClr val="tx1"/>
                                        </a:solidFill>
                                        <a:latin typeface="Cambria Math" panose="02040503050406030204" pitchFamily="18" charset="0"/>
                                      </a:rPr>
                                    </m:ctrlPr>
                                  </m:dPr>
                                  <m:e>
                                    <m:r>
                                      <a:rPr lang="en-AU" b="0" i="1" smtClean="0">
                                        <a:solidFill>
                                          <a:schemeClr val="tx1"/>
                                        </a:solidFill>
                                        <a:latin typeface="Cambria Math" panose="02040503050406030204" pitchFamily="18" charset="0"/>
                                      </a:rPr>
                                      <m:t>𝑚</m:t>
                                    </m:r>
                                    <m:rad>
                                      <m:radPr>
                                        <m:degHide m:val="on"/>
                                        <m:ctrlPr>
                                          <a:rPr lang="el-GR" i="1" smtClean="0">
                                            <a:solidFill>
                                              <a:schemeClr val="tx1"/>
                                            </a:solidFill>
                                            <a:latin typeface="Cambria Math" panose="02040503050406030204" pitchFamily="18" charset="0"/>
                                            <a:ea typeface="Cambria Math" panose="02040503050406030204" pitchFamily="18" charset="0"/>
                                          </a:rPr>
                                        </m:ctrlPr>
                                      </m:radPr>
                                      <m:deg/>
                                      <m:e>
                                        <m:r>
                                          <a:rPr lang="en-AU" b="0" i="1" smtClean="0">
                                            <a:solidFill>
                                              <a:schemeClr val="tx1"/>
                                            </a:solidFill>
                                            <a:latin typeface="Cambria Math" panose="02040503050406030204" pitchFamily="18" charset="0"/>
                                            <a:ea typeface="Cambria Math" panose="02040503050406030204" pitchFamily="18" charset="0"/>
                                          </a:rPr>
                                          <m:t>𝑝</m:t>
                                        </m:r>
                                        <m:r>
                                          <a:rPr lang="en-AU" b="0" i="1" smtClean="0">
                                            <a:solidFill>
                                              <a:schemeClr val="tx1"/>
                                            </a:solidFill>
                                            <a:latin typeface="Cambria Math" panose="02040503050406030204" pitchFamily="18" charset="0"/>
                                            <a:ea typeface="Cambria Math" panose="02040503050406030204" pitchFamily="18" charset="0"/>
                                          </a:rPr>
                                          <m:t>+</m:t>
                                        </m:r>
                                        <m:r>
                                          <a:rPr lang="en-AU" b="0" i="1" smtClean="0">
                                            <a:solidFill>
                                              <a:schemeClr val="tx1"/>
                                            </a:solidFill>
                                            <a:latin typeface="Cambria Math" panose="02040503050406030204" pitchFamily="18" charset="0"/>
                                            <a:ea typeface="Cambria Math" panose="02040503050406030204" pitchFamily="18" charset="0"/>
                                          </a:rPr>
                                          <m:t>𝑞</m:t>
                                        </m:r>
                                      </m:e>
                                    </m:rad>
                                  </m:e>
                                </m:d>
                              </m:oMath>
                            </m:oMathPara>
                          </a14:m>
                          <a:endParaRPr lang="en-US" dirty="0">
                            <a:solidFill>
                              <a:schemeClr val="tx1"/>
                            </a:solidFill>
                          </a:endParaRPr>
                        </a:p>
                      </a:txBody>
                      <a:tcPr>
                        <a:solidFill>
                          <a:srgbClr val="25BDD4">
                            <a:alpha val="14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schemeClr val="tx1"/>
                              </a:solidFill>
                            </a:rPr>
                            <a:t>✓</a:t>
                          </a:r>
                        </a:p>
                      </a:txBody>
                      <a:tcPr>
                        <a:solidFill>
                          <a:srgbClr val="25BDD4">
                            <a:alpha val="14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a:t>
                          </a:r>
                        </a:p>
                      </a:txBody>
                      <a:tcPr>
                        <a:solidFill>
                          <a:srgbClr val="25BDD4">
                            <a:alpha val="14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a:t>
                          </a:r>
                        </a:p>
                      </a:txBody>
                      <a:tcPr>
                        <a:solidFill>
                          <a:srgbClr val="25BDD4">
                            <a:alpha val="14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schemeClr val="tx1"/>
                              </a:solidFill>
                            </a:rPr>
                            <a:t>✓</a:t>
                          </a:r>
                          <a:endParaRPr lang="en-US" dirty="0">
                            <a:solidFill>
                              <a:schemeClr val="tx1"/>
                            </a:solidFill>
                          </a:endParaRPr>
                        </a:p>
                      </a:txBody>
                      <a:tcPr>
                        <a:solidFill>
                          <a:srgbClr val="25BDD4">
                            <a:alpha val="14000"/>
                          </a:srgbClr>
                        </a:solidFill>
                      </a:tcPr>
                    </a:tc>
                    <a:tc>
                      <a:txBody>
                        <a:bodyPr/>
                        <a:lstStyle/>
                        <a:p>
                          <a:pPr algn="ctr"/>
                          <a:r>
                            <a:rPr lang="en-US" dirty="0">
                              <a:solidFill>
                                <a:schemeClr val="tx1"/>
                              </a:solidFill>
                            </a:rPr>
                            <a:t>✓</a:t>
                          </a:r>
                        </a:p>
                      </a:txBody>
                      <a:tcPr>
                        <a:solidFill>
                          <a:srgbClr val="25BDD4">
                            <a:alpha val="14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Linear; projective</a:t>
                          </a:r>
                        </a:p>
                      </a:txBody>
                      <a:tcPr>
                        <a:solidFill>
                          <a:srgbClr val="25BDD4">
                            <a:alpha val="14000"/>
                          </a:srgbClr>
                        </a:solidFill>
                      </a:tcPr>
                    </a:tc>
                    <a:tc>
                      <a:txBody>
                        <a:bodyPr/>
                        <a:lstStyle/>
                        <a:p>
                          <a:r>
                            <a:rPr lang="en-US" dirty="0">
                              <a:solidFill>
                                <a:schemeClr val="tx1"/>
                              </a:solidFill>
                            </a:rPr>
                            <a:t>2022</a:t>
                          </a:r>
                        </a:p>
                      </a:txBody>
                      <a:tcPr>
                        <a:solidFill>
                          <a:srgbClr val="25BDD4">
                            <a:alpha val="14000"/>
                          </a:srgbClr>
                        </a:solidFill>
                      </a:tcPr>
                    </a:tc>
                    <a:extLst>
                      <a:ext uri="{0D108BD9-81ED-4DB2-BD59-A6C34878D82A}">
                        <a16:rowId xmlns:a16="http://schemas.microsoft.com/office/drawing/2014/main" val="2140350461"/>
                      </a:ext>
                    </a:extLst>
                  </a:tr>
                  <a:tr h="400182">
                    <a:tc>
                      <a:txBody>
                        <a:bodyPr/>
                        <a:lstStyle/>
                        <a:p>
                          <a:r>
                            <a:rPr lang="en-US" dirty="0" err="1">
                              <a:solidFill>
                                <a:schemeClr val="tx1"/>
                              </a:solidFill>
                            </a:rPr>
                            <a:t>qAOP</a:t>
                          </a:r>
                          <a:endParaRPr lang="en-US" dirty="0">
                            <a:solidFill>
                              <a:schemeClr val="tx1"/>
                            </a:solidFill>
                          </a:endParaRPr>
                        </a:p>
                      </a:txBody>
                      <a:tcPr>
                        <a:solidFill>
                          <a:srgbClr val="25BDD4">
                            <a:alpha val="14000"/>
                          </a:srgbClr>
                        </a:solidFill>
                      </a:tcPr>
                    </a:tc>
                    <a:tc>
                      <a:txBody>
                        <a:bodyPr/>
                        <a:lstStyle/>
                        <a:p>
                          <a:pPr algn="ctr"/>
                          <a14:m>
                            <m:oMathPara xmlns:m="http://schemas.openxmlformats.org/officeDocument/2006/math">
                              <m:oMathParaPr>
                                <m:jc m:val="centerGroup"/>
                              </m:oMathParaPr>
                              <m:oMath xmlns:m="http://schemas.openxmlformats.org/officeDocument/2006/math">
                                <m:r>
                                  <a:rPr lang="el-GR" i="1" smtClean="0">
                                    <a:solidFill>
                                      <a:schemeClr val="tx1"/>
                                    </a:solidFill>
                                    <a:latin typeface="Cambria Math" panose="02040503050406030204" pitchFamily="18" charset="0"/>
                                    <a:ea typeface="Cambria Math" panose="02040503050406030204" pitchFamily="18" charset="0"/>
                                  </a:rPr>
                                  <m:t>𝒪</m:t>
                                </m:r>
                                <m:d>
                                  <m:dPr>
                                    <m:ctrlPr>
                                      <a:rPr lang="en-US" i="1" smtClean="0">
                                        <a:solidFill>
                                          <a:schemeClr val="tx1"/>
                                        </a:solidFill>
                                        <a:latin typeface="Cambria Math" panose="02040503050406030204" pitchFamily="18" charset="0"/>
                                      </a:rPr>
                                    </m:ctrlPr>
                                  </m:dPr>
                                  <m:e>
                                    <m:r>
                                      <a:rPr lang="en-AU" b="0" i="1" smtClean="0">
                                        <a:solidFill>
                                          <a:schemeClr val="tx1"/>
                                        </a:solidFill>
                                        <a:latin typeface="Cambria Math" panose="02040503050406030204" pitchFamily="18" charset="0"/>
                                      </a:rPr>
                                      <m:t> </m:t>
                                    </m:r>
                                    <m:func>
                                      <m:funcPr>
                                        <m:ctrlPr>
                                          <a:rPr lang="en-AU" b="0" i="1" smtClean="0">
                                            <a:solidFill>
                                              <a:schemeClr val="tx1"/>
                                            </a:solidFill>
                                            <a:latin typeface="Cambria Math" panose="02040503050406030204" pitchFamily="18" charset="0"/>
                                          </a:rPr>
                                        </m:ctrlPr>
                                      </m:funcPr>
                                      <m:fName>
                                        <m:r>
                                          <m:rPr>
                                            <m:sty m:val="p"/>
                                          </m:rPr>
                                          <a:rPr lang="en-AU" b="0" i="0" smtClean="0">
                                            <a:solidFill>
                                              <a:schemeClr val="tx1"/>
                                            </a:solidFill>
                                            <a:latin typeface="Cambria Math" panose="02040503050406030204" pitchFamily="18" charset="0"/>
                                          </a:rPr>
                                          <m:t>log</m:t>
                                        </m:r>
                                      </m:fName>
                                      <m:e>
                                        <m:r>
                                          <a:rPr lang="en-AU" b="0" i="1" smtClean="0">
                                            <a:solidFill>
                                              <a:schemeClr val="tx1"/>
                                            </a:solidFill>
                                            <a:latin typeface="Cambria Math" panose="02040503050406030204" pitchFamily="18" charset="0"/>
                                          </a:rPr>
                                          <m:t>(</m:t>
                                        </m:r>
                                        <m:r>
                                          <a:rPr lang="en-AU" b="0" i="1" smtClean="0">
                                            <a:solidFill>
                                              <a:schemeClr val="tx1"/>
                                            </a:solidFill>
                                            <a:latin typeface="Cambria Math" panose="02040503050406030204" pitchFamily="18" charset="0"/>
                                          </a:rPr>
                                          <m:t>𝑚</m:t>
                                        </m:r>
                                        <m:r>
                                          <a:rPr lang="en-AU" b="0" i="1" smtClean="0">
                                            <a:solidFill>
                                              <a:schemeClr val="tx1"/>
                                            </a:solidFill>
                                            <a:latin typeface="Cambria Math" panose="02040503050406030204" pitchFamily="18" charset="0"/>
                                          </a:rPr>
                                          <m:t> </m:t>
                                        </m:r>
                                        <m:r>
                                          <a:rPr lang="en-AU" b="0" i="1" smtClean="0">
                                            <a:solidFill>
                                              <a:schemeClr val="tx1"/>
                                            </a:solidFill>
                                            <a:latin typeface="Cambria Math" panose="02040503050406030204" pitchFamily="18" charset="0"/>
                                          </a:rPr>
                                          <m:t>𝑑</m:t>
                                        </m:r>
                                        <m:r>
                                          <a:rPr lang="en-AU" b="0" i="1" smtClean="0">
                                            <a:solidFill>
                                              <a:schemeClr val="tx1"/>
                                            </a:solidFill>
                                            <a:latin typeface="Cambria Math" panose="02040503050406030204" pitchFamily="18" charset="0"/>
                                          </a:rPr>
                                          <m:t>)</m:t>
                                        </m:r>
                                      </m:e>
                                    </m:func>
                                  </m:e>
                                </m:d>
                              </m:oMath>
                            </m:oMathPara>
                          </a14:m>
                          <a:endParaRPr lang="en-US" dirty="0">
                            <a:solidFill>
                              <a:schemeClr val="tx1"/>
                            </a:solidFill>
                          </a:endParaRPr>
                        </a:p>
                      </a:txBody>
                      <a:tcPr>
                        <a:solidFill>
                          <a:srgbClr val="25BDD4">
                            <a:alpha val="14000"/>
                          </a:srgbClr>
                        </a:solidFill>
                      </a:tcPr>
                    </a:tc>
                    <a:tc>
                      <a:txBody>
                        <a:bodyPr/>
                        <a:lstStyle/>
                        <a:p>
                          <a:pPr algn="ctr"/>
                          <a:r>
                            <a:rPr lang="en-US" b="1" dirty="0">
                              <a:solidFill>
                                <a:schemeClr val="tx1"/>
                              </a:solidFill>
                            </a:rPr>
                            <a:t>✓</a:t>
                          </a:r>
                        </a:p>
                      </a:txBody>
                      <a:tcPr>
                        <a:solidFill>
                          <a:srgbClr val="25BDD4">
                            <a:alpha val="14000"/>
                          </a:srgbClr>
                        </a:solidFill>
                      </a:tcPr>
                    </a:tc>
                    <a:tc>
                      <a:txBody>
                        <a:bodyPr/>
                        <a:lstStyle/>
                        <a:p>
                          <a:pPr algn="ctr"/>
                          <a:r>
                            <a:rPr lang="en-US" dirty="0">
                              <a:solidFill>
                                <a:schemeClr val="tx1"/>
                              </a:solidFill>
                            </a:rPr>
                            <a:t>✘</a:t>
                          </a:r>
                        </a:p>
                      </a:txBody>
                      <a:tcPr>
                        <a:solidFill>
                          <a:srgbClr val="25BDD4">
                            <a:alpha val="14000"/>
                          </a:srgbClr>
                        </a:solidFill>
                      </a:tcPr>
                    </a:tc>
                    <a:tc>
                      <a:txBody>
                        <a:bodyPr/>
                        <a:lstStyle/>
                        <a:p>
                          <a:pPr algn="ctr"/>
                          <a:r>
                            <a:rPr lang="en-US" dirty="0">
                              <a:solidFill>
                                <a:schemeClr val="tx1"/>
                              </a:solidFill>
                            </a:rPr>
                            <a:t>✘</a:t>
                          </a:r>
                        </a:p>
                      </a:txBody>
                      <a:tcPr>
                        <a:solidFill>
                          <a:srgbClr val="25BDD4">
                            <a:alpha val="14000"/>
                          </a:srgbClr>
                        </a:solidFill>
                      </a:tcPr>
                    </a:tc>
                    <a:tc>
                      <a:txBody>
                        <a:bodyPr/>
                        <a:lstStyle/>
                        <a:p>
                          <a:pPr algn="ctr"/>
                          <a:r>
                            <a:rPr lang="en-US" dirty="0">
                              <a:solidFill>
                                <a:schemeClr val="tx1"/>
                              </a:solidFill>
                            </a:rPr>
                            <a:t>✘</a:t>
                          </a:r>
                        </a:p>
                      </a:txBody>
                      <a:tcPr>
                        <a:solidFill>
                          <a:srgbClr val="25BDD4">
                            <a:alpha val="14000"/>
                          </a:srgbClr>
                        </a:solidFill>
                      </a:tcPr>
                    </a:tc>
                    <a:tc>
                      <a:txBody>
                        <a:bodyPr/>
                        <a:lstStyle/>
                        <a:p>
                          <a:pPr algn="ctr"/>
                          <a:r>
                            <a:rPr lang="en-US" dirty="0">
                              <a:solidFill>
                                <a:schemeClr val="tx1"/>
                              </a:solidFill>
                            </a:rPr>
                            <a:t>✓</a:t>
                          </a:r>
                        </a:p>
                      </a:txBody>
                      <a:tcPr>
                        <a:solidFill>
                          <a:srgbClr val="25BDD4">
                            <a:alpha val="14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Linear; projective</a:t>
                          </a:r>
                        </a:p>
                      </a:txBody>
                      <a:tcPr>
                        <a:solidFill>
                          <a:srgbClr val="25BDD4">
                            <a:alpha val="14000"/>
                          </a:srgbClr>
                        </a:solidFill>
                      </a:tcPr>
                    </a:tc>
                    <a:tc>
                      <a:txBody>
                        <a:bodyPr/>
                        <a:lstStyle/>
                        <a:p>
                          <a:r>
                            <a:rPr lang="en-US" dirty="0">
                              <a:solidFill>
                                <a:schemeClr val="tx1"/>
                              </a:solidFill>
                            </a:rPr>
                            <a:t>2019</a:t>
                          </a:r>
                        </a:p>
                      </a:txBody>
                      <a:tcPr>
                        <a:solidFill>
                          <a:srgbClr val="25BDD4">
                            <a:alpha val="14000"/>
                          </a:srgbClr>
                        </a:solidFill>
                      </a:tcPr>
                    </a:tc>
                    <a:extLst>
                      <a:ext uri="{0D108BD9-81ED-4DB2-BD59-A6C34878D82A}">
                        <a16:rowId xmlns:a16="http://schemas.microsoft.com/office/drawing/2014/main" val="2592834793"/>
                      </a:ext>
                    </a:extLst>
                  </a:tr>
                  <a:tr h="400182">
                    <a:tc>
                      <a:txBody>
                        <a:bodyPr/>
                        <a:lstStyle/>
                        <a:p>
                          <a:r>
                            <a:rPr lang="en-US" dirty="0" err="1">
                              <a:solidFill>
                                <a:schemeClr val="tx1"/>
                              </a:solidFill>
                            </a:rPr>
                            <a:t>qLPP</a:t>
                          </a:r>
                          <a:endParaRPr lang="en-US" dirty="0">
                            <a:solidFill>
                              <a:schemeClr val="tx1"/>
                            </a:solidFill>
                          </a:endParaRPr>
                        </a:p>
                      </a:txBody>
                      <a:tcPr>
                        <a:solidFill>
                          <a:srgbClr val="25BDD4">
                            <a:alpha val="14000"/>
                          </a:srgbClr>
                        </a:solidFill>
                      </a:tcPr>
                    </a:tc>
                    <a:tc>
                      <a:txBody>
                        <a:bodyPr/>
                        <a:lstStyle/>
                        <a:p>
                          <a:pPr algn="ctr"/>
                          <a14:m>
                            <m:oMathPara xmlns:m="http://schemas.openxmlformats.org/officeDocument/2006/math">
                              <m:oMathParaPr>
                                <m:jc m:val="centerGroup"/>
                              </m:oMathParaPr>
                              <m:oMath xmlns:m="http://schemas.openxmlformats.org/officeDocument/2006/math">
                                <m:r>
                                  <a:rPr lang="el-GR" i="1" smtClean="0">
                                    <a:solidFill>
                                      <a:schemeClr val="tx1"/>
                                    </a:solidFill>
                                    <a:latin typeface="Cambria Math" panose="02040503050406030204" pitchFamily="18" charset="0"/>
                                    <a:ea typeface="Cambria Math" panose="02040503050406030204" pitchFamily="18" charset="0"/>
                                  </a:rPr>
                                  <m:t>𝒪</m:t>
                                </m:r>
                                <m:d>
                                  <m:dPr>
                                    <m:ctrlPr>
                                      <a:rPr lang="en-US" i="1" smtClean="0">
                                        <a:solidFill>
                                          <a:schemeClr val="tx1"/>
                                        </a:solidFill>
                                        <a:latin typeface="Cambria Math" panose="02040503050406030204" pitchFamily="18" charset="0"/>
                                      </a:rPr>
                                    </m:ctrlPr>
                                  </m:dPr>
                                  <m:e>
                                    <m:func>
                                      <m:funcPr>
                                        <m:ctrlPr>
                                          <a:rPr lang="en-AU" b="0" i="1" smtClean="0">
                                            <a:solidFill>
                                              <a:schemeClr val="tx1"/>
                                            </a:solidFill>
                                            <a:latin typeface="Cambria Math" panose="02040503050406030204" pitchFamily="18" charset="0"/>
                                          </a:rPr>
                                        </m:ctrlPr>
                                      </m:funcPr>
                                      <m:fName>
                                        <m:r>
                                          <a:rPr lang="en-AU" b="0" i="1" smtClean="0">
                                            <a:solidFill>
                                              <a:schemeClr val="tx1"/>
                                            </a:solidFill>
                                            <a:latin typeface="Cambria Math" panose="02040503050406030204" pitchFamily="18" charset="0"/>
                                          </a:rPr>
                                          <m:t>𝑑</m:t>
                                        </m:r>
                                        <m:rad>
                                          <m:radPr>
                                            <m:degHide m:val="on"/>
                                            <m:ctrlPr>
                                              <a:rPr lang="el-GR" i="1" smtClean="0">
                                                <a:solidFill>
                                                  <a:schemeClr val="tx1"/>
                                                </a:solidFill>
                                                <a:latin typeface="Cambria Math" panose="02040503050406030204" pitchFamily="18" charset="0"/>
                                                <a:ea typeface="Cambria Math" panose="02040503050406030204" pitchFamily="18" charset="0"/>
                                              </a:rPr>
                                            </m:ctrlPr>
                                          </m:radPr>
                                          <m:deg/>
                                          <m:e>
                                            <m:r>
                                              <a:rPr lang="en-AU" b="0" i="1" smtClean="0">
                                                <a:solidFill>
                                                  <a:schemeClr val="tx1"/>
                                                </a:solidFill>
                                                <a:latin typeface="Cambria Math" panose="02040503050406030204" pitchFamily="18" charset="0"/>
                                                <a:ea typeface="Cambria Math" panose="02040503050406030204" pitchFamily="18" charset="0"/>
                                              </a:rPr>
                                              <m:t>𝑚</m:t>
                                            </m:r>
                                          </m:e>
                                        </m:rad>
                                        <m:r>
                                          <a:rPr lang="en-AU" b="0" i="1" smtClean="0">
                                            <a:solidFill>
                                              <a:schemeClr val="tx1"/>
                                            </a:solidFill>
                                            <a:latin typeface="Cambria Math" panose="02040503050406030204" pitchFamily="18" charset="0"/>
                                            <a:ea typeface="Cambria Math" panose="02040503050406030204" pitchFamily="18" charset="0"/>
                                          </a:rPr>
                                          <m:t> </m:t>
                                        </m:r>
                                        <m:r>
                                          <m:rPr>
                                            <m:sty m:val="p"/>
                                          </m:rPr>
                                          <a:rPr lang="en-AU" b="0" i="0" smtClean="0">
                                            <a:solidFill>
                                              <a:schemeClr val="tx1"/>
                                            </a:solidFill>
                                            <a:latin typeface="Cambria Math" panose="02040503050406030204" pitchFamily="18" charset="0"/>
                                          </a:rPr>
                                          <m:t>log</m:t>
                                        </m:r>
                                      </m:fName>
                                      <m:e>
                                        <m:r>
                                          <a:rPr lang="en-AU" b="0" i="1" smtClean="0">
                                            <a:solidFill>
                                              <a:schemeClr val="tx1"/>
                                            </a:solidFill>
                                            <a:latin typeface="Cambria Math" panose="02040503050406030204" pitchFamily="18" charset="0"/>
                                          </a:rPr>
                                          <m:t>𝑚</m:t>
                                        </m:r>
                                        <m:r>
                                          <a:rPr lang="en-AU" b="0" i="1" smtClean="0">
                                            <a:solidFill>
                                              <a:schemeClr val="tx1"/>
                                            </a:solidFill>
                                            <a:latin typeface="Cambria Math" panose="02040503050406030204" pitchFamily="18" charset="0"/>
                                          </a:rPr>
                                          <m:t> </m:t>
                                        </m:r>
                                      </m:e>
                                    </m:func>
                                  </m:e>
                                </m:d>
                              </m:oMath>
                            </m:oMathPara>
                          </a14:m>
                          <a:endParaRPr lang="en-US" dirty="0">
                            <a:solidFill>
                              <a:schemeClr val="tx1"/>
                            </a:solidFill>
                          </a:endParaRPr>
                        </a:p>
                      </a:txBody>
                      <a:tcPr>
                        <a:solidFill>
                          <a:srgbClr val="25BDD4">
                            <a:alpha val="14000"/>
                          </a:srgbClr>
                        </a:solidFill>
                      </a:tcPr>
                    </a:tc>
                    <a:tc>
                      <a:txBody>
                        <a:bodyPr/>
                        <a:lstStyle/>
                        <a:p>
                          <a:pPr algn="ctr"/>
                          <a:r>
                            <a:rPr lang="en-US" b="1" dirty="0">
                              <a:solidFill>
                                <a:schemeClr val="tx1"/>
                              </a:solidFill>
                            </a:rPr>
                            <a:t>✓</a:t>
                          </a:r>
                        </a:p>
                      </a:txBody>
                      <a:tcPr>
                        <a:solidFill>
                          <a:srgbClr val="25BDD4">
                            <a:alpha val="14000"/>
                          </a:srgbClr>
                        </a:solidFill>
                      </a:tcPr>
                    </a:tc>
                    <a:tc>
                      <a:txBody>
                        <a:bodyPr/>
                        <a:lstStyle/>
                        <a:p>
                          <a:pPr algn="ctr"/>
                          <a:r>
                            <a:rPr lang="en-US" b="1" dirty="0">
                              <a:solidFill>
                                <a:schemeClr val="tx1"/>
                              </a:solidFill>
                            </a:rPr>
                            <a:t>✓</a:t>
                          </a:r>
                          <a:endParaRPr lang="en-US" dirty="0">
                            <a:solidFill>
                              <a:schemeClr val="tx1"/>
                            </a:solidFill>
                          </a:endParaRPr>
                        </a:p>
                      </a:txBody>
                      <a:tcPr>
                        <a:solidFill>
                          <a:srgbClr val="25BDD4">
                            <a:alpha val="14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a:t>
                          </a:r>
                        </a:p>
                      </a:txBody>
                      <a:tcPr>
                        <a:solidFill>
                          <a:srgbClr val="25BDD4">
                            <a:alpha val="14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a:t>
                          </a:r>
                        </a:p>
                      </a:txBody>
                      <a:tcPr>
                        <a:solidFill>
                          <a:srgbClr val="25BDD4">
                            <a:alpha val="14000"/>
                          </a:srgbClr>
                        </a:solidFill>
                      </a:tcPr>
                    </a:tc>
                    <a:tc>
                      <a:txBody>
                        <a:bodyPr/>
                        <a:lstStyle/>
                        <a:p>
                          <a:pPr algn="ctr"/>
                          <a:r>
                            <a:rPr lang="en-US" dirty="0">
                              <a:solidFill>
                                <a:schemeClr val="tx1"/>
                              </a:solidFill>
                            </a:rPr>
                            <a:t>✓</a:t>
                          </a:r>
                        </a:p>
                      </a:txBody>
                      <a:tcPr>
                        <a:solidFill>
                          <a:srgbClr val="25BDD4">
                            <a:alpha val="14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Linear; projective</a:t>
                          </a:r>
                        </a:p>
                      </a:txBody>
                      <a:tcPr>
                        <a:solidFill>
                          <a:srgbClr val="25BDD4">
                            <a:alpha val="14000"/>
                          </a:srgbClr>
                        </a:solidFill>
                      </a:tcPr>
                    </a:tc>
                    <a:tc>
                      <a:txBody>
                        <a:bodyPr/>
                        <a:lstStyle/>
                        <a:p>
                          <a:r>
                            <a:rPr lang="en-US" dirty="0">
                              <a:solidFill>
                                <a:schemeClr val="tx1"/>
                              </a:solidFill>
                            </a:rPr>
                            <a:t>2022</a:t>
                          </a:r>
                        </a:p>
                      </a:txBody>
                      <a:tcPr>
                        <a:solidFill>
                          <a:srgbClr val="25BDD4">
                            <a:alpha val="14000"/>
                          </a:srgbClr>
                        </a:solidFill>
                      </a:tcPr>
                    </a:tc>
                    <a:extLst>
                      <a:ext uri="{0D108BD9-81ED-4DB2-BD59-A6C34878D82A}">
                        <a16:rowId xmlns:a16="http://schemas.microsoft.com/office/drawing/2014/main" val="4188389009"/>
                      </a:ext>
                    </a:extLst>
                  </a:tr>
                  <a:tr h="400182">
                    <a:tc>
                      <a:txBody>
                        <a:bodyPr/>
                        <a:lstStyle/>
                        <a:p>
                          <a:r>
                            <a:rPr lang="en-US" dirty="0">
                              <a:solidFill>
                                <a:schemeClr val="tx1"/>
                              </a:solidFill>
                            </a:rPr>
                            <a:t>q-</a:t>
                          </a:r>
                          <a:r>
                            <a:rPr lang="en-US" dirty="0" err="1">
                              <a:solidFill>
                                <a:schemeClr val="tx1"/>
                              </a:solidFill>
                            </a:rPr>
                            <a:t>kPCA</a:t>
                          </a:r>
                          <a:endParaRPr lang="en-US" dirty="0">
                            <a:solidFill>
                              <a:schemeClr val="tx1"/>
                            </a:solidFill>
                          </a:endParaRPr>
                        </a:p>
                      </a:txBody>
                      <a:tcPr>
                        <a:solidFill>
                          <a:srgbClr val="25BDD4">
                            <a:alpha val="14000"/>
                          </a:srgbClr>
                        </a:solidFill>
                      </a:tcPr>
                    </a:tc>
                    <a:tc>
                      <a:txBody>
                        <a:bodyPr/>
                        <a:lstStyle/>
                        <a:p>
                          <a:pPr algn="ctr"/>
                          <a14:m>
                            <m:oMathPara xmlns:m="http://schemas.openxmlformats.org/officeDocument/2006/math">
                              <m:oMathParaPr>
                                <m:jc m:val="centerGroup"/>
                              </m:oMathParaPr>
                              <m:oMath xmlns:m="http://schemas.openxmlformats.org/officeDocument/2006/math">
                                <m:r>
                                  <a:rPr lang="el-GR" i="1" smtClean="0">
                                    <a:solidFill>
                                      <a:schemeClr val="tx1"/>
                                    </a:solidFill>
                                    <a:latin typeface="Cambria Math" panose="02040503050406030204" pitchFamily="18" charset="0"/>
                                    <a:ea typeface="Cambria Math" panose="02040503050406030204" pitchFamily="18" charset="0"/>
                                  </a:rPr>
                                  <m:t>𝒪</m:t>
                                </m:r>
                                <m:d>
                                  <m:dPr>
                                    <m:ctrlPr>
                                      <a:rPr lang="en-US" i="1" smtClean="0">
                                        <a:solidFill>
                                          <a:schemeClr val="tx1"/>
                                        </a:solidFill>
                                        <a:latin typeface="Cambria Math" panose="02040503050406030204" pitchFamily="18" charset="0"/>
                                      </a:rPr>
                                    </m:ctrlPr>
                                  </m:dPr>
                                  <m:e>
                                    <m:r>
                                      <a:rPr lang="en-AU" b="0" i="1" smtClean="0">
                                        <a:solidFill>
                                          <a:schemeClr val="tx1"/>
                                        </a:solidFill>
                                        <a:latin typeface="Cambria Math" panose="02040503050406030204" pitchFamily="18" charset="0"/>
                                      </a:rPr>
                                      <m:t> </m:t>
                                    </m:r>
                                    <m:func>
                                      <m:funcPr>
                                        <m:ctrlPr>
                                          <a:rPr lang="en-AU" b="0" i="1" smtClean="0">
                                            <a:solidFill>
                                              <a:schemeClr val="tx1"/>
                                            </a:solidFill>
                                            <a:latin typeface="Cambria Math" panose="02040503050406030204" pitchFamily="18" charset="0"/>
                                          </a:rPr>
                                        </m:ctrlPr>
                                      </m:funcPr>
                                      <m:fName>
                                        <m:r>
                                          <m:rPr>
                                            <m:sty m:val="p"/>
                                          </m:rPr>
                                          <a:rPr lang="en-AU" b="0" i="0" smtClean="0">
                                            <a:solidFill>
                                              <a:schemeClr val="tx1"/>
                                            </a:solidFill>
                                            <a:latin typeface="Cambria Math" panose="02040503050406030204" pitchFamily="18" charset="0"/>
                                          </a:rPr>
                                          <m:t>log</m:t>
                                        </m:r>
                                      </m:fName>
                                      <m:e>
                                        <m:r>
                                          <a:rPr lang="en-AU" b="0" i="1" smtClean="0">
                                            <a:solidFill>
                                              <a:schemeClr val="tx1"/>
                                            </a:solidFill>
                                            <a:latin typeface="Cambria Math" panose="02040503050406030204" pitchFamily="18" charset="0"/>
                                          </a:rPr>
                                          <m:t>(</m:t>
                                        </m:r>
                                        <m:r>
                                          <a:rPr lang="en-AU" b="0" i="1" smtClean="0">
                                            <a:solidFill>
                                              <a:schemeClr val="tx1"/>
                                            </a:solidFill>
                                            <a:latin typeface="Cambria Math" panose="02040503050406030204" pitchFamily="18" charset="0"/>
                                          </a:rPr>
                                          <m:t>𝑚</m:t>
                                        </m:r>
                                        <m:r>
                                          <a:rPr lang="en-AU" b="0" i="1" smtClean="0">
                                            <a:solidFill>
                                              <a:schemeClr val="tx1"/>
                                            </a:solidFill>
                                            <a:latin typeface="Cambria Math" panose="02040503050406030204" pitchFamily="18" charset="0"/>
                                          </a:rPr>
                                          <m:t> </m:t>
                                        </m:r>
                                        <m:r>
                                          <a:rPr lang="en-AU" b="0" i="1" smtClean="0">
                                            <a:solidFill>
                                              <a:schemeClr val="tx1"/>
                                            </a:solidFill>
                                            <a:latin typeface="Cambria Math" panose="02040503050406030204" pitchFamily="18" charset="0"/>
                                          </a:rPr>
                                          <m:t>𝑑</m:t>
                                        </m:r>
                                        <m:r>
                                          <a:rPr lang="en-AU" b="0" i="1" smtClean="0">
                                            <a:solidFill>
                                              <a:schemeClr val="tx1"/>
                                            </a:solidFill>
                                            <a:latin typeface="Cambria Math" panose="02040503050406030204" pitchFamily="18" charset="0"/>
                                          </a:rPr>
                                          <m:t>)</m:t>
                                        </m:r>
                                      </m:e>
                                    </m:func>
                                  </m:e>
                                </m:d>
                              </m:oMath>
                            </m:oMathPara>
                          </a14:m>
                          <a:endParaRPr lang="en-US" dirty="0">
                            <a:solidFill>
                              <a:schemeClr val="tx1"/>
                            </a:solidFill>
                          </a:endParaRPr>
                        </a:p>
                      </a:txBody>
                      <a:tcPr>
                        <a:solidFill>
                          <a:srgbClr val="25BDD4">
                            <a:alpha val="14000"/>
                          </a:srgbClr>
                        </a:solidFill>
                      </a:tcPr>
                    </a:tc>
                    <a:tc>
                      <a:txBody>
                        <a:bodyPr/>
                        <a:lstStyle/>
                        <a:p>
                          <a:pPr algn="ctr"/>
                          <a:r>
                            <a:rPr lang="en-US" b="1" dirty="0">
                              <a:solidFill>
                                <a:schemeClr val="tx1"/>
                              </a:solidFill>
                            </a:rPr>
                            <a:t>✓</a:t>
                          </a:r>
                        </a:p>
                      </a:txBody>
                      <a:tcPr>
                        <a:solidFill>
                          <a:srgbClr val="25BDD4">
                            <a:alpha val="14000"/>
                          </a:srgbClr>
                        </a:solidFill>
                      </a:tcPr>
                    </a:tc>
                    <a:tc>
                      <a:txBody>
                        <a:bodyPr/>
                        <a:lstStyle/>
                        <a:p>
                          <a:pPr algn="ctr"/>
                          <a:r>
                            <a:rPr lang="en-US" dirty="0">
                              <a:solidFill>
                                <a:schemeClr val="tx1"/>
                              </a:solidFill>
                            </a:rPr>
                            <a:t>✘</a:t>
                          </a:r>
                        </a:p>
                      </a:txBody>
                      <a:tcPr>
                        <a:solidFill>
                          <a:srgbClr val="25BDD4">
                            <a:alpha val="14000"/>
                          </a:srgbClr>
                        </a:solidFill>
                      </a:tcPr>
                    </a:tc>
                    <a:tc>
                      <a:txBody>
                        <a:bodyPr/>
                        <a:lstStyle/>
                        <a:p>
                          <a:pPr algn="ctr"/>
                          <a:r>
                            <a:rPr lang="en-US" dirty="0">
                              <a:solidFill>
                                <a:schemeClr val="tx1"/>
                              </a:solidFill>
                            </a:rPr>
                            <a:t>✘</a:t>
                          </a:r>
                        </a:p>
                      </a:txBody>
                      <a:tcPr>
                        <a:solidFill>
                          <a:srgbClr val="25BDD4">
                            <a:alpha val="14000"/>
                          </a:srgbClr>
                        </a:solidFill>
                      </a:tcPr>
                    </a:tc>
                    <a:tc>
                      <a:txBody>
                        <a:bodyPr/>
                        <a:lstStyle/>
                        <a:p>
                          <a:pPr algn="ctr"/>
                          <a:r>
                            <a:rPr lang="en-US" dirty="0">
                              <a:solidFill>
                                <a:schemeClr val="tx1"/>
                              </a:solidFill>
                            </a:rPr>
                            <a:t>✘</a:t>
                          </a:r>
                        </a:p>
                      </a:txBody>
                      <a:tcPr>
                        <a:solidFill>
                          <a:srgbClr val="25BDD4">
                            <a:alpha val="14000"/>
                          </a:srgbClr>
                        </a:solidFill>
                      </a:tcPr>
                    </a:tc>
                    <a:tc>
                      <a:txBody>
                        <a:bodyPr/>
                        <a:lstStyle/>
                        <a:p>
                          <a:pPr algn="ctr"/>
                          <a:r>
                            <a:rPr lang="en-US" dirty="0">
                              <a:solidFill>
                                <a:schemeClr val="tx1"/>
                              </a:solidFill>
                            </a:rPr>
                            <a:t>✓</a:t>
                          </a:r>
                        </a:p>
                      </a:txBody>
                      <a:tcPr>
                        <a:solidFill>
                          <a:srgbClr val="25BDD4">
                            <a:alpha val="14000"/>
                          </a:srgbClr>
                        </a:solidFill>
                      </a:tcPr>
                    </a:tc>
                    <a:tc>
                      <a:txBody>
                        <a:bodyPr/>
                        <a:lstStyle/>
                        <a:p>
                          <a:r>
                            <a:rPr lang="en-US" dirty="0">
                              <a:solidFill>
                                <a:schemeClr val="tx1"/>
                              </a:solidFill>
                            </a:rPr>
                            <a:t>Non-linear</a:t>
                          </a:r>
                        </a:p>
                      </a:txBody>
                      <a:tcPr>
                        <a:solidFill>
                          <a:srgbClr val="25BDD4">
                            <a:alpha val="14000"/>
                          </a:srgbClr>
                        </a:solidFill>
                      </a:tcPr>
                    </a:tc>
                    <a:tc>
                      <a:txBody>
                        <a:bodyPr/>
                        <a:lstStyle/>
                        <a:p>
                          <a:r>
                            <a:rPr lang="en-US" dirty="0">
                              <a:solidFill>
                                <a:schemeClr val="tx1"/>
                              </a:solidFill>
                            </a:rPr>
                            <a:t>2020</a:t>
                          </a:r>
                        </a:p>
                      </a:txBody>
                      <a:tcPr>
                        <a:solidFill>
                          <a:srgbClr val="25BDD4">
                            <a:alpha val="14000"/>
                          </a:srgbClr>
                        </a:solidFill>
                      </a:tcPr>
                    </a:tc>
                    <a:extLst>
                      <a:ext uri="{0D108BD9-81ED-4DB2-BD59-A6C34878D82A}">
                        <a16:rowId xmlns:a16="http://schemas.microsoft.com/office/drawing/2014/main" val="3508551682"/>
                      </a:ext>
                    </a:extLst>
                  </a:tr>
                  <a:tr h="400182">
                    <a:tc>
                      <a:txBody>
                        <a:bodyPr/>
                        <a:lstStyle/>
                        <a:p>
                          <a:r>
                            <a:rPr lang="en-US" dirty="0" err="1">
                              <a:solidFill>
                                <a:schemeClr val="tx1"/>
                              </a:solidFill>
                            </a:rPr>
                            <a:t>qSNMF</a:t>
                          </a:r>
                          <a:endParaRPr lang="en-US" dirty="0">
                            <a:solidFill>
                              <a:schemeClr val="tx1"/>
                            </a:solidFill>
                          </a:endParaRPr>
                        </a:p>
                      </a:txBody>
                      <a:tcPr>
                        <a:solidFill>
                          <a:srgbClr val="25BDD4">
                            <a:alpha val="14000"/>
                          </a:srgbClr>
                        </a:solidFill>
                      </a:tcPr>
                    </a:tc>
                    <a:tc>
                      <a:txBody>
                        <a:bodyPr/>
                        <a:lstStyle/>
                        <a:p>
                          <a:pPr algn="ctr"/>
                          <a14:m>
                            <m:oMathPara xmlns:m="http://schemas.openxmlformats.org/officeDocument/2006/math">
                              <m:oMathParaPr>
                                <m:jc m:val="centerGroup"/>
                              </m:oMathParaPr>
                              <m:oMath xmlns:m="http://schemas.openxmlformats.org/officeDocument/2006/math">
                                <m:r>
                                  <a:rPr lang="el-GR" i="1" smtClean="0">
                                    <a:solidFill>
                                      <a:schemeClr val="tx1"/>
                                    </a:solidFill>
                                    <a:latin typeface="Cambria Math" panose="02040503050406030204" pitchFamily="18" charset="0"/>
                                    <a:ea typeface="Cambria Math" panose="02040503050406030204" pitchFamily="18" charset="0"/>
                                  </a:rPr>
                                  <m:t>𝒪</m:t>
                                </m:r>
                                <m:d>
                                  <m:dPr>
                                    <m:ctrlPr>
                                      <a:rPr lang="en-US" i="1" smtClean="0">
                                        <a:solidFill>
                                          <a:schemeClr val="tx1"/>
                                        </a:solidFill>
                                        <a:latin typeface="Cambria Math" panose="02040503050406030204" pitchFamily="18" charset="0"/>
                                      </a:rPr>
                                    </m:ctrlPr>
                                  </m:dPr>
                                  <m:e>
                                    <m:r>
                                      <a:rPr lang="en-AU" b="0" i="1" smtClean="0">
                                        <a:solidFill>
                                          <a:schemeClr val="tx1"/>
                                        </a:solidFill>
                                        <a:latin typeface="Cambria Math" panose="02040503050406030204" pitchFamily="18" charset="0"/>
                                      </a:rPr>
                                      <m:t> </m:t>
                                    </m:r>
                                    <m:func>
                                      <m:funcPr>
                                        <m:ctrlPr>
                                          <a:rPr lang="en-AU" b="0" i="1" smtClean="0">
                                            <a:solidFill>
                                              <a:schemeClr val="tx1"/>
                                            </a:solidFill>
                                            <a:latin typeface="Cambria Math" panose="02040503050406030204" pitchFamily="18" charset="0"/>
                                          </a:rPr>
                                        </m:ctrlPr>
                                      </m:funcPr>
                                      <m:fName>
                                        <m:r>
                                          <m:rPr>
                                            <m:sty m:val="p"/>
                                          </m:rPr>
                                          <a:rPr lang="en-AU" b="0" i="0" smtClean="0">
                                            <a:solidFill>
                                              <a:schemeClr val="tx1"/>
                                            </a:solidFill>
                                            <a:latin typeface="Cambria Math" panose="02040503050406030204" pitchFamily="18" charset="0"/>
                                          </a:rPr>
                                          <m:t>log</m:t>
                                        </m:r>
                                      </m:fName>
                                      <m:e>
                                        <m:r>
                                          <a:rPr lang="en-AU" b="0" i="1" smtClean="0">
                                            <a:solidFill>
                                              <a:schemeClr val="tx1"/>
                                            </a:solidFill>
                                            <a:latin typeface="Cambria Math" panose="02040503050406030204" pitchFamily="18" charset="0"/>
                                          </a:rPr>
                                          <m:t>(</m:t>
                                        </m:r>
                                        <m:r>
                                          <a:rPr lang="en-AU" b="0" i="1" smtClean="0">
                                            <a:solidFill>
                                              <a:schemeClr val="tx1"/>
                                            </a:solidFill>
                                            <a:latin typeface="Cambria Math" panose="02040503050406030204" pitchFamily="18" charset="0"/>
                                          </a:rPr>
                                          <m:t>𝑚</m:t>
                                        </m:r>
                                        <m:r>
                                          <a:rPr lang="en-AU" b="0" i="1" smtClean="0">
                                            <a:solidFill>
                                              <a:schemeClr val="tx1"/>
                                            </a:solidFill>
                                            <a:latin typeface="Cambria Math" panose="02040503050406030204" pitchFamily="18" charset="0"/>
                                          </a:rPr>
                                          <m:t>+</m:t>
                                        </m:r>
                                        <m:r>
                                          <a:rPr lang="en-AU" b="0" i="1" smtClean="0">
                                            <a:solidFill>
                                              <a:schemeClr val="tx1"/>
                                            </a:solidFill>
                                            <a:latin typeface="Cambria Math" panose="02040503050406030204" pitchFamily="18" charset="0"/>
                                          </a:rPr>
                                          <m:t>𝑑</m:t>
                                        </m:r>
                                        <m:r>
                                          <a:rPr lang="en-AU" b="0" i="1" smtClean="0">
                                            <a:solidFill>
                                              <a:schemeClr val="tx1"/>
                                            </a:solidFill>
                                            <a:latin typeface="Cambria Math" panose="02040503050406030204" pitchFamily="18" charset="0"/>
                                          </a:rPr>
                                          <m:t>)</m:t>
                                        </m:r>
                                      </m:e>
                                    </m:func>
                                  </m:e>
                                </m:d>
                              </m:oMath>
                            </m:oMathPara>
                          </a14:m>
                          <a:endParaRPr lang="en-US" dirty="0">
                            <a:solidFill>
                              <a:schemeClr val="tx1"/>
                            </a:solidFill>
                          </a:endParaRPr>
                        </a:p>
                      </a:txBody>
                      <a:tcPr>
                        <a:solidFill>
                          <a:srgbClr val="25BDD4">
                            <a:alpha val="14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a:t>
                          </a:r>
                        </a:p>
                      </a:txBody>
                      <a:tcPr>
                        <a:solidFill>
                          <a:srgbClr val="25BDD4">
                            <a:alpha val="14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a:t>
                          </a:r>
                        </a:p>
                      </a:txBody>
                      <a:tcPr>
                        <a:solidFill>
                          <a:srgbClr val="25BDD4">
                            <a:alpha val="14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a:t>
                          </a:r>
                        </a:p>
                      </a:txBody>
                      <a:tcPr>
                        <a:solidFill>
                          <a:srgbClr val="25BDD4">
                            <a:alpha val="14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a:t>
                          </a:r>
                        </a:p>
                      </a:txBody>
                      <a:tcPr>
                        <a:solidFill>
                          <a:srgbClr val="25BDD4">
                            <a:alpha val="14000"/>
                          </a:srgbClr>
                        </a:solidFill>
                      </a:tcPr>
                    </a:tc>
                    <a:tc>
                      <a:txBody>
                        <a:bodyPr/>
                        <a:lstStyle/>
                        <a:p>
                          <a:pPr algn="ctr"/>
                          <a:r>
                            <a:rPr lang="en-US" dirty="0">
                              <a:solidFill>
                                <a:schemeClr val="tx1"/>
                              </a:solidFill>
                            </a:rPr>
                            <a:t>✓</a:t>
                          </a:r>
                        </a:p>
                      </a:txBody>
                      <a:tcPr>
                        <a:solidFill>
                          <a:srgbClr val="25BDD4">
                            <a:alpha val="14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Non-linear</a:t>
                          </a:r>
                        </a:p>
                      </a:txBody>
                      <a:tcPr>
                        <a:solidFill>
                          <a:srgbClr val="25BDD4">
                            <a:alpha val="14000"/>
                          </a:srgbClr>
                        </a:solidFill>
                      </a:tcPr>
                    </a:tc>
                    <a:tc>
                      <a:txBody>
                        <a:bodyPr/>
                        <a:lstStyle/>
                        <a:p>
                          <a:r>
                            <a:rPr lang="en-US" dirty="0">
                              <a:solidFill>
                                <a:schemeClr val="tx1"/>
                              </a:solidFill>
                            </a:rPr>
                            <a:t>2020</a:t>
                          </a:r>
                        </a:p>
                      </a:txBody>
                      <a:tcPr>
                        <a:solidFill>
                          <a:srgbClr val="25BDD4">
                            <a:alpha val="14000"/>
                          </a:srgbClr>
                        </a:solidFill>
                      </a:tcPr>
                    </a:tc>
                    <a:extLst>
                      <a:ext uri="{0D108BD9-81ED-4DB2-BD59-A6C34878D82A}">
                        <a16:rowId xmlns:a16="http://schemas.microsoft.com/office/drawing/2014/main" val="493853488"/>
                      </a:ext>
                    </a:extLst>
                  </a:tr>
                  <a:tr h="400182">
                    <a:tc>
                      <a:txBody>
                        <a:bodyPr/>
                        <a:lstStyle/>
                        <a:p>
                          <a:r>
                            <a:rPr lang="en-US" dirty="0" err="1">
                              <a:solidFill>
                                <a:schemeClr val="tx1"/>
                              </a:solidFill>
                            </a:rPr>
                            <a:t>qIsomap</a:t>
                          </a:r>
                          <a:endParaRPr lang="en-US" dirty="0">
                            <a:solidFill>
                              <a:schemeClr val="tx1"/>
                            </a:solidFill>
                          </a:endParaRPr>
                        </a:p>
                      </a:txBody>
                      <a:tcPr>
                        <a:solidFill>
                          <a:srgbClr val="25BDD4">
                            <a:alpha val="14000"/>
                          </a:srgbClr>
                        </a:solidFill>
                      </a:tcPr>
                    </a:tc>
                    <a:tc>
                      <a:txBody>
                        <a:bodyPr/>
                        <a:lstStyle/>
                        <a:p>
                          <a:pPr algn="ctr"/>
                          <a14:m>
                            <m:oMathPara xmlns:m="http://schemas.openxmlformats.org/officeDocument/2006/math">
                              <m:oMathParaPr>
                                <m:jc m:val="centerGroup"/>
                              </m:oMathParaPr>
                              <m:oMath xmlns:m="http://schemas.openxmlformats.org/officeDocument/2006/math">
                                <m:r>
                                  <a:rPr lang="el-GR" i="1" smtClean="0">
                                    <a:solidFill>
                                      <a:schemeClr val="tx1"/>
                                    </a:solidFill>
                                    <a:latin typeface="Cambria Math" panose="02040503050406030204" pitchFamily="18" charset="0"/>
                                    <a:ea typeface="Cambria Math" panose="02040503050406030204" pitchFamily="18" charset="0"/>
                                  </a:rPr>
                                  <m:t>𝒪</m:t>
                                </m:r>
                                <m:d>
                                  <m:dPr>
                                    <m:ctrlPr>
                                      <a:rPr lang="en-US" i="1" smtClean="0">
                                        <a:solidFill>
                                          <a:schemeClr val="tx1"/>
                                        </a:solidFill>
                                        <a:latin typeface="Cambria Math" panose="02040503050406030204" pitchFamily="18" charset="0"/>
                                      </a:rPr>
                                    </m:ctrlPr>
                                  </m:dPr>
                                  <m:e>
                                    <m:sSup>
                                      <m:sSupPr>
                                        <m:ctrlPr>
                                          <a:rPr lang="el-GR" i="1" smtClean="0">
                                            <a:solidFill>
                                              <a:schemeClr val="tx1"/>
                                            </a:solidFill>
                                            <a:latin typeface="Cambria Math" panose="02040503050406030204" pitchFamily="18" charset="0"/>
                                            <a:ea typeface="Cambria Math" panose="02040503050406030204" pitchFamily="18" charset="0"/>
                                          </a:rPr>
                                        </m:ctrlPr>
                                      </m:sSupPr>
                                      <m:e>
                                        <m:r>
                                          <a:rPr lang="en-AU" b="0" i="1" smtClean="0">
                                            <a:solidFill>
                                              <a:schemeClr val="tx1"/>
                                            </a:solidFill>
                                            <a:latin typeface="Cambria Math" panose="02040503050406030204" pitchFamily="18" charset="0"/>
                                            <a:ea typeface="Cambria Math" panose="02040503050406030204" pitchFamily="18" charset="0"/>
                                          </a:rPr>
                                          <m:t>𝑑</m:t>
                                        </m:r>
                                      </m:e>
                                      <m:sup>
                                        <m:r>
                                          <a:rPr lang="en-AU" b="0" i="1" smtClean="0">
                                            <a:solidFill>
                                              <a:schemeClr val="tx1"/>
                                            </a:solidFill>
                                            <a:latin typeface="Cambria Math" panose="02040503050406030204" pitchFamily="18" charset="0"/>
                                            <a:ea typeface="Cambria Math" panose="02040503050406030204" pitchFamily="18" charset="0"/>
                                          </a:rPr>
                                          <m:t>3/2</m:t>
                                        </m:r>
                                      </m:sup>
                                    </m:sSup>
                                  </m:e>
                                </m:d>
                              </m:oMath>
                            </m:oMathPara>
                          </a14:m>
                          <a:endParaRPr lang="en-US" dirty="0">
                            <a:solidFill>
                              <a:schemeClr val="tx1"/>
                            </a:solidFill>
                          </a:endParaRPr>
                        </a:p>
                      </a:txBody>
                      <a:tcPr>
                        <a:solidFill>
                          <a:srgbClr val="25BDD4">
                            <a:alpha val="14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a:t>
                          </a:r>
                        </a:p>
                      </a:txBody>
                      <a:tcPr>
                        <a:solidFill>
                          <a:srgbClr val="25BDD4">
                            <a:alpha val="14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a:t>
                          </a:r>
                        </a:p>
                      </a:txBody>
                      <a:tcPr>
                        <a:solidFill>
                          <a:srgbClr val="25BDD4">
                            <a:alpha val="14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schemeClr val="tx1"/>
                              </a:solidFill>
                            </a:rPr>
                            <a:t>✓</a:t>
                          </a:r>
                          <a:endParaRPr lang="en-US" dirty="0">
                            <a:solidFill>
                              <a:schemeClr val="tx1"/>
                            </a:solidFill>
                          </a:endParaRPr>
                        </a:p>
                      </a:txBody>
                      <a:tcPr>
                        <a:solidFill>
                          <a:srgbClr val="25BDD4">
                            <a:alpha val="14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a:t>
                          </a:r>
                        </a:p>
                      </a:txBody>
                      <a:tcPr>
                        <a:solidFill>
                          <a:srgbClr val="25BDD4">
                            <a:alpha val="14000"/>
                          </a:srgbClr>
                        </a:solidFill>
                      </a:tcPr>
                    </a:tc>
                    <a:tc>
                      <a:txBody>
                        <a:bodyPr/>
                        <a:lstStyle/>
                        <a:p>
                          <a:pPr algn="ctr"/>
                          <a:r>
                            <a:rPr lang="en-US" dirty="0">
                              <a:solidFill>
                                <a:schemeClr val="tx1"/>
                              </a:solidFill>
                            </a:rPr>
                            <a:t>✘</a:t>
                          </a:r>
                        </a:p>
                      </a:txBody>
                      <a:tcPr>
                        <a:solidFill>
                          <a:srgbClr val="25BDD4">
                            <a:alpha val="14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Non-linear; manifold</a:t>
                          </a:r>
                        </a:p>
                      </a:txBody>
                      <a:tcPr>
                        <a:solidFill>
                          <a:srgbClr val="25BDD4">
                            <a:alpha val="14000"/>
                          </a:srgbClr>
                        </a:solidFill>
                      </a:tcPr>
                    </a:tc>
                    <a:tc>
                      <a:txBody>
                        <a:bodyPr/>
                        <a:lstStyle/>
                        <a:p>
                          <a:r>
                            <a:rPr lang="en-US" dirty="0">
                              <a:solidFill>
                                <a:schemeClr val="tx1"/>
                              </a:solidFill>
                            </a:rPr>
                            <a:t>2013</a:t>
                          </a:r>
                        </a:p>
                      </a:txBody>
                      <a:tcPr>
                        <a:solidFill>
                          <a:srgbClr val="25BDD4">
                            <a:alpha val="14000"/>
                          </a:srgbClr>
                        </a:solidFill>
                      </a:tcPr>
                    </a:tc>
                    <a:extLst>
                      <a:ext uri="{0D108BD9-81ED-4DB2-BD59-A6C34878D82A}">
                        <a16:rowId xmlns:a16="http://schemas.microsoft.com/office/drawing/2014/main" val="1707966681"/>
                      </a:ext>
                    </a:extLst>
                  </a:tr>
                  <a:tr h="400182">
                    <a:tc>
                      <a:txBody>
                        <a:bodyPr/>
                        <a:lstStyle/>
                        <a:p>
                          <a:r>
                            <a:rPr lang="en-US" dirty="0">
                              <a:solidFill>
                                <a:schemeClr val="tx1"/>
                              </a:solidFill>
                            </a:rPr>
                            <a:t>q-Laplacian Eigenmap</a:t>
                          </a:r>
                        </a:p>
                      </a:txBody>
                      <a:tcPr>
                        <a:solidFill>
                          <a:srgbClr val="25BDD4">
                            <a:alpha val="14000"/>
                          </a:srgbClr>
                        </a:solidFill>
                      </a:tcPr>
                    </a:tc>
                    <a:tc>
                      <a:txBody>
                        <a:bodyPr/>
                        <a:lstStyle/>
                        <a:p>
                          <a:pPr algn="ctr"/>
                          <a14:m>
                            <m:oMathPara xmlns:m="http://schemas.openxmlformats.org/officeDocument/2006/math">
                              <m:oMathParaPr>
                                <m:jc m:val="centerGroup"/>
                              </m:oMathParaPr>
                              <m:oMath xmlns:m="http://schemas.openxmlformats.org/officeDocument/2006/math">
                                <m:r>
                                  <a:rPr lang="el-GR" i="1" smtClean="0">
                                    <a:solidFill>
                                      <a:schemeClr val="tx1"/>
                                    </a:solidFill>
                                    <a:latin typeface="Cambria Math" panose="02040503050406030204" pitchFamily="18" charset="0"/>
                                    <a:ea typeface="Cambria Math" panose="02040503050406030204" pitchFamily="18" charset="0"/>
                                  </a:rPr>
                                  <m:t>𝒪</m:t>
                                </m:r>
                                <m:d>
                                  <m:dPr>
                                    <m:ctrlPr>
                                      <a:rPr lang="en-US" i="1" smtClean="0">
                                        <a:solidFill>
                                          <a:schemeClr val="tx1"/>
                                        </a:solidFill>
                                        <a:latin typeface="Cambria Math" panose="02040503050406030204" pitchFamily="18" charset="0"/>
                                      </a:rPr>
                                    </m:ctrlPr>
                                  </m:dPr>
                                  <m:e>
                                    <m:r>
                                      <a:rPr lang="en-AU" b="0" i="1" smtClean="0">
                                        <a:solidFill>
                                          <a:schemeClr val="tx1"/>
                                        </a:solidFill>
                                        <a:latin typeface="Cambria Math" panose="02040503050406030204" pitchFamily="18" charset="0"/>
                                      </a:rPr>
                                      <m:t> </m:t>
                                    </m:r>
                                    <m:func>
                                      <m:funcPr>
                                        <m:ctrlPr>
                                          <a:rPr lang="en-AU" b="0" i="1" smtClean="0">
                                            <a:solidFill>
                                              <a:schemeClr val="tx1"/>
                                            </a:solidFill>
                                            <a:latin typeface="Cambria Math" panose="02040503050406030204" pitchFamily="18" charset="0"/>
                                          </a:rPr>
                                        </m:ctrlPr>
                                      </m:funcPr>
                                      <m:fName>
                                        <m:r>
                                          <m:rPr>
                                            <m:sty m:val="p"/>
                                          </m:rPr>
                                          <a:rPr lang="en-AU" b="0" i="0" smtClean="0">
                                            <a:solidFill>
                                              <a:schemeClr val="tx1"/>
                                            </a:solidFill>
                                            <a:latin typeface="Cambria Math" panose="02040503050406030204" pitchFamily="18" charset="0"/>
                                          </a:rPr>
                                          <m:t>log</m:t>
                                        </m:r>
                                      </m:fName>
                                      <m:e>
                                        <m:r>
                                          <a:rPr lang="en-AU" b="0" i="1" smtClean="0">
                                            <a:solidFill>
                                              <a:schemeClr val="tx1"/>
                                            </a:solidFill>
                                            <a:latin typeface="Cambria Math" panose="02040503050406030204" pitchFamily="18" charset="0"/>
                                          </a:rPr>
                                          <m:t>(</m:t>
                                        </m:r>
                                        <m:r>
                                          <a:rPr lang="en-AU" b="0" i="1" smtClean="0">
                                            <a:solidFill>
                                              <a:schemeClr val="tx1"/>
                                            </a:solidFill>
                                            <a:latin typeface="Cambria Math" panose="02040503050406030204" pitchFamily="18" charset="0"/>
                                          </a:rPr>
                                          <m:t>𝑚</m:t>
                                        </m:r>
                                        <m:r>
                                          <a:rPr lang="en-AU" b="0" i="1" smtClean="0">
                                            <a:solidFill>
                                              <a:schemeClr val="tx1"/>
                                            </a:solidFill>
                                            <a:latin typeface="Cambria Math" panose="02040503050406030204" pitchFamily="18" charset="0"/>
                                          </a:rPr>
                                          <m:t> </m:t>
                                        </m:r>
                                        <m:r>
                                          <a:rPr lang="en-AU" b="0" i="1" smtClean="0">
                                            <a:solidFill>
                                              <a:schemeClr val="tx1"/>
                                            </a:solidFill>
                                            <a:latin typeface="Cambria Math" panose="02040503050406030204" pitchFamily="18" charset="0"/>
                                          </a:rPr>
                                          <m:t>𝑑</m:t>
                                        </m:r>
                                        <m:r>
                                          <a:rPr lang="en-AU" b="0" i="1" smtClean="0">
                                            <a:solidFill>
                                              <a:schemeClr val="tx1"/>
                                            </a:solidFill>
                                            <a:latin typeface="Cambria Math" panose="02040503050406030204" pitchFamily="18" charset="0"/>
                                          </a:rPr>
                                          <m:t>)</m:t>
                                        </m:r>
                                      </m:e>
                                    </m:func>
                                  </m:e>
                                </m:d>
                              </m:oMath>
                            </m:oMathPara>
                          </a14:m>
                          <a:endParaRPr lang="en-US" dirty="0">
                            <a:solidFill>
                              <a:schemeClr val="tx1"/>
                            </a:solidFill>
                          </a:endParaRPr>
                        </a:p>
                      </a:txBody>
                      <a:tcPr>
                        <a:solidFill>
                          <a:srgbClr val="25BDD4">
                            <a:alpha val="14000"/>
                          </a:srgbClr>
                        </a:solidFill>
                      </a:tcPr>
                    </a:tc>
                    <a:tc>
                      <a:txBody>
                        <a:bodyPr/>
                        <a:lstStyle/>
                        <a:p>
                          <a:pPr algn="ctr"/>
                          <a:r>
                            <a:rPr lang="en-US" b="1" dirty="0">
                              <a:solidFill>
                                <a:schemeClr val="tx1"/>
                              </a:solidFill>
                            </a:rPr>
                            <a:t>✓</a:t>
                          </a:r>
                        </a:p>
                      </a:txBody>
                      <a:tcPr>
                        <a:solidFill>
                          <a:srgbClr val="25BDD4">
                            <a:alpha val="14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schemeClr val="tx1"/>
                              </a:solidFill>
                            </a:rPr>
                            <a:t>✓</a:t>
                          </a:r>
                          <a:endParaRPr lang="en-US" dirty="0">
                            <a:solidFill>
                              <a:schemeClr val="tx1"/>
                            </a:solidFill>
                          </a:endParaRPr>
                        </a:p>
                        <a:p>
                          <a:pPr algn="ctr"/>
                          <a:endParaRPr lang="en-US" dirty="0">
                            <a:solidFill>
                              <a:schemeClr val="tx1"/>
                            </a:solidFill>
                          </a:endParaRPr>
                        </a:p>
                      </a:txBody>
                      <a:tcPr>
                        <a:solidFill>
                          <a:srgbClr val="25BDD4">
                            <a:alpha val="14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a:t>
                          </a:r>
                        </a:p>
                      </a:txBody>
                      <a:tcPr>
                        <a:solidFill>
                          <a:srgbClr val="25BDD4">
                            <a:alpha val="14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schemeClr val="tx1"/>
                              </a:solidFill>
                            </a:rPr>
                            <a:t>✓</a:t>
                          </a:r>
                          <a:endParaRPr lang="en-US" dirty="0">
                            <a:solidFill>
                              <a:schemeClr val="tx1"/>
                            </a:solidFill>
                          </a:endParaRPr>
                        </a:p>
                        <a:p>
                          <a:pPr algn="ctr"/>
                          <a:endParaRPr lang="en-US" dirty="0">
                            <a:solidFill>
                              <a:schemeClr val="tx1"/>
                            </a:solidFill>
                          </a:endParaRPr>
                        </a:p>
                      </a:txBody>
                      <a:tcPr>
                        <a:solidFill>
                          <a:srgbClr val="25BDD4">
                            <a:alpha val="14000"/>
                          </a:srgbClr>
                        </a:solidFill>
                      </a:tcPr>
                    </a:tc>
                    <a:tc>
                      <a:txBody>
                        <a:bodyPr/>
                        <a:lstStyle/>
                        <a:p>
                          <a:pPr algn="ctr"/>
                          <a:r>
                            <a:rPr lang="en-US" dirty="0">
                              <a:solidFill>
                                <a:schemeClr val="tx1"/>
                              </a:solidFill>
                            </a:rPr>
                            <a:t>✓</a:t>
                          </a:r>
                        </a:p>
                      </a:txBody>
                      <a:tcPr>
                        <a:solidFill>
                          <a:srgbClr val="25BDD4">
                            <a:alpha val="14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Non-linear; manifold</a:t>
                          </a:r>
                        </a:p>
                      </a:txBody>
                      <a:tcPr>
                        <a:solidFill>
                          <a:srgbClr val="25BDD4">
                            <a:alpha val="14000"/>
                          </a:srgbClr>
                        </a:solidFill>
                      </a:tcPr>
                    </a:tc>
                    <a:tc>
                      <a:txBody>
                        <a:bodyPr/>
                        <a:lstStyle/>
                        <a:p>
                          <a:r>
                            <a:rPr lang="en-US" dirty="0">
                              <a:solidFill>
                                <a:schemeClr val="tx1"/>
                              </a:solidFill>
                            </a:rPr>
                            <a:t>2016</a:t>
                          </a:r>
                        </a:p>
                      </a:txBody>
                      <a:tcPr>
                        <a:solidFill>
                          <a:srgbClr val="25BDD4">
                            <a:alpha val="14000"/>
                          </a:srgbClr>
                        </a:solidFill>
                      </a:tcPr>
                    </a:tc>
                    <a:extLst>
                      <a:ext uri="{0D108BD9-81ED-4DB2-BD59-A6C34878D82A}">
                        <a16:rowId xmlns:a16="http://schemas.microsoft.com/office/drawing/2014/main" val="249306664"/>
                      </a:ext>
                    </a:extLst>
                  </a:tr>
                  <a:tr h="400182">
                    <a:tc>
                      <a:txBody>
                        <a:bodyPr/>
                        <a:lstStyle/>
                        <a:p>
                          <a:r>
                            <a:rPr lang="en-US" dirty="0" err="1">
                              <a:solidFill>
                                <a:schemeClr val="tx1"/>
                              </a:solidFill>
                            </a:rPr>
                            <a:t>qLLE</a:t>
                          </a:r>
                          <a:endParaRPr lang="en-US" dirty="0">
                            <a:solidFill>
                              <a:schemeClr val="tx1"/>
                            </a:solidFill>
                          </a:endParaRPr>
                        </a:p>
                      </a:txBody>
                      <a:tcPr>
                        <a:solidFill>
                          <a:srgbClr val="25BDD4">
                            <a:alpha val="14000"/>
                          </a:srgbClr>
                        </a:solidFill>
                      </a:tcPr>
                    </a:tc>
                    <a:tc>
                      <a:txBody>
                        <a:bodyPr/>
                        <a:lstStyle/>
                        <a:p>
                          <a:pPr algn="ctr"/>
                          <a14:m>
                            <m:oMathPara xmlns:m="http://schemas.openxmlformats.org/officeDocument/2006/math">
                              <m:oMathParaPr>
                                <m:jc m:val="centerGroup"/>
                              </m:oMathParaPr>
                              <m:oMath xmlns:m="http://schemas.openxmlformats.org/officeDocument/2006/math">
                                <m:r>
                                  <a:rPr lang="el-GR" i="1" smtClean="0">
                                    <a:solidFill>
                                      <a:schemeClr val="tx1"/>
                                    </a:solidFill>
                                    <a:latin typeface="Cambria Math" panose="02040503050406030204" pitchFamily="18" charset="0"/>
                                    <a:ea typeface="Cambria Math" panose="02040503050406030204" pitchFamily="18" charset="0"/>
                                  </a:rPr>
                                  <m:t>𝒪</m:t>
                                </m:r>
                                <m:d>
                                  <m:dPr>
                                    <m:ctrlPr>
                                      <a:rPr lang="en-US" i="1" smtClean="0">
                                        <a:solidFill>
                                          <a:schemeClr val="tx1"/>
                                        </a:solidFill>
                                        <a:latin typeface="Cambria Math" panose="02040503050406030204" pitchFamily="18" charset="0"/>
                                      </a:rPr>
                                    </m:ctrlPr>
                                  </m:dPr>
                                  <m:e>
                                    <m:r>
                                      <a:rPr lang="en-AU" b="0" i="1" smtClean="0">
                                        <a:solidFill>
                                          <a:schemeClr val="tx1"/>
                                        </a:solidFill>
                                        <a:latin typeface="Cambria Math" panose="02040503050406030204" pitchFamily="18" charset="0"/>
                                      </a:rPr>
                                      <m:t> </m:t>
                                    </m:r>
                                    <m:func>
                                      <m:funcPr>
                                        <m:ctrlPr>
                                          <a:rPr lang="en-AU" b="0" i="1" smtClean="0">
                                            <a:solidFill>
                                              <a:schemeClr val="tx1"/>
                                            </a:solidFill>
                                            <a:latin typeface="Cambria Math" panose="02040503050406030204" pitchFamily="18" charset="0"/>
                                          </a:rPr>
                                        </m:ctrlPr>
                                      </m:funcPr>
                                      <m:fName>
                                        <m:r>
                                          <m:rPr>
                                            <m:sty m:val="p"/>
                                          </m:rPr>
                                          <a:rPr lang="en-AU" b="0" i="0" smtClean="0">
                                            <a:solidFill>
                                              <a:schemeClr val="tx1"/>
                                            </a:solidFill>
                                            <a:latin typeface="Cambria Math" panose="02040503050406030204" pitchFamily="18" charset="0"/>
                                          </a:rPr>
                                          <m:t>log</m:t>
                                        </m:r>
                                        <m:r>
                                          <a:rPr lang="en-AU" b="0" i="1" smtClean="0">
                                            <a:solidFill>
                                              <a:schemeClr val="tx1"/>
                                            </a:solidFill>
                                            <a:latin typeface="Cambria Math" panose="02040503050406030204" pitchFamily="18" charset="0"/>
                                          </a:rPr>
                                          <m:t> </m:t>
                                        </m:r>
                                      </m:fName>
                                      <m:e>
                                        <m:r>
                                          <a:rPr lang="en-AU" b="0" i="1" smtClean="0">
                                            <a:solidFill>
                                              <a:schemeClr val="tx1"/>
                                            </a:solidFill>
                                            <a:latin typeface="Cambria Math" panose="02040503050406030204" pitchFamily="18" charset="0"/>
                                          </a:rPr>
                                          <m:t>𝑚</m:t>
                                        </m:r>
                                        <m:r>
                                          <a:rPr lang="en-AU" b="0" i="1" smtClean="0">
                                            <a:solidFill>
                                              <a:schemeClr val="tx1"/>
                                            </a:solidFill>
                                            <a:latin typeface="Cambria Math" panose="02040503050406030204" pitchFamily="18" charset="0"/>
                                          </a:rPr>
                                          <m:t> </m:t>
                                        </m:r>
                                      </m:e>
                                    </m:func>
                                  </m:e>
                                </m:d>
                              </m:oMath>
                            </m:oMathPara>
                          </a14:m>
                          <a:endParaRPr lang="en-US" dirty="0">
                            <a:solidFill>
                              <a:schemeClr val="tx1"/>
                            </a:solidFill>
                          </a:endParaRPr>
                        </a:p>
                      </a:txBody>
                      <a:tcPr>
                        <a:solidFill>
                          <a:srgbClr val="25BDD4">
                            <a:alpha val="14000"/>
                          </a:srgbClr>
                        </a:solidFill>
                      </a:tcPr>
                    </a:tc>
                    <a:tc>
                      <a:txBody>
                        <a:bodyPr/>
                        <a:lstStyle/>
                        <a:p>
                          <a:pPr algn="ctr"/>
                          <a:r>
                            <a:rPr lang="en-US" b="1" dirty="0">
                              <a:solidFill>
                                <a:schemeClr val="tx1"/>
                              </a:solidFill>
                            </a:rPr>
                            <a:t>✓</a:t>
                          </a:r>
                        </a:p>
                      </a:txBody>
                      <a:tcPr>
                        <a:solidFill>
                          <a:srgbClr val="25BDD4">
                            <a:alpha val="14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schemeClr val="tx1"/>
                              </a:solidFill>
                            </a:rPr>
                            <a:t>✓</a:t>
                          </a:r>
                          <a:endParaRPr lang="en-US" dirty="0">
                            <a:solidFill>
                              <a:schemeClr val="tx1"/>
                            </a:solidFill>
                          </a:endParaRPr>
                        </a:p>
                      </a:txBody>
                      <a:tcPr>
                        <a:solidFill>
                          <a:srgbClr val="25BDD4">
                            <a:alpha val="14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a:t>
                          </a:r>
                        </a:p>
                      </a:txBody>
                      <a:tcPr>
                        <a:solidFill>
                          <a:srgbClr val="25BDD4">
                            <a:alpha val="14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a:t>
                          </a:r>
                        </a:p>
                      </a:txBody>
                      <a:tcPr>
                        <a:solidFill>
                          <a:srgbClr val="25BDD4">
                            <a:alpha val="14000"/>
                          </a:srgbClr>
                        </a:solidFill>
                      </a:tcPr>
                    </a:tc>
                    <a:tc>
                      <a:txBody>
                        <a:bodyPr/>
                        <a:lstStyle/>
                        <a:p>
                          <a:pPr algn="ctr"/>
                          <a:r>
                            <a:rPr lang="en-US" dirty="0">
                              <a:solidFill>
                                <a:schemeClr val="tx1"/>
                              </a:solidFill>
                            </a:rPr>
                            <a:t>✓</a:t>
                          </a:r>
                        </a:p>
                      </a:txBody>
                      <a:tcPr>
                        <a:solidFill>
                          <a:srgbClr val="25BDD4">
                            <a:alpha val="14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Non-linear; manifold</a:t>
                          </a:r>
                        </a:p>
                      </a:txBody>
                      <a:tcPr>
                        <a:solidFill>
                          <a:srgbClr val="25BDD4">
                            <a:alpha val="14000"/>
                          </a:srgbClr>
                        </a:solidFill>
                      </a:tcPr>
                    </a:tc>
                    <a:tc>
                      <a:txBody>
                        <a:bodyPr/>
                        <a:lstStyle/>
                        <a:p>
                          <a:r>
                            <a:rPr lang="en-US" dirty="0">
                              <a:solidFill>
                                <a:schemeClr val="tx1"/>
                              </a:solidFill>
                            </a:rPr>
                            <a:t>2020</a:t>
                          </a:r>
                        </a:p>
                      </a:txBody>
                      <a:tcPr>
                        <a:solidFill>
                          <a:srgbClr val="25BDD4">
                            <a:alpha val="14000"/>
                          </a:srgbClr>
                        </a:solidFill>
                      </a:tcPr>
                    </a:tc>
                    <a:extLst>
                      <a:ext uri="{0D108BD9-81ED-4DB2-BD59-A6C34878D82A}">
                        <a16:rowId xmlns:a16="http://schemas.microsoft.com/office/drawing/2014/main" val="4014407766"/>
                      </a:ext>
                    </a:extLst>
                  </a:tr>
                  <a:tr h="400182">
                    <a:tc>
                      <a:txBody>
                        <a:bodyPr/>
                        <a:lstStyle/>
                        <a:p>
                          <a:r>
                            <a:rPr lang="en-US" dirty="0">
                              <a:solidFill>
                                <a:schemeClr val="tx1"/>
                              </a:solidFill>
                            </a:rPr>
                            <a:t>q-Diffusion Maps</a:t>
                          </a:r>
                        </a:p>
                      </a:txBody>
                      <a:tcPr>
                        <a:solidFill>
                          <a:srgbClr val="25BDD4">
                            <a:alpha val="14000"/>
                          </a:srgbClr>
                        </a:solidFill>
                      </a:tcPr>
                    </a:tc>
                    <a:tc>
                      <a:txBody>
                        <a:bodyPr/>
                        <a:lstStyle/>
                        <a:p>
                          <a:pPr algn="ctr"/>
                          <a14:m>
                            <m:oMathPara xmlns:m="http://schemas.openxmlformats.org/officeDocument/2006/math">
                              <m:oMathParaPr>
                                <m:jc m:val="centerGroup"/>
                              </m:oMathParaPr>
                              <m:oMath xmlns:m="http://schemas.openxmlformats.org/officeDocument/2006/math">
                                <m:r>
                                  <a:rPr lang="el-GR" i="1" smtClean="0">
                                    <a:solidFill>
                                      <a:schemeClr val="tx1"/>
                                    </a:solidFill>
                                    <a:latin typeface="Cambria Math" panose="02040503050406030204" pitchFamily="18" charset="0"/>
                                    <a:ea typeface="Cambria Math" panose="02040503050406030204" pitchFamily="18" charset="0"/>
                                  </a:rPr>
                                  <m:t>𝒪</m:t>
                                </m:r>
                                <m:d>
                                  <m:dPr>
                                    <m:ctrlPr>
                                      <a:rPr lang="en-US" i="1" smtClean="0">
                                        <a:solidFill>
                                          <a:schemeClr val="tx1"/>
                                        </a:solidFill>
                                        <a:latin typeface="Cambria Math" panose="02040503050406030204" pitchFamily="18" charset="0"/>
                                      </a:rPr>
                                    </m:ctrlPr>
                                  </m:dPr>
                                  <m:e>
                                    <m:r>
                                      <a:rPr lang="en-AU" b="0" i="1" smtClean="0">
                                        <a:solidFill>
                                          <a:schemeClr val="tx1"/>
                                        </a:solidFill>
                                        <a:latin typeface="Cambria Math" panose="02040503050406030204" pitchFamily="18" charset="0"/>
                                      </a:rPr>
                                      <m:t> </m:t>
                                    </m:r>
                                    <m:func>
                                      <m:funcPr>
                                        <m:ctrlPr>
                                          <a:rPr lang="en-AU" b="0" i="1" smtClean="0">
                                            <a:solidFill>
                                              <a:schemeClr val="tx1"/>
                                            </a:solidFill>
                                            <a:latin typeface="Cambria Math" panose="02040503050406030204" pitchFamily="18" charset="0"/>
                                          </a:rPr>
                                        </m:ctrlPr>
                                      </m:funcPr>
                                      <m:fName>
                                        <m:r>
                                          <m:rPr>
                                            <m:sty m:val="p"/>
                                          </m:rPr>
                                          <a:rPr lang="en-AU" b="0" i="0" smtClean="0">
                                            <a:solidFill>
                                              <a:schemeClr val="tx1"/>
                                            </a:solidFill>
                                            <a:latin typeface="Cambria Math" panose="02040503050406030204" pitchFamily="18" charset="0"/>
                                          </a:rPr>
                                          <m:t>log</m:t>
                                        </m:r>
                                      </m:fName>
                                      <m:e>
                                        <m:r>
                                          <a:rPr lang="en-AU" b="0" i="1" smtClean="0">
                                            <a:solidFill>
                                              <a:schemeClr val="tx1"/>
                                            </a:solidFill>
                                            <a:latin typeface="Cambria Math" panose="02040503050406030204" pitchFamily="18" charset="0"/>
                                          </a:rPr>
                                          <m:t> </m:t>
                                        </m:r>
                                        <m:r>
                                          <a:rPr lang="en-AU" b="0" i="1" smtClean="0">
                                            <a:solidFill>
                                              <a:schemeClr val="tx1"/>
                                            </a:solidFill>
                                            <a:latin typeface="Cambria Math" panose="02040503050406030204" pitchFamily="18" charset="0"/>
                                          </a:rPr>
                                          <m:t>𝑑</m:t>
                                        </m:r>
                                      </m:e>
                                    </m:func>
                                  </m:e>
                                </m:d>
                              </m:oMath>
                            </m:oMathPara>
                          </a14:m>
                          <a:endParaRPr lang="en-US" dirty="0">
                            <a:solidFill>
                              <a:schemeClr val="tx1"/>
                            </a:solidFill>
                          </a:endParaRPr>
                        </a:p>
                      </a:txBody>
                      <a:tcPr>
                        <a:solidFill>
                          <a:srgbClr val="25BDD4">
                            <a:alpha val="14000"/>
                          </a:srgbClr>
                        </a:solidFill>
                      </a:tcPr>
                    </a:tc>
                    <a:tc>
                      <a:txBody>
                        <a:bodyPr/>
                        <a:lstStyle/>
                        <a:p>
                          <a:pPr algn="ctr"/>
                          <a:r>
                            <a:rPr lang="en-US" b="1" dirty="0">
                              <a:solidFill>
                                <a:schemeClr val="tx1"/>
                              </a:solidFill>
                            </a:rPr>
                            <a:t>✓</a:t>
                          </a:r>
                        </a:p>
                      </a:txBody>
                      <a:tcPr>
                        <a:solidFill>
                          <a:srgbClr val="25BDD4">
                            <a:alpha val="14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schemeClr val="tx1"/>
                              </a:solidFill>
                            </a:rPr>
                            <a:t>✓</a:t>
                          </a:r>
                          <a:endParaRPr lang="en-US" dirty="0">
                            <a:solidFill>
                              <a:schemeClr val="tx1"/>
                            </a:solidFill>
                          </a:endParaRPr>
                        </a:p>
                        <a:p>
                          <a:pPr algn="ctr"/>
                          <a:endParaRPr lang="en-US" dirty="0">
                            <a:solidFill>
                              <a:schemeClr val="tx1"/>
                            </a:solidFill>
                          </a:endParaRPr>
                        </a:p>
                      </a:txBody>
                      <a:tcPr>
                        <a:solidFill>
                          <a:srgbClr val="25BDD4">
                            <a:alpha val="14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a:t>
                          </a:r>
                        </a:p>
                      </a:txBody>
                      <a:tcPr>
                        <a:solidFill>
                          <a:srgbClr val="25BDD4">
                            <a:alpha val="14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a:t>
                          </a:r>
                        </a:p>
                      </a:txBody>
                      <a:tcPr>
                        <a:solidFill>
                          <a:srgbClr val="25BDD4">
                            <a:alpha val="14000"/>
                          </a:srgbClr>
                        </a:solidFill>
                      </a:tcPr>
                    </a:tc>
                    <a:tc>
                      <a:txBody>
                        <a:bodyPr/>
                        <a:lstStyle/>
                        <a:p>
                          <a:pPr algn="ctr"/>
                          <a:r>
                            <a:rPr lang="en-US" dirty="0">
                              <a:solidFill>
                                <a:schemeClr val="tx1"/>
                              </a:solidFill>
                            </a:rPr>
                            <a:t>✓</a:t>
                          </a:r>
                        </a:p>
                      </a:txBody>
                      <a:tcPr>
                        <a:solidFill>
                          <a:srgbClr val="25BDD4">
                            <a:alpha val="14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Non-linear; manifold</a:t>
                          </a:r>
                        </a:p>
                      </a:txBody>
                      <a:tcPr>
                        <a:solidFill>
                          <a:srgbClr val="25BDD4">
                            <a:alpha val="14000"/>
                          </a:srgbClr>
                        </a:solidFill>
                      </a:tcPr>
                    </a:tc>
                    <a:tc>
                      <a:txBody>
                        <a:bodyPr/>
                        <a:lstStyle/>
                        <a:p>
                          <a:r>
                            <a:rPr lang="en-US" dirty="0">
                              <a:solidFill>
                                <a:schemeClr val="tx1"/>
                              </a:solidFill>
                            </a:rPr>
                            <a:t>2021</a:t>
                          </a:r>
                        </a:p>
                      </a:txBody>
                      <a:tcPr>
                        <a:solidFill>
                          <a:srgbClr val="25BDD4">
                            <a:alpha val="14000"/>
                          </a:srgbClr>
                        </a:solidFill>
                      </a:tcPr>
                    </a:tc>
                    <a:extLst>
                      <a:ext uri="{0D108BD9-81ED-4DB2-BD59-A6C34878D82A}">
                        <a16:rowId xmlns:a16="http://schemas.microsoft.com/office/drawing/2014/main" val="547958122"/>
                      </a:ext>
                    </a:extLst>
                  </a:tr>
                </a:tbl>
              </a:graphicData>
            </a:graphic>
          </p:graphicFrame>
        </mc:Choice>
        <mc:Fallback xmlns="">
          <p:graphicFrame>
            <p:nvGraphicFramePr>
              <p:cNvPr id="5" name="Table 5">
                <a:extLst>
                  <a:ext uri="{FF2B5EF4-FFF2-40B4-BE49-F238E27FC236}">
                    <a16:creationId xmlns:a16="http://schemas.microsoft.com/office/drawing/2014/main" id="{516E3163-EA3A-770E-2AE2-AC9CEA4EF8A8}"/>
                  </a:ext>
                </a:extLst>
              </p:cNvPr>
              <p:cNvGraphicFramePr>
                <a:graphicFrameLocks noGrp="1"/>
              </p:cNvGraphicFramePr>
              <p:nvPr>
                <p:extLst>
                  <p:ext uri="{D42A27DB-BD31-4B8C-83A1-F6EECF244321}">
                    <p14:modId xmlns:p14="http://schemas.microsoft.com/office/powerpoint/2010/main" val="137620401"/>
                  </p:ext>
                </p:extLst>
              </p:nvPr>
            </p:nvGraphicFramePr>
            <p:xfrm>
              <a:off x="753074" y="274320"/>
              <a:ext cx="10892388" cy="6293924"/>
            </p:xfrm>
            <a:graphic>
              <a:graphicData uri="http://schemas.openxmlformats.org/drawingml/2006/table">
                <a:tbl>
                  <a:tblPr firstRow="1" bandRow="1">
                    <a:tableStyleId>{5C22544A-7EE6-4342-B048-85BDC9FD1C3A}</a:tableStyleId>
                  </a:tblPr>
                  <a:tblGrid>
                    <a:gridCol w="1476674">
                      <a:extLst>
                        <a:ext uri="{9D8B030D-6E8A-4147-A177-3AD203B41FA5}">
                          <a16:colId xmlns:a16="http://schemas.microsoft.com/office/drawing/2014/main" val="2064494415"/>
                        </a:ext>
                      </a:extLst>
                    </a:gridCol>
                    <a:gridCol w="1681671">
                      <a:extLst>
                        <a:ext uri="{9D8B030D-6E8A-4147-A177-3AD203B41FA5}">
                          <a16:colId xmlns:a16="http://schemas.microsoft.com/office/drawing/2014/main" val="231329375"/>
                        </a:ext>
                      </a:extLst>
                    </a:gridCol>
                    <a:gridCol w="747409">
                      <a:extLst>
                        <a:ext uri="{9D8B030D-6E8A-4147-A177-3AD203B41FA5}">
                          <a16:colId xmlns:a16="http://schemas.microsoft.com/office/drawing/2014/main" val="918631369"/>
                        </a:ext>
                      </a:extLst>
                    </a:gridCol>
                    <a:gridCol w="723233">
                      <a:extLst>
                        <a:ext uri="{9D8B030D-6E8A-4147-A177-3AD203B41FA5}">
                          <a16:colId xmlns:a16="http://schemas.microsoft.com/office/drawing/2014/main" val="4140383787"/>
                        </a:ext>
                      </a:extLst>
                    </a:gridCol>
                    <a:gridCol w="687408">
                      <a:extLst>
                        <a:ext uri="{9D8B030D-6E8A-4147-A177-3AD203B41FA5}">
                          <a16:colId xmlns:a16="http://schemas.microsoft.com/office/drawing/2014/main" val="956033993"/>
                        </a:ext>
                      </a:extLst>
                    </a:gridCol>
                    <a:gridCol w="1460417">
                      <a:extLst>
                        <a:ext uri="{9D8B030D-6E8A-4147-A177-3AD203B41FA5}">
                          <a16:colId xmlns:a16="http://schemas.microsoft.com/office/drawing/2014/main" val="932780839"/>
                        </a:ext>
                      </a:extLst>
                    </a:gridCol>
                    <a:gridCol w="1107090">
                      <a:extLst>
                        <a:ext uri="{9D8B030D-6E8A-4147-A177-3AD203B41FA5}">
                          <a16:colId xmlns:a16="http://schemas.microsoft.com/office/drawing/2014/main" val="1782333465"/>
                        </a:ext>
                      </a:extLst>
                    </a:gridCol>
                    <a:gridCol w="2271026">
                      <a:extLst>
                        <a:ext uri="{9D8B030D-6E8A-4147-A177-3AD203B41FA5}">
                          <a16:colId xmlns:a16="http://schemas.microsoft.com/office/drawing/2014/main" val="1244503062"/>
                        </a:ext>
                      </a:extLst>
                    </a:gridCol>
                    <a:gridCol w="737460">
                      <a:extLst>
                        <a:ext uri="{9D8B030D-6E8A-4147-A177-3AD203B41FA5}">
                          <a16:colId xmlns:a16="http://schemas.microsoft.com/office/drawing/2014/main" val="2324142508"/>
                        </a:ext>
                      </a:extLst>
                    </a:gridCol>
                  </a:tblGrid>
                  <a:tr h="986749">
                    <a:tc>
                      <a:txBody>
                        <a:bodyPr/>
                        <a:lstStyle/>
                        <a:p>
                          <a:r>
                            <a:rPr lang="en-US" dirty="0">
                              <a:solidFill>
                                <a:schemeClr val="tx1"/>
                              </a:solidFill>
                            </a:rPr>
                            <a:t>Quantum Algorithm</a:t>
                          </a:r>
                        </a:p>
                      </a:txBody>
                      <a:tcPr>
                        <a:solidFill>
                          <a:srgbClr val="25BDD4"/>
                        </a:solidFill>
                      </a:tcPr>
                    </a:tc>
                    <a:tc>
                      <a:txBody>
                        <a:bodyPr/>
                        <a:lstStyle/>
                        <a:p>
                          <a:r>
                            <a:rPr lang="en-US" dirty="0">
                              <a:solidFill>
                                <a:schemeClr val="tx1"/>
                              </a:solidFill>
                            </a:rPr>
                            <a:t>Speed-up</a:t>
                          </a:r>
                        </a:p>
                      </a:txBody>
                      <a:tcPr>
                        <a:solidFill>
                          <a:srgbClr val="25BDD4"/>
                        </a:solidFill>
                      </a:tcPr>
                    </a:tc>
                    <a:tc>
                      <a:txBody>
                        <a:bodyPr/>
                        <a:lstStyle/>
                        <a:p>
                          <a:r>
                            <a:rPr lang="en-US" dirty="0">
                              <a:solidFill>
                                <a:schemeClr val="tx1"/>
                              </a:solidFill>
                            </a:rPr>
                            <a:t>QPE</a:t>
                          </a:r>
                        </a:p>
                      </a:txBody>
                      <a:tcPr>
                        <a:solidFill>
                          <a:srgbClr val="25BDD4"/>
                        </a:solidFill>
                      </a:tcPr>
                    </a:tc>
                    <a:tc>
                      <a:txBody>
                        <a:bodyPr/>
                        <a:lstStyle/>
                        <a:p>
                          <a:r>
                            <a:rPr lang="en-US" dirty="0">
                              <a:solidFill>
                                <a:schemeClr val="tx1"/>
                              </a:solidFill>
                            </a:rPr>
                            <a:t>HHL</a:t>
                          </a:r>
                        </a:p>
                      </a:txBody>
                      <a:tcPr>
                        <a:solidFill>
                          <a:srgbClr val="25BDD4"/>
                        </a:solidFill>
                      </a:tcPr>
                    </a:tc>
                    <a:tc>
                      <a:txBody>
                        <a:bodyPr/>
                        <a:lstStyle/>
                        <a:p>
                          <a:r>
                            <a:rPr lang="en-US" dirty="0">
                              <a:solidFill>
                                <a:schemeClr val="tx1"/>
                              </a:solidFill>
                            </a:rPr>
                            <a:t>AA</a:t>
                          </a:r>
                        </a:p>
                      </a:txBody>
                      <a:tcPr>
                        <a:solidFill>
                          <a:srgbClr val="25BDD4"/>
                        </a:solidFill>
                      </a:tcPr>
                    </a:tc>
                    <a:tc>
                      <a:txBody>
                        <a:bodyPr/>
                        <a:lstStyle/>
                        <a:p>
                          <a:r>
                            <a:rPr lang="en-US" dirty="0">
                              <a:solidFill>
                                <a:schemeClr val="tx1"/>
                              </a:solidFill>
                            </a:rPr>
                            <a:t>Matrix arithmetic</a:t>
                          </a:r>
                        </a:p>
                      </a:txBody>
                      <a:tcPr>
                        <a:solidFill>
                          <a:srgbClr val="25BDD4"/>
                        </a:solidFill>
                      </a:tcPr>
                    </a:tc>
                    <a:tc>
                      <a:txBody>
                        <a:bodyPr/>
                        <a:lstStyle/>
                        <a:p>
                          <a:r>
                            <a:rPr lang="en-US" dirty="0" err="1">
                              <a:solidFill>
                                <a:schemeClr val="tx1"/>
                              </a:solidFill>
                            </a:rPr>
                            <a:t>qRAM</a:t>
                          </a:r>
                          <a:endParaRPr lang="en-US" dirty="0">
                            <a:solidFill>
                              <a:schemeClr val="tx1"/>
                            </a:solidFill>
                          </a:endParaRPr>
                        </a:p>
                      </a:txBody>
                      <a:tcPr>
                        <a:solidFill>
                          <a:srgbClr val="25BDD4"/>
                        </a:solidFill>
                      </a:tcPr>
                    </a:tc>
                    <a:tc>
                      <a:txBody>
                        <a:bodyPr/>
                        <a:lstStyle/>
                        <a:p>
                          <a:r>
                            <a:rPr lang="en-US" dirty="0">
                              <a:solidFill>
                                <a:schemeClr val="tx1"/>
                              </a:solidFill>
                            </a:rPr>
                            <a:t>Type</a:t>
                          </a:r>
                        </a:p>
                      </a:txBody>
                      <a:tcPr>
                        <a:solidFill>
                          <a:srgbClr val="25BDD4"/>
                        </a:solidFill>
                      </a:tcPr>
                    </a:tc>
                    <a:tc>
                      <a:txBody>
                        <a:bodyPr/>
                        <a:lstStyle/>
                        <a:p>
                          <a:r>
                            <a:rPr lang="en-US" dirty="0">
                              <a:solidFill>
                                <a:schemeClr val="tx1"/>
                              </a:solidFill>
                            </a:rPr>
                            <a:t>Year</a:t>
                          </a:r>
                        </a:p>
                      </a:txBody>
                      <a:tcPr>
                        <a:solidFill>
                          <a:srgbClr val="25BDD4"/>
                        </a:solidFill>
                      </a:tcPr>
                    </a:tc>
                    <a:extLst>
                      <a:ext uri="{0D108BD9-81ED-4DB2-BD59-A6C34878D82A}">
                        <a16:rowId xmlns:a16="http://schemas.microsoft.com/office/drawing/2014/main" val="3411179166"/>
                      </a:ext>
                    </a:extLst>
                  </a:tr>
                  <a:tr h="400182">
                    <a:tc>
                      <a:txBody>
                        <a:bodyPr/>
                        <a:lstStyle/>
                        <a:p>
                          <a:r>
                            <a:rPr lang="en-US" dirty="0" err="1">
                              <a:solidFill>
                                <a:schemeClr val="tx1"/>
                              </a:solidFill>
                            </a:rPr>
                            <a:t>qPCA</a:t>
                          </a:r>
                          <a:endParaRPr lang="en-US" dirty="0">
                            <a:solidFill>
                              <a:schemeClr val="tx1"/>
                            </a:solidFill>
                          </a:endParaRPr>
                        </a:p>
                      </a:txBody>
                      <a:tcPr>
                        <a:solidFill>
                          <a:srgbClr val="25BDD4">
                            <a:alpha val="14000"/>
                          </a:srgbClr>
                        </a:solidFill>
                      </a:tcPr>
                    </a:tc>
                    <a:tc>
                      <a:txBody>
                        <a:bodyPr/>
                        <a:lstStyle/>
                        <a:p>
                          <a:endParaRPr lang="en-US"/>
                        </a:p>
                      </a:txBody>
                      <a:tcPr>
                        <a:blipFill>
                          <a:blip r:embed="rId3"/>
                          <a:stretch>
                            <a:fillRect l="-88043" t="-253030" r="-461594" b="-1242424"/>
                          </a:stretch>
                        </a:blipFill>
                      </a:tcPr>
                    </a:tc>
                    <a:tc>
                      <a:txBody>
                        <a:bodyPr/>
                        <a:lstStyle/>
                        <a:p>
                          <a:pPr algn="ctr"/>
                          <a:r>
                            <a:rPr lang="en-US" b="1" dirty="0">
                              <a:solidFill>
                                <a:schemeClr val="tx1"/>
                              </a:solidFill>
                            </a:rPr>
                            <a:t>✓</a:t>
                          </a:r>
                        </a:p>
                      </a:txBody>
                      <a:tcPr>
                        <a:solidFill>
                          <a:srgbClr val="25BDD4">
                            <a:alpha val="14000"/>
                          </a:srgbClr>
                        </a:solidFill>
                      </a:tcPr>
                    </a:tc>
                    <a:tc>
                      <a:txBody>
                        <a:bodyPr/>
                        <a:lstStyle/>
                        <a:p>
                          <a:pPr algn="ctr"/>
                          <a:r>
                            <a:rPr lang="en-US" dirty="0">
                              <a:solidFill>
                                <a:schemeClr val="tx1"/>
                              </a:solidFill>
                            </a:rPr>
                            <a:t>✘</a:t>
                          </a:r>
                        </a:p>
                      </a:txBody>
                      <a:tcPr>
                        <a:solidFill>
                          <a:srgbClr val="25BDD4">
                            <a:alpha val="14000"/>
                          </a:srgbClr>
                        </a:solidFill>
                      </a:tcPr>
                    </a:tc>
                    <a:tc>
                      <a:txBody>
                        <a:bodyPr/>
                        <a:lstStyle/>
                        <a:p>
                          <a:pPr algn="ctr"/>
                          <a:r>
                            <a:rPr lang="en-US" dirty="0">
                              <a:solidFill>
                                <a:schemeClr val="tx1"/>
                              </a:solidFill>
                            </a:rPr>
                            <a:t>✘</a:t>
                          </a:r>
                        </a:p>
                      </a:txBody>
                      <a:tcPr>
                        <a:solidFill>
                          <a:srgbClr val="25BDD4">
                            <a:alpha val="14000"/>
                          </a:srgbClr>
                        </a:solidFill>
                      </a:tcPr>
                    </a:tc>
                    <a:tc>
                      <a:txBody>
                        <a:bodyPr/>
                        <a:lstStyle/>
                        <a:p>
                          <a:pPr algn="ctr"/>
                          <a:r>
                            <a:rPr lang="en-US" b="1" dirty="0">
                              <a:solidFill>
                                <a:schemeClr val="tx1"/>
                              </a:solidFill>
                            </a:rPr>
                            <a:t>✘</a:t>
                          </a:r>
                        </a:p>
                      </a:txBody>
                      <a:tcPr>
                        <a:solidFill>
                          <a:srgbClr val="25BDD4">
                            <a:alpha val="14000"/>
                          </a:srgbClr>
                        </a:solidFill>
                      </a:tcPr>
                    </a:tc>
                    <a:tc>
                      <a:txBody>
                        <a:bodyPr/>
                        <a:lstStyle/>
                        <a:p>
                          <a:pPr algn="ctr"/>
                          <a:r>
                            <a:rPr lang="en-US" dirty="0">
                              <a:solidFill>
                                <a:schemeClr val="tx1"/>
                              </a:solidFill>
                            </a:rPr>
                            <a:t>✓</a:t>
                          </a:r>
                        </a:p>
                      </a:txBody>
                      <a:tcPr>
                        <a:solidFill>
                          <a:srgbClr val="25BDD4">
                            <a:alpha val="14000"/>
                          </a:srgbClr>
                        </a:solidFill>
                      </a:tcPr>
                    </a:tc>
                    <a:tc>
                      <a:txBody>
                        <a:bodyPr/>
                        <a:lstStyle/>
                        <a:p>
                          <a:r>
                            <a:rPr lang="en-US" dirty="0">
                              <a:solidFill>
                                <a:schemeClr val="tx1"/>
                              </a:solidFill>
                            </a:rPr>
                            <a:t>Linear; projective</a:t>
                          </a:r>
                        </a:p>
                      </a:txBody>
                      <a:tcPr>
                        <a:solidFill>
                          <a:srgbClr val="25BDD4">
                            <a:alpha val="14000"/>
                          </a:srgbClr>
                        </a:solidFill>
                      </a:tcPr>
                    </a:tc>
                    <a:tc>
                      <a:txBody>
                        <a:bodyPr/>
                        <a:lstStyle/>
                        <a:p>
                          <a:r>
                            <a:rPr lang="en-US" dirty="0">
                              <a:solidFill>
                                <a:schemeClr val="tx1"/>
                              </a:solidFill>
                            </a:rPr>
                            <a:t>2014</a:t>
                          </a:r>
                        </a:p>
                      </a:txBody>
                      <a:tcPr>
                        <a:solidFill>
                          <a:srgbClr val="25BDD4">
                            <a:alpha val="14000"/>
                          </a:srgbClr>
                        </a:solidFill>
                      </a:tcPr>
                    </a:tc>
                    <a:extLst>
                      <a:ext uri="{0D108BD9-81ED-4DB2-BD59-A6C34878D82A}">
                        <a16:rowId xmlns:a16="http://schemas.microsoft.com/office/drawing/2014/main" val="1295557891"/>
                      </a:ext>
                    </a:extLst>
                  </a:tr>
                  <a:tr h="400182">
                    <a:tc>
                      <a:txBody>
                        <a:bodyPr/>
                        <a:lstStyle/>
                        <a:p>
                          <a:r>
                            <a:rPr lang="en-US" dirty="0" err="1">
                              <a:solidFill>
                                <a:schemeClr val="tx1"/>
                              </a:solidFill>
                            </a:rPr>
                            <a:t>qLDA</a:t>
                          </a:r>
                          <a:endParaRPr lang="en-US" dirty="0">
                            <a:solidFill>
                              <a:schemeClr val="tx1"/>
                            </a:solidFill>
                          </a:endParaRPr>
                        </a:p>
                      </a:txBody>
                      <a:tcPr>
                        <a:solidFill>
                          <a:srgbClr val="25BDD4">
                            <a:alpha val="14000"/>
                          </a:srgbClr>
                        </a:solidFill>
                      </a:tcPr>
                    </a:tc>
                    <a:tc>
                      <a:txBody>
                        <a:bodyPr/>
                        <a:lstStyle/>
                        <a:p>
                          <a:endParaRPr lang="en-US"/>
                        </a:p>
                      </a:txBody>
                      <a:tcPr>
                        <a:blipFill>
                          <a:blip r:embed="rId3"/>
                          <a:stretch>
                            <a:fillRect l="-88043" t="-358462" r="-461594" b="-1161538"/>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schemeClr val="tx1"/>
                              </a:solidFill>
                            </a:rPr>
                            <a:t>✓</a:t>
                          </a:r>
                        </a:p>
                      </a:txBody>
                      <a:tcPr>
                        <a:solidFill>
                          <a:srgbClr val="25BDD4">
                            <a:alpha val="14000"/>
                          </a:srgbClr>
                        </a:solidFill>
                      </a:tcPr>
                    </a:tc>
                    <a:tc>
                      <a:txBody>
                        <a:bodyPr/>
                        <a:lstStyle/>
                        <a:p>
                          <a:pPr algn="ctr"/>
                          <a:r>
                            <a:rPr lang="en-US" b="1" dirty="0">
                              <a:solidFill>
                                <a:schemeClr val="tx1"/>
                              </a:solidFill>
                            </a:rPr>
                            <a:t>✓</a:t>
                          </a:r>
                          <a:endParaRPr lang="en-US" dirty="0">
                            <a:solidFill>
                              <a:schemeClr val="tx1"/>
                            </a:solidFill>
                          </a:endParaRPr>
                        </a:p>
                      </a:txBody>
                      <a:tcPr>
                        <a:solidFill>
                          <a:srgbClr val="25BDD4">
                            <a:alpha val="14000"/>
                          </a:srgbClr>
                        </a:solidFill>
                      </a:tcPr>
                    </a:tc>
                    <a:tc>
                      <a:txBody>
                        <a:bodyPr/>
                        <a:lstStyle/>
                        <a:p>
                          <a:pPr algn="ctr"/>
                          <a:r>
                            <a:rPr lang="en-US" dirty="0">
                              <a:solidFill>
                                <a:schemeClr val="tx1"/>
                              </a:solidFill>
                            </a:rPr>
                            <a:t>✘</a:t>
                          </a:r>
                        </a:p>
                      </a:txBody>
                      <a:tcPr>
                        <a:solidFill>
                          <a:srgbClr val="25BDD4">
                            <a:alpha val="14000"/>
                          </a:srgbClr>
                        </a:solidFill>
                      </a:tcPr>
                    </a:tc>
                    <a:tc>
                      <a:txBody>
                        <a:bodyPr/>
                        <a:lstStyle/>
                        <a:p>
                          <a:pPr algn="ctr"/>
                          <a:r>
                            <a:rPr lang="en-US" b="1" dirty="0">
                              <a:solidFill>
                                <a:schemeClr val="tx1"/>
                              </a:solidFill>
                            </a:rPr>
                            <a:t>✓</a:t>
                          </a:r>
                          <a:endParaRPr lang="en-US" dirty="0">
                            <a:solidFill>
                              <a:schemeClr val="tx1"/>
                            </a:solidFill>
                          </a:endParaRPr>
                        </a:p>
                      </a:txBody>
                      <a:tcPr>
                        <a:solidFill>
                          <a:srgbClr val="25BDD4">
                            <a:alpha val="14000"/>
                          </a:srgbClr>
                        </a:solidFill>
                      </a:tcPr>
                    </a:tc>
                    <a:tc>
                      <a:txBody>
                        <a:bodyPr/>
                        <a:lstStyle/>
                        <a:p>
                          <a:pPr algn="ctr"/>
                          <a:r>
                            <a:rPr lang="en-US" dirty="0">
                              <a:solidFill>
                                <a:schemeClr val="tx1"/>
                              </a:solidFill>
                            </a:rPr>
                            <a:t>✓</a:t>
                          </a:r>
                        </a:p>
                      </a:txBody>
                      <a:tcPr>
                        <a:solidFill>
                          <a:srgbClr val="25BDD4">
                            <a:alpha val="14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Linear; projective</a:t>
                          </a:r>
                        </a:p>
                      </a:txBody>
                      <a:tcPr>
                        <a:solidFill>
                          <a:srgbClr val="25BDD4">
                            <a:alpha val="14000"/>
                          </a:srgbClr>
                        </a:solidFill>
                      </a:tcPr>
                    </a:tc>
                    <a:tc>
                      <a:txBody>
                        <a:bodyPr/>
                        <a:lstStyle/>
                        <a:p>
                          <a:r>
                            <a:rPr lang="en-US" dirty="0">
                              <a:solidFill>
                                <a:schemeClr val="tx1"/>
                              </a:solidFill>
                            </a:rPr>
                            <a:t>2016</a:t>
                          </a:r>
                        </a:p>
                      </a:txBody>
                      <a:tcPr>
                        <a:solidFill>
                          <a:srgbClr val="25BDD4">
                            <a:alpha val="14000"/>
                          </a:srgbClr>
                        </a:solidFill>
                      </a:tcPr>
                    </a:tc>
                    <a:extLst>
                      <a:ext uri="{0D108BD9-81ED-4DB2-BD59-A6C34878D82A}">
                        <a16:rowId xmlns:a16="http://schemas.microsoft.com/office/drawing/2014/main" val="1400052985"/>
                      </a:ext>
                    </a:extLst>
                  </a:tr>
                  <a:tr h="400182">
                    <a:tc>
                      <a:txBody>
                        <a:bodyPr/>
                        <a:lstStyle/>
                        <a:p>
                          <a:r>
                            <a:rPr lang="en-US" dirty="0" err="1">
                              <a:solidFill>
                                <a:schemeClr val="tx1"/>
                              </a:solidFill>
                            </a:rPr>
                            <a:t>qSFA</a:t>
                          </a:r>
                          <a:endParaRPr lang="en-US" dirty="0">
                            <a:solidFill>
                              <a:schemeClr val="tx1"/>
                            </a:solidFill>
                          </a:endParaRPr>
                        </a:p>
                      </a:txBody>
                      <a:tcPr>
                        <a:solidFill>
                          <a:srgbClr val="25BDD4">
                            <a:alpha val="14000"/>
                          </a:srgbClr>
                        </a:solidFill>
                      </a:tcPr>
                    </a:tc>
                    <a:tc>
                      <a:txBody>
                        <a:bodyPr/>
                        <a:lstStyle/>
                        <a:p>
                          <a:endParaRPr lang="en-US"/>
                        </a:p>
                      </a:txBody>
                      <a:tcPr>
                        <a:blipFill>
                          <a:blip r:embed="rId3"/>
                          <a:stretch>
                            <a:fillRect l="-88043" t="-451515" r="-461594" b="-1043939"/>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schemeClr val="tx1"/>
                              </a:solidFill>
                            </a:rPr>
                            <a:t>✓</a:t>
                          </a:r>
                        </a:p>
                      </a:txBody>
                      <a:tcPr>
                        <a:solidFill>
                          <a:srgbClr val="25BDD4">
                            <a:alpha val="14000"/>
                          </a:srgbClr>
                        </a:solidFill>
                      </a:tcPr>
                    </a:tc>
                    <a:tc>
                      <a:txBody>
                        <a:bodyPr/>
                        <a:lstStyle/>
                        <a:p>
                          <a:pPr algn="ctr"/>
                          <a:r>
                            <a:rPr lang="en-US" b="1" dirty="0">
                              <a:solidFill>
                                <a:schemeClr val="tx1"/>
                              </a:solidFill>
                            </a:rPr>
                            <a:t>✓</a:t>
                          </a:r>
                          <a:endParaRPr lang="en-US" dirty="0">
                            <a:solidFill>
                              <a:schemeClr val="tx1"/>
                            </a:solidFill>
                          </a:endParaRPr>
                        </a:p>
                      </a:txBody>
                      <a:tcPr>
                        <a:solidFill>
                          <a:srgbClr val="25BDD4">
                            <a:alpha val="14000"/>
                          </a:srgbClr>
                        </a:solidFill>
                      </a:tcPr>
                    </a:tc>
                    <a:tc>
                      <a:txBody>
                        <a:bodyPr/>
                        <a:lstStyle/>
                        <a:p>
                          <a:pPr algn="ctr"/>
                          <a:r>
                            <a:rPr lang="en-US" dirty="0">
                              <a:solidFill>
                                <a:schemeClr val="tx1"/>
                              </a:solidFill>
                            </a:rPr>
                            <a:t>✘</a:t>
                          </a:r>
                        </a:p>
                      </a:txBody>
                      <a:tcPr>
                        <a:solidFill>
                          <a:srgbClr val="25BDD4">
                            <a:alpha val="14000"/>
                          </a:srgbClr>
                        </a:solidFill>
                      </a:tcPr>
                    </a:tc>
                    <a:tc>
                      <a:txBody>
                        <a:bodyPr/>
                        <a:lstStyle/>
                        <a:p>
                          <a:pPr algn="ctr"/>
                          <a:r>
                            <a:rPr lang="en-US" b="1" dirty="0">
                              <a:solidFill>
                                <a:schemeClr val="tx1"/>
                              </a:solidFill>
                            </a:rPr>
                            <a:t>✓</a:t>
                          </a:r>
                          <a:endParaRPr lang="en-US" dirty="0">
                            <a:solidFill>
                              <a:schemeClr val="tx1"/>
                            </a:solidFill>
                          </a:endParaRPr>
                        </a:p>
                      </a:txBody>
                      <a:tcPr>
                        <a:solidFill>
                          <a:srgbClr val="25BDD4">
                            <a:alpha val="14000"/>
                          </a:srgbClr>
                        </a:solidFill>
                      </a:tcPr>
                    </a:tc>
                    <a:tc>
                      <a:txBody>
                        <a:bodyPr/>
                        <a:lstStyle/>
                        <a:p>
                          <a:pPr algn="ctr"/>
                          <a:r>
                            <a:rPr lang="en-US" dirty="0">
                              <a:solidFill>
                                <a:schemeClr val="tx1"/>
                              </a:solidFill>
                            </a:rPr>
                            <a:t>✓</a:t>
                          </a:r>
                        </a:p>
                      </a:txBody>
                      <a:tcPr>
                        <a:solidFill>
                          <a:srgbClr val="25BDD4">
                            <a:alpha val="14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Linear; projective</a:t>
                          </a:r>
                        </a:p>
                      </a:txBody>
                      <a:tcPr>
                        <a:solidFill>
                          <a:srgbClr val="25BDD4">
                            <a:alpha val="14000"/>
                          </a:srgbClr>
                        </a:solidFill>
                      </a:tcPr>
                    </a:tc>
                    <a:tc>
                      <a:txBody>
                        <a:bodyPr/>
                        <a:lstStyle/>
                        <a:p>
                          <a:r>
                            <a:rPr lang="en-US" dirty="0">
                              <a:solidFill>
                                <a:schemeClr val="tx1"/>
                              </a:solidFill>
                            </a:rPr>
                            <a:t>2020</a:t>
                          </a:r>
                        </a:p>
                      </a:txBody>
                      <a:tcPr>
                        <a:solidFill>
                          <a:srgbClr val="25BDD4">
                            <a:alpha val="14000"/>
                          </a:srgbClr>
                        </a:solidFill>
                      </a:tcPr>
                    </a:tc>
                    <a:extLst>
                      <a:ext uri="{0D108BD9-81ED-4DB2-BD59-A6C34878D82A}">
                        <a16:rowId xmlns:a16="http://schemas.microsoft.com/office/drawing/2014/main" val="3088442197"/>
                      </a:ext>
                    </a:extLst>
                  </a:tr>
                  <a:tr h="423609">
                    <a:tc>
                      <a:txBody>
                        <a:bodyPr/>
                        <a:lstStyle/>
                        <a:p>
                          <a:r>
                            <a:rPr lang="en-US" dirty="0" err="1">
                              <a:solidFill>
                                <a:schemeClr val="tx1"/>
                              </a:solidFill>
                            </a:rPr>
                            <a:t>qDCCA</a:t>
                          </a:r>
                          <a:endParaRPr lang="en-US" dirty="0">
                            <a:solidFill>
                              <a:schemeClr val="tx1"/>
                            </a:solidFill>
                          </a:endParaRPr>
                        </a:p>
                      </a:txBody>
                      <a:tcPr>
                        <a:solidFill>
                          <a:srgbClr val="25BDD4">
                            <a:alpha val="14000"/>
                          </a:srgbClr>
                        </a:solidFill>
                      </a:tcPr>
                    </a:tc>
                    <a:tc>
                      <a:txBody>
                        <a:bodyPr/>
                        <a:lstStyle/>
                        <a:p>
                          <a:endParaRPr lang="en-US"/>
                        </a:p>
                      </a:txBody>
                      <a:tcPr>
                        <a:blipFill>
                          <a:blip r:embed="rId3"/>
                          <a:stretch>
                            <a:fillRect l="-88043" t="-520000" r="-461594" b="-884286"/>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schemeClr val="tx1"/>
                              </a:solidFill>
                            </a:rPr>
                            <a:t>✓</a:t>
                          </a:r>
                        </a:p>
                      </a:txBody>
                      <a:tcPr>
                        <a:solidFill>
                          <a:srgbClr val="25BDD4">
                            <a:alpha val="14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a:t>
                          </a:r>
                        </a:p>
                      </a:txBody>
                      <a:tcPr>
                        <a:solidFill>
                          <a:srgbClr val="25BDD4">
                            <a:alpha val="14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a:t>
                          </a:r>
                        </a:p>
                      </a:txBody>
                      <a:tcPr>
                        <a:solidFill>
                          <a:srgbClr val="25BDD4">
                            <a:alpha val="14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schemeClr val="tx1"/>
                              </a:solidFill>
                            </a:rPr>
                            <a:t>✓</a:t>
                          </a:r>
                          <a:endParaRPr lang="en-US" dirty="0">
                            <a:solidFill>
                              <a:schemeClr val="tx1"/>
                            </a:solidFill>
                          </a:endParaRPr>
                        </a:p>
                      </a:txBody>
                      <a:tcPr>
                        <a:solidFill>
                          <a:srgbClr val="25BDD4">
                            <a:alpha val="14000"/>
                          </a:srgbClr>
                        </a:solidFill>
                      </a:tcPr>
                    </a:tc>
                    <a:tc>
                      <a:txBody>
                        <a:bodyPr/>
                        <a:lstStyle/>
                        <a:p>
                          <a:pPr algn="ctr"/>
                          <a:r>
                            <a:rPr lang="en-US" dirty="0">
                              <a:solidFill>
                                <a:schemeClr val="tx1"/>
                              </a:solidFill>
                            </a:rPr>
                            <a:t>✓</a:t>
                          </a:r>
                        </a:p>
                      </a:txBody>
                      <a:tcPr>
                        <a:solidFill>
                          <a:srgbClr val="25BDD4">
                            <a:alpha val="14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Linear; projective</a:t>
                          </a:r>
                        </a:p>
                      </a:txBody>
                      <a:tcPr>
                        <a:solidFill>
                          <a:srgbClr val="25BDD4">
                            <a:alpha val="14000"/>
                          </a:srgbClr>
                        </a:solidFill>
                      </a:tcPr>
                    </a:tc>
                    <a:tc>
                      <a:txBody>
                        <a:bodyPr/>
                        <a:lstStyle/>
                        <a:p>
                          <a:r>
                            <a:rPr lang="en-US" dirty="0">
                              <a:solidFill>
                                <a:schemeClr val="tx1"/>
                              </a:solidFill>
                            </a:rPr>
                            <a:t>2022</a:t>
                          </a:r>
                        </a:p>
                      </a:txBody>
                      <a:tcPr>
                        <a:solidFill>
                          <a:srgbClr val="25BDD4">
                            <a:alpha val="14000"/>
                          </a:srgbClr>
                        </a:solidFill>
                      </a:tcPr>
                    </a:tc>
                    <a:extLst>
                      <a:ext uri="{0D108BD9-81ED-4DB2-BD59-A6C34878D82A}">
                        <a16:rowId xmlns:a16="http://schemas.microsoft.com/office/drawing/2014/main" val="2140350461"/>
                      </a:ext>
                    </a:extLst>
                  </a:tr>
                  <a:tr h="400182">
                    <a:tc>
                      <a:txBody>
                        <a:bodyPr/>
                        <a:lstStyle/>
                        <a:p>
                          <a:r>
                            <a:rPr lang="en-US" dirty="0" err="1">
                              <a:solidFill>
                                <a:schemeClr val="tx1"/>
                              </a:solidFill>
                            </a:rPr>
                            <a:t>qAOP</a:t>
                          </a:r>
                          <a:endParaRPr lang="en-US" dirty="0">
                            <a:solidFill>
                              <a:schemeClr val="tx1"/>
                            </a:solidFill>
                          </a:endParaRPr>
                        </a:p>
                      </a:txBody>
                      <a:tcPr>
                        <a:solidFill>
                          <a:srgbClr val="25BDD4">
                            <a:alpha val="14000"/>
                          </a:srgbClr>
                        </a:solidFill>
                      </a:tcPr>
                    </a:tc>
                    <a:tc>
                      <a:txBody>
                        <a:bodyPr/>
                        <a:lstStyle/>
                        <a:p>
                          <a:endParaRPr lang="en-US"/>
                        </a:p>
                      </a:txBody>
                      <a:tcPr>
                        <a:blipFill>
                          <a:blip r:embed="rId3"/>
                          <a:stretch>
                            <a:fillRect l="-88043" t="-667692" r="-461594" b="-852308"/>
                          </a:stretch>
                        </a:blipFill>
                      </a:tcPr>
                    </a:tc>
                    <a:tc>
                      <a:txBody>
                        <a:bodyPr/>
                        <a:lstStyle/>
                        <a:p>
                          <a:pPr algn="ctr"/>
                          <a:r>
                            <a:rPr lang="en-US" b="1" dirty="0">
                              <a:solidFill>
                                <a:schemeClr val="tx1"/>
                              </a:solidFill>
                            </a:rPr>
                            <a:t>✓</a:t>
                          </a:r>
                        </a:p>
                      </a:txBody>
                      <a:tcPr>
                        <a:solidFill>
                          <a:srgbClr val="25BDD4">
                            <a:alpha val="14000"/>
                          </a:srgbClr>
                        </a:solidFill>
                      </a:tcPr>
                    </a:tc>
                    <a:tc>
                      <a:txBody>
                        <a:bodyPr/>
                        <a:lstStyle/>
                        <a:p>
                          <a:pPr algn="ctr"/>
                          <a:r>
                            <a:rPr lang="en-US" dirty="0">
                              <a:solidFill>
                                <a:schemeClr val="tx1"/>
                              </a:solidFill>
                            </a:rPr>
                            <a:t>✘</a:t>
                          </a:r>
                        </a:p>
                      </a:txBody>
                      <a:tcPr>
                        <a:solidFill>
                          <a:srgbClr val="25BDD4">
                            <a:alpha val="14000"/>
                          </a:srgbClr>
                        </a:solidFill>
                      </a:tcPr>
                    </a:tc>
                    <a:tc>
                      <a:txBody>
                        <a:bodyPr/>
                        <a:lstStyle/>
                        <a:p>
                          <a:pPr algn="ctr"/>
                          <a:r>
                            <a:rPr lang="en-US" dirty="0">
                              <a:solidFill>
                                <a:schemeClr val="tx1"/>
                              </a:solidFill>
                            </a:rPr>
                            <a:t>✘</a:t>
                          </a:r>
                        </a:p>
                      </a:txBody>
                      <a:tcPr>
                        <a:solidFill>
                          <a:srgbClr val="25BDD4">
                            <a:alpha val="14000"/>
                          </a:srgbClr>
                        </a:solidFill>
                      </a:tcPr>
                    </a:tc>
                    <a:tc>
                      <a:txBody>
                        <a:bodyPr/>
                        <a:lstStyle/>
                        <a:p>
                          <a:pPr algn="ctr"/>
                          <a:r>
                            <a:rPr lang="en-US" dirty="0">
                              <a:solidFill>
                                <a:schemeClr val="tx1"/>
                              </a:solidFill>
                            </a:rPr>
                            <a:t>✘</a:t>
                          </a:r>
                        </a:p>
                      </a:txBody>
                      <a:tcPr>
                        <a:solidFill>
                          <a:srgbClr val="25BDD4">
                            <a:alpha val="14000"/>
                          </a:srgbClr>
                        </a:solidFill>
                      </a:tcPr>
                    </a:tc>
                    <a:tc>
                      <a:txBody>
                        <a:bodyPr/>
                        <a:lstStyle/>
                        <a:p>
                          <a:pPr algn="ctr"/>
                          <a:r>
                            <a:rPr lang="en-US" dirty="0">
                              <a:solidFill>
                                <a:schemeClr val="tx1"/>
                              </a:solidFill>
                            </a:rPr>
                            <a:t>✓</a:t>
                          </a:r>
                        </a:p>
                      </a:txBody>
                      <a:tcPr>
                        <a:solidFill>
                          <a:srgbClr val="25BDD4">
                            <a:alpha val="14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Linear; projective</a:t>
                          </a:r>
                        </a:p>
                      </a:txBody>
                      <a:tcPr>
                        <a:solidFill>
                          <a:srgbClr val="25BDD4">
                            <a:alpha val="14000"/>
                          </a:srgbClr>
                        </a:solidFill>
                      </a:tcPr>
                    </a:tc>
                    <a:tc>
                      <a:txBody>
                        <a:bodyPr/>
                        <a:lstStyle/>
                        <a:p>
                          <a:r>
                            <a:rPr lang="en-US" dirty="0">
                              <a:solidFill>
                                <a:schemeClr val="tx1"/>
                              </a:solidFill>
                            </a:rPr>
                            <a:t>2019</a:t>
                          </a:r>
                        </a:p>
                      </a:txBody>
                      <a:tcPr>
                        <a:solidFill>
                          <a:srgbClr val="25BDD4">
                            <a:alpha val="14000"/>
                          </a:srgbClr>
                        </a:solidFill>
                      </a:tcPr>
                    </a:tc>
                    <a:extLst>
                      <a:ext uri="{0D108BD9-81ED-4DB2-BD59-A6C34878D82A}">
                        <a16:rowId xmlns:a16="http://schemas.microsoft.com/office/drawing/2014/main" val="2592834793"/>
                      </a:ext>
                    </a:extLst>
                  </a:tr>
                  <a:tr h="401066">
                    <a:tc>
                      <a:txBody>
                        <a:bodyPr/>
                        <a:lstStyle/>
                        <a:p>
                          <a:r>
                            <a:rPr lang="en-US" dirty="0" err="1">
                              <a:solidFill>
                                <a:schemeClr val="tx1"/>
                              </a:solidFill>
                            </a:rPr>
                            <a:t>qLPP</a:t>
                          </a:r>
                          <a:endParaRPr lang="en-US" dirty="0">
                            <a:solidFill>
                              <a:schemeClr val="tx1"/>
                            </a:solidFill>
                          </a:endParaRPr>
                        </a:p>
                      </a:txBody>
                      <a:tcPr>
                        <a:solidFill>
                          <a:srgbClr val="25BDD4">
                            <a:alpha val="14000"/>
                          </a:srgbClr>
                        </a:solidFill>
                      </a:tcPr>
                    </a:tc>
                    <a:tc>
                      <a:txBody>
                        <a:bodyPr/>
                        <a:lstStyle/>
                        <a:p>
                          <a:endParaRPr lang="en-US"/>
                        </a:p>
                      </a:txBody>
                      <a:tcPr>
                        <a:blipFill>
                          <a:blip r:embed="rId3"/>
                          <a:stretch>
                            <a:fillRect l="-88043" t="-756061" r="-461594" b="-739394"/>
                          </a:stretch>
                        </a:blipFill>
                      </a:tcPr>
                    </a:tc>
                    <a:tc>
                      <a:txBody>
                        <a:bodyPr/>
                        <a:lstStyle/>
                        <a:p>
                          <a:pPr algn="ctr"/>
                          <a:r>
                            <a:rPr lang="en-US" b="1" dirty="0">
                              <a:solidFill>
                                <a:schemeClr val="tx1"/>
                              </a:solidFill>
                            </a:rPr>
                            <a:t>✓</a:t>
                          </a:r>
                        </a:p>
                      </a:txBody>
                      <a:tcPr>
                        <a:solidFill>
                          <a:srgbClr val="25BDD4">
                            <a:alpha val="14000"/>
                          </a:srgbClr>
                        </a:solidFill>
                      </a:tcPr>
                    </a:tc>
                    <a:tc>
                      <a:txBody>
                        <a:bodyPr/>
                        <a:lstStyle/>
                        <a:p>
                          <a:pPr algn="ctr"/>
                          <a:r>
                            <a:rPr lang="en-US" b="1" dirty="0">
                              <a:solidFill>
                                <a:schemeClr val="tx1"/>
                              </a:solidFill>
                            </a:rPr>
                            <a:t>✓</a:t>
                          </a:r>
                          <a:endParaRPr lang="en-US" dirty="0">
                            <a:solidFill>
                              <a:schemeClr val="tx1"/>
                            </a:solidFill>
                          </a:endParaRPr>
                        </a:p>
                      </a:txBody>
                      <a:tcPr>
                        <a:solidFill>
                          <a:srgbClr val="25BDD4">
                            <a:alpha val="14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a:t>
                          </a:r>
                        </a:p>
                      </a:txBody>
                      <a:tcPr>
                        <a:solidFill>
                          <a:srgbClr val="25BDD4">
                            <a:alpha val="14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a:t>
                          </a:r>
                        </a:p>
                      </a:txBody>
                      <a:tcPr>
                        <a:solidFill>
                          <a:srgbClr val="25BDD4">
                            <a:alpha val="14000"/>
                          </a:srgbClr>
                        </a:solidFill>
                      </a:tcPr>
                    </a:tc>
                    <a:tc>
                      <a:txBody>
                        <a:bodyPr/>
                        <a:lstStyle/>
                        <a:p>
                          <a:pPr algn="ctr"/>
                          <a:r>
                            <a:rPr lang="en-US" dirty="0">
                              <a:solidFill>
                                <a:schemeClr val="tx1"/>
                              </a:solidFill>
                            </a:rPr>
                            <a:t>✓</a:t>
                          </a:r>
                        </a:p>
                      </a:txBody>
                      <a:tcPr>
                        <a:solidFill>
                          <a:srgbClr val="25BDD4">
                            <a:alpha val="14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Linear; projective</a:t>
                          </a:r>
                        </a:p>
                      </a:txBody>
                      <a:tcPr>
                        <a:solidFill>
                          <a:srgbClr val="25BDD4">
                            <a:alpha val="14000"/>
                          </a:srgbClr>
                        </a:solidFill>
                      </a:tcPr>
                    </a:tc>
                    <a:tc>
                      <a:txBody>
                        <a:bodyPr/>
                        <a:lstStyle/>
                        <a:p>
                          <a:r>
                            <a:rPr lang="en-US" dirty="0">
                              <a:solidFill>
                                <a:schemeClr val="tx1"/>
                              </a:solidFill>
                            </a:rPr>
                            <a:t>2022</a:t>
                          </a:r>
                        </a:p>
                      </a:txBody>
                      <a:tcPr>
                        <a:solidFill>
                          <a:srgbClr val="25BDD4">
                            <a:alpha val="14000"/>
                          </a:srgbClr>
                        </a:solidFill>
                      </a:tcPr>
                    </a:tc>
                    <a:extLst>
                      <a:ext uri="{0D108BD9-81ED-4DB2-BD59-A6C34878D82A}">
                        <a16:rowId xmlns:a16="http://schemas.microsoft.com/office/drawing/2014/main" val="4188389009"/>
                      </a:ext>
                    </a:extLst>
                  </a:tr>
                  <a:tr h="400182">
                    <a:tc>
                      <a:txBody>
                        <a:bodyPr/>
                        <a:lstStyle/>
                        <a:p>
                          <a:r>
                            <a:rPr lang="en-US" dirty="0">
                              <a:solidFill>
                                <a:schemeClr val="tx1"/>
                              </a:solidFill>
                            </a:rPr>
                            <a:t>q-</a:t>
                          </a:r>
                          <a:r>
                            <a:rPr lang="en-US" dirty="0" err="1">
                              <a:solidFill>
                                <a:schemeClr val="tx1"/>
                              </a:solidFill>
                            </a:rPr>
                            <a:t>kPCA</a:t>
                          </a:r>
                          <a:endParaRPr lang="en-US" dirty="0">
                            <a:solidFill>
                              <a:schemeClr val="tx1"/>
                            </a:solidFill>
                          </a:endParaRPr>
                        </a:p>
                      </a:txBody>
                      <a:tcPr>
                        <a:solidFill>
                          <a:srgbClr val="25BDD4">
                            <a:alpha val="14000"/>
                          </a:srgbClr>
                        </a:solidFill>
                      </a:tcPr>
                    </a:tc>
                    <a:tc>
                      <a:txBody>
                        <a:bodyPr/>
                        <a:lstStyle/>
                        <a:p>
                          <a:endParaRPr lang="en-US"/>
                        </a:p>
                      </a:txBody>
                      <a:tcPr>
                        <a:blipFill>
                          <a:blip r:embed="rId3"/>
                          <a:stretch>
                            <a:fillRect l="-88043" t="-856061" r="-461594" b="-639394"/>
                          </a:stretch>
                        </a:blipFill>
                      </a:tcPr>
                    </a:tc>
                    <a:tc>
                      <a:txBody>
                        <a:bodyPr/>
                        <a:lstStyle/>
                        <a:p>
                          <a:pPr algn="ctr"/>
                          <a:r>
                            <a:rPr lang="en-US" b="1" dirty="0">
                              <a:solidFill>
                                <a:schemeClr val="tx1"/>
                              </a:solidFill>
                            </a:rPr>
                            <a:t>✓</a:t>
                          </a:r>
                        </a:p>
                      </a:txBody>
                      <a:tcPr>
                        <a:solidFill>
                          <a:srgbClr val="25BDD4">
                            <a:alpha val="14000"/>
                          </a:srgbClr>
                        </a:solidFill>
                      </a:tcPr>
                    </a:tc>
                    <a:tc>
                      <a:txBody>
                        <a:bodyPr/>
                        <a:lstStyle/>
                        <a:p>
                          <a:pPr algn="ctr"/>
                          <a:r>
                            <a:rPr lang="en-US" dirty="0">
                              <a:solidFill>
                                <a:schemeClr val="tx1"/>
                              </a:solidFill>
                            </a:rPr>
                            <a:t>✘</a:t>
                          </a:r>
                        </a:p>
                      </a:txBody>
                      <a:tcPr>
                        <a:solidFill>
                          <a:srgbClr val="25BDD4">
                            <a:alpha val="14000"/>
                          </a:srgbClr>
                        </a:solidFill>
                      </a:tcPr>
                    </a:tc>
                    <a:tc>
                      <a:txBody>
                        <a:bodyPr/>
                        <a:lstStyle/>
                        <a:p>
                          <a:pPr algn="ctr"/>
                          <a:r>
                            <a:rPr lang="en-US" dirty="0">
                              <a:solidFill>
                                <a:schemeClr val="tx1"/>
                              </a:solidFill>
                            </a:rPr>
                            <a:t>✘</a:t>
                          </a:r>
                        </a:p>
                      </a:txBody>
                      <a:tcPr>
                        <a:solidFill>
                          <a:srgbClr val="25BDD4">
                            <a:alpha val="14000"/>
                          </a:srgbClr>
                        </a:solidFill>
                      </a:tcPr>
                    </a:tc>
                    <a:tc>
                      <a:txBody>
                        <a:bodyPr/>
                        <a:lstStyle/>
                        <a:p>
                          <a:pPr algn="ctr"/>
                          <a:r>
                            <a:rPr lang="en-US" dirty="0">
                              <a:solidFill>
                                <a:schemeClr val="tx1"/>
                              </a:solidFill>
                            </a:rPr>
                            <a:t>✘</a:t>
                          </a:r>
                        </a:p>
                      </a:txBody>
                      <a:tcPr>
                        <a:solidFill>
                          <a:srgbClr val="25BDD4">
                            <a:alpha val="14000"/>
                          </a:srgbClr>
                        </a:solidFill>
                      </a:tcPr>
                    </a:tc>
                    <a:tc>
                      <a:txBody>
                        <a:bodyPr/>
                        <a:lstStyle/>
                        <a:p>
                          <a:pPr algn="ctr"/>
                          <a:r>
                            <a:rPr lang="en-US" dirty="0">
                              <a:solidFill>
                                <a:schemeClr val="tx1"/>
                              </a:solidFill>
                            </a:rPr>
                            <a:t>✓</a:t>
                          </a:r>
                        </a:p>
                      </a:txBody>
                      <a:tcPr>
                        <a:solidFill>
                          <a:srgbClr val="25BDD4">
                            <a:alpha val="14000"/>
                          </a:srgbClr>
                        </a:solidFill>
                      </a:tcPr>
                    </a:tc>
                    <a:tc>
                      <a:txBody>
                        <a:bodyPr/>
                        <a:lstStyle/>
                        <a:p>
                          <a:r>
                            <a:rPr lang="en-US" dirty="0">
                              <a:solidFill>
                                <a:schemeClr val="tx1"/>
                              </a:solidFill>
                            </a:rPr>
                            <a:t>Non-linear</a:t>
                          </a:r>
                        </a:p>
                      </a:txBody>
                      <a:tcPr>
                        <a:solidFill>
                          <a:srgbClr val="25BDD4">
                            <a:alpha val="14000"/>
                          </a:srgbClr>
                        </a:solidFill>
                      </a:tcPr>
                    </a:tc>
                    <a:tc>
                      <a:txBody>
                        <a:bodyPr/>
                        <a:lstStyle/>
                        <a:p>
                          <a:r>
                            <a:rPr lang="en-US" dirty="0">
                              <a:solidFill>
                                <a:schemeClr val="tx1"/>
                              </a:solidFill>
                            </a:rPr>
                            <a:t>2020</a:t>
                          </a:r>
                        </a:p>
                      </a:txBody>
                      <a:tcPr>
                        <a:solidFill>
                          <a:srgbClr val="25BDD4">
                            <a:alpha val="14000"/>
                          </a:srgbClr>
                        </a:solidFill>
                      </a:tcPr>
                    </a:tc>
                    <a:extLst>
                      <a:ext uri="{0D108BD9-81ED-4DB2-BD59-A6C34878D82A}">
                        <a16:rowId xmlns:a16="http://schemas.microsoft.com/office/drawing/2014/main" val="3508551682"/>
                      </a:ext>
                    </a:extLst>
                  </a:tr>
                  <a:tr h="400182">
                    <a:tc>
                      <a:txBody>
                        <a:bodyPr/>
                        <a:lstStyle/>
                        <a:p>
                          <a:r>
                            <a:rPr lang="en-US" dirty="0" err="1">
                              <a:solidFill>
                                <a:schemeClr val="tx1"/>
                              </a:solidFill>
                            </a:rPr>
                            <a:t>qSNMF</a:t>
                          </a:r>
                          <a:endParaRPr lang="en-US" dirty="0">
                            <a:solidFill>
                              <a:schemeClr val="tx1"/>
                            </a:solidFill>
                          </a:endParaRPr>
                        </a:p>
                      </a:txBody>
                      <a:tcPr>
                        <a:solidFill>
                          <a:srgbClr val="25BDD4">
                            <a:alpha val="14000"/>
                          </a:srgbClr>
                        </a:solidFill>
                      </a:tcPr>
                    </a:tc>
                    <a:tc>
                      <a:txBody>
                        <a:bodyPr/>
                        <a:lstStyle/>
                        <a:p>
                          <a:endParaRPr lang="en-US"/>
                        </a:p>
                      </a:txBody>
                      <a:tcPr>
                        <a:blipFill>
                          <a:blip r:embed="rId3"/>
                          <a:stretch>
                            <a:fillRect l="-88043" t="-970769" r="-461594" b="-549231"/>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a:t>
                          </a:r>
                        </a:p>
                      </a:txBody>
                      <a:tcPr>
                        <a:solidFill>
                          <a:srgbClr val="25BDD4">
                            <a:alpha val="14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a:t>
                          </a:r>
                        </a:p>
                      </a:txBody>
                      <a:tcPr>
                        <a:solidFill>
                          <a:srgbClr val="25BDD4">
                            <a:alpha val="14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a:t>
                          </a:r>
                        </a:p>
                      </a:txBody>
                      <a:tcPr>
                        <a:solidFill>
                          <a:srgbClr val="25BDD4">
                            <a:alpha val="14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a:t>
                          </a:r>
                        </a:p>
                      </a:txBody>
                      <a:tcPr>
                        <a:solidFill>
                          <a:srgbClr val="25BDD4">
                            <a:alpha val="14000"/>
                          </a:srgbClr>
                        </a:solidFill>
                      </a:tcPr>
                    </a:tc>
                    <a:tc>
                      <a:txBody>
                        <a:bodyPr/>
                        <a:lstStyle/>
                        <a:p>
                          <a:pPr algn="ctr"/>
                          <a:r>
                            <a:rPr lang="en-US" dirty="0">
                              <a:solidFill>
                                <a:schemeClr val="tx1"/>
                              </a:solidFill>
                            </a:rPr>
                            <a:t>✓</a:t>
                          </a:r>
                        </a:p>
                      </a:txBody>
                      <a:tcPr>
                        <a:solidFill>
                          <a:srgbClr val="25BDD4">
                            <a:alpha val="14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Non-linear</a:t>
                          </a:r>
                        </a:p>
                      </a:txBody>
                      <a:tcPr>
                        <a:solidFill>
                          <a:srgbClr val="25BDD4">
                            <a:alpha val="14000"/>
                          </a:srgbClr>
                        </a:solidFill>
                      </a:tcPr>
                    </a:tc>
                    <a:tc>
                      <a:txBody>
                        <a:bodyPr/>
                        <a:lstStyle/>
                        <a:p>
                          <a:r>
                            <a:rPr lang="en-US" dirty="0">
                              <a:solidFill>
                                <a:schemeClr val="tx1"/>
                              </a:solidFill>
                            </a:rPr>
                            <a:t>2020</a:t>
                          </a:r>
                        </a:p>
                      </a:txBody>
                      <a:tcPr>
                        <a:solidFill>
                          <a:srgbClr val="25BDD4">
                            <a:alpha val="14000"/>
                          </a:srgbClr>
                        </a:solidFill>
                      </a:tcPr>
                    </a:tc>
                    <a:extLst>
                      <a:ext uri="{0D108BD9-81ED-4DB2-BD59-A6C34878D82A}">
                        <a16:rowId xmlns:a16="http://schemas.microsoft.com/office/drawing/2014/main" val="493853488"/>
                      </a:ext>
                    </a:extLst>
                  </a:tr>
                  <a:tr h="401066">
                    <a:tc>
                      <a:txBody>
                        <a:bodyPr/>
                        <a:lstStyle/>
                        <a:p>
                          <a:r>
                            <a:rPr lang="en-US" dirty="0" err="1">
                              <a:solidFill>
                                <a:schemeClr val="tx1"/>
                              </a:solidFill>
                            </a:rPr>
                            <a:t>qIsomap</a:t>
                          </a:r>
                          <a:endParaRPr lang="en-US" dirty="0">
                            <a:solidFill>
                              <a:schemeClr val="tx1"/>
                            </a:solidFill>
                          </a:endParaRPr>
                        </a:p>
                      </a:txBody>
                      <a:tcPr>
                        <a:solidFill>
                          <a:srgbClr val="25BDD4">
                            <a:alpha val="14000"/>
                          </a:srgbClr>
                        </a:solidFill>
                      </a:tcPr>
                    </a:tc>
                    <a:tc>
                      <a:txBody>
                        <a:bodyPr/>
                        <a:lstStyle/>
                        <a:p>
                          <a:endParaRPr lang="en-US"/>
                        </a:p>
                      </a:txBody>
                      <a:tcPr>
                        <a:blipFill>
                          <a:blip r:embed="rId3"/>
                          <a:stretch>
                            <a:fillRect l="-88043" t="-1054545" r="-461594" b="-440909"/>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a:t>
                          </a:r>
                        </a:p>
                      </a:txBody>
                      <a:tcPr>
                        <a:solidFill>
                          <a:srgbClr val="25BDD4">
                            <a:alpha val="14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a:t>
                          </a:r>
                        </a:p>
                      </a:txBody>
                      <a:tcPr>
                        <a:solidFill>
                          <a:srgbClr val="25BDD4">
                            <a:alpha val="14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schemeClr val="tx1"/>
                              </a:solidFill>
                            </a:rPr>
                            <a:t>✓</a:t>
                          </a:r>
                          <a:endParaRPr lang="en-US" dirty="0">
                            <a:solidFill>
                              <a:schemeClr val="tx1"/>
                            </a:solidFill>
                          </a:endParaRPr>
                        </a:p>
                      </a:txBody>
                      <a:tcPr>
                        <a:solidFill>
                          <a:srgbClr val="25BDD4">
                            <a:alpha val="14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a:t>
                          </a:r>
                        </a:p>
                      </a:txBody>
                      <a:tcPr>
                        <a:solidFill>
                          <a:srgbClr val="25BDD4">
                            <a:alpha val="14000"/>
                          </a:srgbClr>
                        </a:solidFill>
                      </a:tcPr>
                    </a:tc>
                    <a:tc>
                      <a:txBody>
                        <a:bodyPr/>
                        <a:lstStyle/>
                        <a:p>
                          <a:pPr algn="ctr"/>
                          <a:r>
                            <a:rPr lang="en-US" dirty="0">
                              <a:solidFill>
                                <a:schemeClr val="tx1"/>
                              </a:solidFill>
                            </a:rPr>
                            <a:t>✘</a:t>
                          </a:r>
                        </a:p>
                      </a:txBody>
                      <a:tcPr>
                        <a:solidFill>
                          <a:srgbClr val="25BDD4">
                            <a:alpha val="14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Non-linear; manifold</a:t>
                          </a:r>
                        </a:p>
                      </a:txBody>
                      <a:tcPr>
                        <a:solidFill>
                          <a:srgbClr val="25BDD4">
                            <a:alpha val="14000"/>
                          </a:srgbClr>
                        </a:solidFill>
                      </a:tcPr>
                    </a:tc>
                    <a:tc>
                      <a:txBody>
                        <a:bodyPr/>
                        <a:lstStyle/>
                        <a:p>
                          <a:r>
                            <a:rPr lang="en-US" dirty="0">
                              <a:solidFill>
                                <a:schemeClr val="tx1"/>
                              </a:solidFill>
                            </a:rPr>
                            <a:t>2013</a:t>
                          </a:r>
                        </a:p>
                      </a:txBody>
                      <a:tcPr>
                        <a:solidFill>
                          <a:srgbClr val="25BDD4">
                            <a:alpha val="14000"/>
                          </a:srgbClr>
                        </a:solidFill>
                      </a:tcPr>
                    </a:tc>
                    <a:extLst>
                      <a:ext uri="{0D108BD9-81ED-4DB2-BD59-A6C34878D82A}">
                        <a16:rowId xmlns:a16="http://schemas.microsoft.com/office/drawing/2014/main" val="1707966681"/>
                      </a:ext>
                    </a:extLst>
                  </a:tr>
                  <a:tr h="640080">
                    <a:tc>
                      <a:txBody>
                        <a:bodyPr/>
                        <a:lstStyle/>
                        <a:p>
                          <a:r>
                            <a:rPr lang="en-US" dirty="0">
                              <a:solidFill>
                                <a:schemeClr val="tx1"/>
                              </a:solidFill>
                            </a:rPr>
                            <a:t>q-Laplacian Eigenmap</a:t>
                          </a:r>
                        </a:p>
                      </a:txBody>
                      <a:tcPr>
                        <a:solidFill>
                          <a:srgbClr val="25BDD4">
                            <a:alpha val="14000"/>
                          </a:srgbClr>
                        </a:solidFill>
                      </a:tcPr>
                    </a:tc>
                    <a:tc>
                      <a:txBody>
                        <a:bodyPr/>
                        <a:lstStyle/>
                        <a:p>
                          <a:endParaRPr lang="en-US"/>
                        </a:p>
                      </a:txBody>
                      <a:tcPr>
                        <a:blipFill>
                          <a:blip r:embed="rId3"/>
                          <a:stretch>
                            <a:fillRect l="-88043" t="-725714" r="-461594" b="-177143"/>
                          </a:stretch>
                        </a:blipFill>
                      </a:tcPr>
                    </a:tc>
                    <a:tc>
                      <a:txBody>
                        <a:bodyPr/>
                        <a:lstStyle/>
                        <a:p>
                          <a:pPr algn="ctr"/>
                          <a:r>
                            <a:rPr lang="en-US" b="1" dirty="0">
                              <a:solidFill>
                                <a:schemeClr val="tx1"/>
                              </a:solidFill>
                            </a:rPr>
                            <a:t>✓</a:t>
                          </a:r>
                        </a:p>
                      </a:txBody>
                      <a:tcPr>
                        <a:solidFill>
                          <a:srgbClr val="25BDD4">
                            <a:alpha val="14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schemeClr val="tx1"/>
                              </a:solidFill>
                            </a:rPr>
                            <a:t>✓</a:t>
                          </a:r>
                          <a:endParaRPr lang="en-US" dirty="0">
                            <a:solidFill>
                              <a:schemeClr val="tx1"/>
                            </a:solidFill>
                          </a:endParaRPr>
                        </a:p>
                        <a:p>
                          <a:pPr algn="ctr"/>
                          <a:endParaRPr lang="en-US" dirty="0">
                            <a:solidFill>
                              <a:schemeClr val="tx1"/>
                            </a:solidFill>
                          </a:endParaRPr>
                        </a:p>
                      </a:txBody>
                      <a:tcPr>
                        <a:solidFill>
                          <a:srgbClr val="25BDD4">
                            <a:alpha val="14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a:t>
                          </a:r>
                        </a:p>
                      </a:txBody>
                      <a:tcPr>
                        <a:solidFill>
                          <a:srgbClr val="25BDD4">
                            <a:alpha val="14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schemeClr val="tx1"/>
                              </a:solidFill>
                            </a:rPr>
                            <a:t>✓</a:t>
                          </a:r>
                          <a:endParaRPr lang="en-US" dirty="0">
                            <a:solidFill>
                              <a:schemeClr val="tx1"/>
                            </a:solidFill>
                          </a:endParaRPr>
                        </a:p>
                        <a:p>
                          <a:pPr algn="ctr"/>
                          <a:endParaRPr lang="en-US" dirty="0">
                            <a:solidFill>
                              <a:schemeClr val="tx1"/>
                            </a:solidFill>
                          </a:endParaRPr>
                        </a:p>
                      </a:txBody>
                      <a:tcPr>
                        <a:solidFill>
                          <a:srgbClr val="25BDD4">
                            <a:alpha val="14000"/>
                          </a:srgbClr>
                        </a:solidFill>
                      </a:tcPr>
                    </a:tc>
                    <a:tc>
                      <a:txBody>
                        <a:bodyPr/>
                        <a:lstStyle/>
                        <a:p>
                          <a:pPr algn="ctr"/>
                          <a:r>
                            <a:rPr lang="en-US" dirty="0">
                              <a:solidFill>
                                <a:schemeClr val="tx1"/>
                              </a:solidFill>
                            </a:rPr>
                            <a:t>✓</a:t>
                          </a:r>
                        </a:p>
                      </a:txBody>
                      <a:tcPr>
                        <a:solidFill>
                          <a:srgbClr val="25BDD4">
                            <a:alpha val="14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Non-linear; manifold</a:t>
                          </a:r>
                        </a:p>
                      </a:txBody>
                      <a:tcPr>
                        <a:solidFill>
                          <a:srgbClr val="25BDD4">
                            <a:alpha val="14000"/>
                          </a:srgbClr>
                        </a:solidFill>
                      </a:tcPr>
                    </a:tc>
                    <a:tc>
                      <a:txBody>
                        <a:bodyPr/>
                        <a:lstStyle/>
                        <a:p>
                          <a:r>
                            <a:rPr lang="en-US" dirty="0">
                              <a:solidFill>
                                <a:schemeClr val="tx1"/>
                              </a:solidFill>
                            </a:rPr>
                            <a:t>2016</a:t>
                          </a:r>
                        </a:p>
                      </a:txBody>
                      <a:tcPr>
                        <a:solidFill>
                          <a:srgbClr val="25BDD4">
                            <a:alpha val="14000"/>
                          </a:srgbClr>
                        </a:solidFill>
                      </a:tcPr>
                    </a:tc>
                    <a:extLst>
                      <a:ext uri="{0D108BD9-81ED-4DB2-BD59-A6C34878D82A}">
                        <a16:rowId xmlns:a16="http://schemas.microsoft.com/office/drawing/2014/main" val="249306664"/>
                      </a:ext>
                    </a:extLst>
                  </a:tr>
                  <a:tr h="400182">
                    <a:tc>
                      <a:txBody>
                        <a:bodyPr/>
                        <a:lstStyle/>
                        <a:p>
                          <a:r>
                            <a:rPr lang="en-US" dirty="0" err="1">
                              <a:solidFill>
                                <a:schemeClr val="tx1"/>
                              </a:solidFill>
                            </a:rPr>
                            <a:t>qLLE</a:t>
                          </a:r>
                          <a:endParaRPr lang="en-US" dirty="0">
                            <a:solidFill>
                              <a:schemeClr val="tx1"/>
                            </a:solidFill>
                          </a:endParaRPr>
                        </a:p>
                      </a:txBody>
                      <a:tcPr>
                        <a:solidFill>
                          <a:srgbClr val="25BDD4">
                            <a:alpha val="14000"/>
                          </a:srgbClr>
                        </a:solidFill>
                      </a:tcPr>
                    </a:tc>
                    <a:tc>
                      <a:txBody>
                        <a:bodyPr/>
                        <a:lstStyle/>
                        <a:p>
                          <a:endParaRPr lang="en-US"/>
                        </a:p>
                      </a:txBody>
                      <a:tcPr>
                        <a:blipFill>
                          <a:blip r:embed="rId3"/>
                          <a:stretch>
                            <a:fillRect l="-88043" t="-1313636" r="-461594" b="-181818"/>
                          </a:stretch>
                        </a:blipFill>
                      </a:tcPr>
                    </a:tc>
                    <a:tc>
                      <a:txBody>
                        <a:bodyPr/>
                        <a:lstStyle/>
                        <a:p>
                          <a:pPr algn="ctr"/>
                          <a:r>
                            <a:rPr lang="en-US" b="1" dirty="0">
                              <a:solidFill>
                                <a:schemeClr val="tx1"/>
                              </a:solidFill>
                            </a:rPr>
                            <a:t>✓</a:t>
                          </a:r>
                        </a:p>
                      </a:txBody>
                      <a:tcPr>
                        <a:solidFill>
                          <a:srgbClr val="25BDD4">
                            <a:alpha val="14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schemeClr val="tx1"/>
                              </a:solidFill>
                            </a:rPr>
                            <a:t>✓</a:t>
                          </a:r>
                          <a:endParaRPr lang="en-US" dirty="0">
                            <a:solidFill>
                              <a:schemeClr val="tx1"/>
                            </a:solidFill>
                          </a:endParaRPr>
                        </a:p>
                      </a:txBody>
                      <a:tcPr>
                        <a:solidFill>
                          <a:srgbClr val="25BDD4">
                            <a:alpha val="14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a:t>
                          </a:r>
                        </a:p>
                      </a:txBody>
                      <a:tcPr>
                        <a:solidFill>
                          <a:srgbClr val="25BDD4">
                            <a:alpha val="14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a:t>
                          </a:r>
                        </a:p>
                      </a:txBody>
                      <a:tcPr>
                        <a:solidFill>
                          <a:srgbClr val="25BDD4">
                            <a:alpha val="14000"/>
                          </a:srgbClr>
                        </a:solidFill>
                      </a:tcPr>
                    </a:tc>
                    <a:tc>
                      <a:txBody>
                        <a:bodyPr/>
                        <a:lstStyle/>
                        <a:p>
                          <a:pPr algn="ctr"/>
                          <a:r>
                            <a:rPr lang="en-US" dirty="0">
                              <a:solidFill>
                                <a:schemeClr val="tx1"/>
                              </a:solidFill>
                            </a:rPr>
                            <a:t>✓</a:t>
                          </a:r>
                        </a:p>
                      </a:txBody>
                      <a:tcPr>
                        <a:solidFill>
                          <a:srgbClr val="25BDD4">
                            <a:alpha val="14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Non-linear; manifold</a:t>
                          </a:r>
                        </a:p>
                      </a:txBody>
                      <a:tcPr>
                        <a:solidFill>
                          <a:srgbClr val="25BDD4">
                            <a:alpha val="14000"/>
                          </a:srgbClr>
                        </a:solidFill>
                      </a:tcPr>
                    </a:tc>
                    <a:tc>
                      <a:txBody>
                        <a:bodyPr/>
                        <a:lstStyle/>
                        <a:p>
                          <a:r>
                            <a:rPr lang="en-US" dirty="0">
                              <a:solidFill>
                                <a:schemeClr val="tx1"/>
                              </a:solidFill>
                            </a:rPr>
                            <a:t>2020</a:t>
                          </a:r>
                        </a:p>
                      </a:txBody>
                      <a:tcPr>
                        <a:solidFill>
                          <a:srgbClr val="25BDD4">
                            <a:alpha val="14000"/>
                          </a:srgbClr>
                        </a:solidFill>
                      </a:tcPr>
                    </a:tc>
                    <a:extLst>
                      <a:ext uri="{0D108BD9-81ED-4DB2-BD59-A6C34878D82A}">
                        <a16:rowId xmlns:a16="http://schemas.microsoft.com/office/drawing/2014/main" val="4014407766"/>
                      </a:ext>
                    </a:extLst>
                  </a:tr>
                  <a:tr h="640080">
                    <a:tc>
                      <a:txBody>
                        <a:bodyPr/>
                        <a:lstStyle/>
                        <a:p>
                          <a:r>
                            <a:rPr lang="en-US" dirty="0">
                              <a:solidFill>
                                <a:schemeClr val="tx1"/>
                              </a:solidFill>
                            </a:rPr>
                            <a:t>q-Diffusion Maps</a:t>
                          </a:r>
                        </a:p>
                      </a:txBody>
                      <a:tcPr>
                        <a:solidFill>
                          <a:srgbClr val="25BDD4">
                            <a:alpha val="14000"/>
                          </a:srgbClr>
                        </a:solidFill>
                      </a:tcPr>
                    </a:tc>
                    <a:tc>
                      <a:txBody>
                        <a:bodyPr/>
                        <a:lstStyle/>
                        <a:p>
                          <a:endParaRPr lang="en-US"/>
                        </a:p>
                      </a:txBody>
                      <a:tcPr>
                        <a:blipFill>
                          <a:blip r:embed="rId3"/>
                          <a:stretch>
                            <a:fillRect l="-88043" t="-888571" r="-461594" b="-14286"/>
                          </a:stretch>
                        </a:blipFill>
                      </a:tcPr>
                    </a:tc>
                    <a:tc>
                      <a:txBody>
                        <a:bodyPr/>
                        <a:lstStyle/>
                        <a:p>
                          <a:pPr algn="ctr"/>
                          <a:r>
                            <a:rPr lang="en-US" b="1" dirty="0">
                              <a:solidFill>
                                <a:schemeClr val="tx1"/>
                              </a:solidFill>
                            </a:rPr>
                            <a:t>✓</a:t>
                          </a:r>
                        </a:p>
                      </a:txBody>
                      <a:tcPr>
                        <a:solidFill>
                          <a:srgbClr val="25BDD4">
                            <a:alpha val="14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schemeClr val="tx1"/>
                              </a:solidFill>
                            </a:rPr>
                            <a:t>✓</a:t>
                          </a:r>
                          <a:endParaRPr lang="en-US" dirty="0">
                            <a:solidFill>
                              <a:schemeClr val="tx1"/>
                            </a:solidFill>
                          </a:endParaRPr>
                        </a:p>
                        <a:p>
                          <a:pPr algn="ctr"/>
                          <a:endParaRPr lang="en-US" dirty="0">
                            <a:solidFill>
                              <a:schemeClr val="tx1"/>
                            </a:solidFill>
                          </a:endParaRPr>
                        </a:p>
                      </a:txBody>
                      <a:tcPr>
                        <a:solidFill>
                          <a:srgbClr val="25BDD4">
                            <a:alpha val="14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a:t>
                          </a:r>
                        </a:p>
                      </a:txBody>
                      <a:tcPr>
                        <a:solidFill>
                          <a:srgbClr val="25BDD4">
                            <a:alpha val="14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a:t>
                          </a:r>
                        </a:p>
                      </a:txBody>
                      <a:tcPr>
                        <a:solidFill>
                          <a:srgbClr val="25BDD4">
                            <a:alpha val="14000"/>
                          </a:srgbClr>
                        </a:solidFill>
                      </a:tcPr>
                    </a:tc>
                    <a:tc>
                      <a:txBody>
                        <a:bodyPr/>
                        <a:lstStyle/>
                        <a:p>
                          <a:pPr algn="ctr"/>
                          <a:r>
                            <a:rPr lang="en-US" dirty="0">
                              <a:solidFill>
                                <a:schemeClr val="tx1"/>
                              </a:solidFill>
                            </a:rPr>
                            <a:t>✓</a:t>
                          </a:r>
                        </a:p>
                      </a:txBody>
                      <a:tcPr>
                        <a:solidFill>
                          <a:srgbClr val="25BDD4">
                            <a:alpha val="14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Non-linear; manifold</a:t>
                          </a:r>
                        </a:p>
                      </a:txBody>
                      <a:tcPr>
                        <a:solidFill>
                          <a:srgbClr val="25BDD4">
                            <a:alpha val="14000"/>
                          </a:srgbClr>
                        </a:solidFill>
                      </a:tcPr>
                    </a:tc>
                    <a:tc>
                      <a:txBody>
                        <a:bodyPr/>
                        <a:lstStyle/>
                        <a:p>
                          <a:r>
                            <a:rPr lang="en-US" dirty="0">
                              <a:solidFill>
                                <a:schemeClr val="tx1"/>
                              </a:solidFill>
                            </a:rPr>
                            <a:t>2021</a:t>
                          </a:r>
                        </a:p>
                      </a:txBody>
                      <a:tcPr>
                        <a:solidFill>
                          <a:srgbClr val="25BDD4">
                            <a:alpha val="14000"/>
                          </a:srgbClr>
                        </a:solidFill>
                      </a:tcPr>
                    </a:tc>
                    <a:extLst>
                      <a:ext uri="{0D108BD9-81ED-4DB2-BD59-A6C34878D82A}">
                        <a16:rowId xmlns:a16="http://schemas.microsoft.com/office/drawing/2014/main" val="547958122"/>
                      </a:ext>
                    </a:extLst>
                  </a:tr>
                </a:tbl>
              </a:graphicData>
            </a:graphic>
          </p:graphicFrame>
        </mc:Fallback>
      </mc:AlternateContent>
      <p:pic>
        <p:nvPicPr>
          <p:cNvPr id="8" name="Picture 2" descr="Silicon Quantum Computing | LinkedIn">
            <a:extLst>
              <a:ext uri="{FF2B5EF4-FFF2-40B4-BE49-F238E27FC236}">
                <a16:creationId xmlns:a16="http://schemas.microsoft.com/office/drawing/2014/main" id="{E1C9DDC6-9392-B49B-12ED-93F2708C26FD}"/>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1500" b="96000" l="10000" r="90000">
                        <a14:foregroundMark x1="49500" y1="16000" x2="49500" y2="16000"/>
                        <a14:foregroundMark x1="55500" y1="96000" x2="55500" y2="96000"/>
                        <a14:foregroundMark x1="48000" y1="8500" x2="48000" y2="8500"/>
                        <a14:foregroundMark x1="51500" y1="1500" x2="51500" y2="1500"/>
                      </a14:backgroundRemoval>
                    </a14:imgEffect>
                  </a14:imgLayer>
                </a14:imgProps>
              </a:ext>
              <a:ext uri="{28A0092B-C50C-407E-A947-70E740481C1C}">
                <a14:useLocalDpi xmlns:a14="http://schemas.microsoft.com/office/drawing/2010/main" val="0"/>
              </a:ext>
            </a:extLst>
          </a:blip>
          <a:srcRect/>
          <a:stretch>
            <a:fillRect/>
          </a:stretch>
        </p:blipFill>
        <p:spPr bwMode="auto">
          <a:xfrm>
            <a:off x="11273" y="5787769"/>
            <a:ext cx="719443" cy="7194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91391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BBC58CC2-E414-42D9-74CA-5FBD42757518}"/>
              </a:ext>
            </a:extLst>
          </p:cNvPr>
          <p:cNvSpPr>
            <a:spLocks noGrp="1"/>
          </p:cNvSpPr>
          <p:nvPr>
            <p:ph type="dt" sz="half" idx="10"/>
          </p:nvPr>
        </p:nvSpPr>
        <p:spPr/>
        <p:txBody>
          <a:bodyPr/>
          <a:lstStyle/>
          <a:p>
            <a:r>
              <a:rPr lang="en-US"/>
              <a:t>5/07/2021</a:t>
            </a:r>
            <a:endParaRPr lang="en-US" dirty="0"/>
          </a:p>
        </p:txBody>
      </p:sp>
      <p:sp>
        <p:nvSpPr>
          <p:cNvPr id="4" name="Slide Number Placeholder 3">
            <a:extLst>
              <a:ext uri="{FF2B5EF4-FFF2-40B4-BE49-F238E27FC236}">
                <a16:creationId xmlns:a16="http://schemas.microsoft.com/office/drawing/2014/main" id="{D130C400-07D9-F678-2D3F-7AF86A460821}"/>
              </a:ext>
            </a:extLst>
          </p:cNvPr>
          <p:cNvSpPr>
            <a:spLocks noGrp="1"/>
          </p:cNvSpPr>
          <p:nvPr>
            <p:ph type="sldNum" sz="quarter" idx="12"/>
          </p:nvPr>
        </p:nvSpPr>
        <p:spPr/>
        <p:txBody>
          <a:bodyPr/>
          <a:lstStyle/>
          <a:p>
            <a:fld id="{8A7A6979-0714-4377-B894-6BE4C2D6E202}" type="slidenum">
              <a:rPr lang="en-US" smtClean="0"/>
              <a:t>16</a:t>
            </a:fld>
            <a:endParaRPr lang="en-US" dirty="0"/>
          </a:p>
        </p:txBody>
      </p:sp>
      <mc:AlternateContent xmlns:mc="http://schemas.openxmlformats.org/markup-compatibility/2006" xmlns:a14="http://schemas.microsoft.com/office/drawing/2010/main">
        <mc:Choice Requires="a14">
          <p:graphicFrame>
            <p:nvGraphicFramePr>
              <p:cNvPr id="5" name="Table 5">
                <a:extLst>
                  <a:ext uri="{FF2B5EF4-FFF2-40B4-BE49-F238E27FC236}">
                    <a16:creationId xmlns:a16="http://schemas.microsoft.com/office/drawing/2014/main" id="{516E3163-EA3A-770E-2AE2-AC9CEA4EF8A8}"/>
                  </a:ext>
                </a:extLst>
              </p:cNvPr>
              <p:cNvGraphicFramePr>
                <a:graphicFrameLocks noGrp="1"/>
              </p:cNvGraphicFramePr>
              <p:nvPr/>
            </p:nvGraphicFramePr>
            <p:xfrm>
              <a:off x="753074" y="274320"/>
              <a:ext cx="10892388" cy="6293924"/>
            </p:xfrm>
            <a:graphic>
              <a:graphicData uri="http://schemas.openxmlformats.org/drawingml/2006/table">
                <a:tbl>
                  <a:tblPr firstRow="1" bandRow="1">
                    <a:tableStyleId>{5C22544A-7EE6-4342-B048-85BDC9FD1C3A}</a:tableStyleId>
                  </a:tblPr>
                  <a:tblGrid>
                    <a:gridCol w="1476674">
                      <a:extLst>
                        <a:ext uri="{9D8B030D-6E8A-4147-A177-3AD203B41FA5}">
                          <a16:colId xmlns:a16="http://schemas.microsoft.com/office/drawing/2014/main" val="2064494415"/>
                        </a:ext>
                      </a:extLst>
                    </a:gridCol>
                    <a:gridCol w="1681671">
                      <a:extLst>
                        <a:ext uri="{9D8B030D-6E8A-4147-A177-3AD203B41FA5}">
                          <a16:colId xmlns:a16="http://schemas.microsoft.com/office/drawing/2014/main" val="231329375"/>
                        </a:ext>
                      </a:extLst>
                    </a:gridCol>
                    <a:gridCol w="747409">
                      <a:extLst>
                        <a:ext uri="{9D8B030D-6E8A-4147-A177-3AD203B41FA5}">
                          <a16:colId xmlns:a16="http://schemas.microsoft.com/office/drawing/2014/main" val="918631369"/>
                        </a:ext>
                      </a:extLst>
                    </a:gridCol>
                    <a:gridCol w="723233">
                      <a:extLst>
                        <a:ext uri="{9D8B030D-6E8A-4147-A177-3AD203B41FA5}">
                          <a16:colId xmlns:a16="http://schemas.microsoft.com/office/drawing/2014/main" val="4140383787"/>
                        </a:ext>
                      </a:extLst>
                    </a:gridCol>
                    <a:gridCol w="687408">
                      <a:extLst>
                        <a:ext uri="{9D8B030D-6E8A-4147-A177-3AD203B41FA5}">
                          <a16:colId xmlns:a16="http://schemas.microsoft.com/office/drawing/2014/main" val="956033993"/>
                        </a:ext>
                      </a:extLst>
                    </a:gridCol>
                    <a:gridCol w="1460417">
                      <a:extLst>
                        <a:ext uri="{9D8B030D-6E8A-4147-A177-3AD203B41FA5}">
                          <a16:colId xmlns:a16="http://schemas.microsoft.com/office/drawing/2014/main" val="932780839"/>
                        </a:ext>
                      </a:extLst>
                    </a:gridCol>
                    <a:gridCol w="1107090">
                      <a:extLst>
                        <a:ext uri="{9D8B030D-6E8A-4147-A177-3AD203B41FA5}">
                          <a16:colId xmlns:a16="http://schemas.microsoft.com/office/drawing/2014/main" val="1782333465"/>
                        </a:ext>
                      </a:extLst>
                    </a:gridCol>
                    <a:gridCol w="2271026">
                      <a:extLst>
                        <a:ext uri="{9D8B030D-6E8A-4147-A177-3AD203B41FA5}">
                          <a16:colId xmlns:a16="http://schemas.microsoft.com/office/drawing/2014/main" val="1244503062"/>
                        </a:ext>
                      </a:extLst>
                    </a:gridCol>
                    <a:gridCol w="737460">
                      <a:extLst>
                        <a:ext uri="{9D8B030D-6E8A-4147-A177-3AD203B41FA5}">
                          <a16:colId xmlns:a16="http://schemas.microsoft.com/office/drawing/2014/main" val="2324142508"/>
                        </a:ext>
                      </a:extLst>
                    </a:gridCol>
                  </a:tblGrid>
                  <a:tr h="986749">
                    <a:tc>
                      <a:txBody>
                        <a:bodyPr/>
                        <a:lstStyle/>
                        <a:p>
                          <a:r>
                            <a:rPr lang="en-US" dirty="0">
                              <a:solidFill>
                                <a:schemeClr val="tx1"/>
                              </a:solidFill>
                            </a:rPr>
                            <a:t>Quantum Algorithm</a:t>
                          </a:r>
                        </a:p>
                      </a:txBody>
                      <a:tcPr>
                        <a:solidFill>
                          <a:srgbClr val="25BDD4"/>
                        </a:solidFill>
                      </a:tcPr>
                    </a:tc>
                    <a:tc>
                      <a:txBody>
                        <a:bodyPr/>
                        <a:lstStyle/>
                        <a:p>
                          <a:r>
                            <a:rPr lang="en-US" dirty="0">
                              <a:solidFill>
                                <a:schemeClr val="tx1"/>
                              </a:solidFill>
                            </a:rPr>
                            <a:t>Speed-up</a:t>
                          </a:r>
                        </a:p>
                      </a:txBody>
                      <a:tcPr>
                        <a:solidFill>
                          <a:srgbClr val="25BDD4"/>
                        </a:solidFill>
                      </a:tcPr>
                    </a:tc>
                    <a:tc>
                      <a:txBody>
                        <a:bodyPr/>
                        <a:lstStyle/>
                        <a:p>
                          <a:r>
                            <a:rPr lang="en-US" dirty="0">
                              <a:solidFill>
                                <a:schemeClr val="tx1"/>
                              </a:solidFill>
                            </a:rPr>
                            <a:t>QPE</a:t>
                          </a:r>
                        </a:p>
                      </a:txBody>
                      <a:tcPr>
                        <a:solidFill>
                          <a:srgbClr val="25BDD4"/>
                        </a:solidFill>
                      </a:tcPr>
                    </a:tc>
                    <a:tc>
                      <a:txBody>
                        <a:bodyPr/>
                        <a:lstStyle/>
                        <a:p>
                          <a:r>
                            <a:rPr lang="en-US" dirty="0">
                              <a:solidFill>
                                <a:schemeClr val="tx1"/>
                              </a:solidFill>
                            </a:rPr>
                            <a:t>HHL</a:t>
                          </a:r>
                        </a:p>
                      </a:txBody>
                      <a:tcPr>
                        <a:solidFill>
                          <a:srgbClr val="25BDD4"/>
                        </a:solidFill>
                      </a:tcPr>
                    </a:tc>
                    <a:tc>
                      <a:txBody>
                        <a:bodyPr/>
                        <a:lstStyle/>
                        <a:p>
                          <a:r>
                            <a:rPr lang="en-US" dirty="0">
                              <a:solidFill>
                                <a:schemeClr val="tx1"/>
                              </a:solidFill>
                            </a:rPr>
                            <a:t>AA</a:t>
                          </a:r>
                        </a:p>
                      </a:txBody>
                      <a:tcPr>
                        <a:solidFill>
                          <a:srgbClr val="25BDD4"/>
                        </a:solidFill>
                      </a:tcPr>
                    </a:tc>
                    <a:tc>
                      <a:txBody>
                        <a:bodyPr/>
                        <a:lstStyle/>
                        <a:p>
                          <a:r>
                            <a:rPr lang="en-US" dirty="0">
                              <a:solidFill>
                                <a:schemeClr val="tx1"/>
                              </a:solidFill>
                            </a:rPr>
                            <a:t>Matrix arithmetic</a:t>
                          </a:r>
                        </a:p>
                      </a:txBody>
                      <a:tcPr>
                        <a:solidFill>
                          <a:srgbClr val="25BDD4"/>
                        </a:solidFill>
                      </a:tcPr>
                    </a:tc>
                    <a:tc>
                      <a:txBody>
                        <a:bodyPr/>
                        <a:lstStyle/>
                        <a:p>
                          <a:r>
                            <a:rPr lang="en-US" dirty="0" err="1">
                              <a:solidFill>
                                <a:schemeClr val="tx1"/>
                              </a:solidFill>
                            </a:rPr>
                            <a:t>qRAM</a:t>
                          </a:r>
                          <a:endParaRPr lang="en-US" dirty="0">
                            <a:solidFill>
                              <a:schemeClr val="tx1"/>
                            </a:solidFill>
                          </a:endParaRPr>
                        </a:p>
                      </a:txBody>
                      <a:tcPr>
                        <a:solidFill>
                          <a:srgbClr val="25BDD4"/>
                        </a:solidFill>
                      </a:tcPr>
                    </a:tc>
                    <a:tc>
                      <a:txBody>
                        <a:bodyPr/>
                        <a:lstStyle/>
                        <a:p>
                          <a:r>
                            <a:rPr lang="en-US" dirty="0">
                              <a:solidFill>
                                <a:schemeClr val="tx1"/>
                              </a:solidFill>
                            </a:rPr>
                            <a:t>Type</a:t>
                          </a:r>
                        </a:p>
                      </a:txBody>
                      <a:tcPr>
                        <a:solidFill>
                          <a:srgbClr val="25BDD4"/>
                        </a:solidFill>
                      </a:tcPr>
                    </a:tc>
                    <a:tc>
                      <a:txBody>
                        <a:bodyPr/>
                        <a:lstStyle/>
                        <a:p>
                          <a:r>
                            <a:rPr lang="en-US" dirty="0">
                              <a:solidFill>
                                <a:schemeClr val="tx1"/>
                              </a:solidFill>
                            </a:rPr>
                            <a:t>Year</a:t>
                          </a:r>
                        </a:p>
                      </a:txBody>
                      <a:tcPr>
                        <a:solidFill>
                          <a:srgbClr val="25BDD4"/>
                        </a:solidFill>
                      </a:tcPr>
                    </a:tc>
                    <a:extLst>
                      <a:ext uri="{0D108BD9-81ED-4DB2-BD59-A6C34878D82A}">
                        <a16:rowId xmlns:a16="http://schemas.microsoft.com/office/drawing/2014/main" val="3411179166"/>
                      </a:ext>
                    </a:extLst>
                  </a:tr>
                  <a:tr h="400182">
                    <a:tc>
                      <a:txBody>
                        <a:bodyPr/>
                        <a:lstStyle/>
                        <a:p>
                          <a:r>
                            <a:rPr lang="en-US" dirty="0" err="1">
                              <a:solidFill>
                                <a:schemeClr val="tx1"/>
                              </a:solidFill>
                            </a:rPr>
                            <a:t>qPCA</a:t>
                          </a:r>
                          <a:endParaRPr lang="en-US" dirty="0">
                            <a:solidFill>
                              <a:schemeClr val="tx1"/>
                            </a:solidFill>
                          </a:endParaRPr>
                        </a:p>
                      </a:txBody>
                      <a:tcPr>
                        <a:solidFill>
                          <a:srgbClr val="25BDD4">
                            <a:alpha val="14000"/>
                          </a:srgbClr>
                        </a:solidFill>
                      </a:tcPr>
                    </a:tc>
                    <a:tc>
                      <a:txBody>
                        <a:bodyPr/>
                        <a:lstStyle/>
                        <a:p>
                          <a:pPr algn="ctr"/>
                          <a14:m>
                            <m:oMathPara xmlns:m="http://schemas.openxmlformats.org/officeDocument/2006/math">
                              <m:oMathParaPr>
                                <m:jc m:val="centerGroup"/>
                              </m:oMathParaPr>
                              <m:oMath xmlns:m="http://schemas.openxmlformats.org/officeDocument/2006/math">
                                <m:r>
                                  <a:rPr lang="el-GR" i="1" smtClean="0">
                                    <a:solidFill>
                                      <a:schemeClr val="tx1"/>
                                    </a:solidFill>
                                    <a:latin typeface="Cambria Math" panose="02040503050406030204" pitchFamily="18" charset="0"/>
                                    <a:ea typeface="Cambria Math" panose="02040503050406030204" pitchFamily="18" charset="0"/>
                                  </a:rPr>
                                  <m:t>𝒪</m:t>
                                </m:r>
                                <m:d>
                                  <m:dPr>
                                    <m:ctrlPr>
                                      <a:rPr lang="en-US" i="1" smtClean="0">
                                        <a:solidFill>
                                          <a:schemeClr val="tx1"/>
                                        </a:solidFill>
                                        <a:latin typeface="Cambria Math" panose="02040503050406030204" pitchFamily="18" charset="0"/>
                                      </a:rPr>
                                    </m:ctrlPr>
                                  </m:dPr>
                                  <m:e>
                                    <m:r>
                                      <a:rPr lang="en-AU" b="0" i="1" smtClean="0">
                                        <a:solidFill>
                                          <a:schemeClr val="tx1"/>
                                        </a:solidFill>
                                        <a:latin typeface="Cambria Math" panose="02040503050406030204" pitchFamily="18" charset="0"/>
                                      </a:rPr>
                                      <m:t>𝑟</m:t>
                                    </m:r>
                                    <m:r>
                                      <a:rPr lang="en-AU" b="0" i="1" smtClean="0">
                                        <a:solidFill>
                                          <a:schemeClr val="tx1"/>
                                        </a:solidFill>
                                        <a:latin typeface="Cambria Math" panose="02040503050406030204" pitchFamily="18" charset="0"/>
                                      </a:rPr>
                                      <m:t> </m:t>
                                    </m:r>
                                    <m:func>
                                      <m:funcPr>
                                        <m:ctrlPr>
                                          <a:rPr lang="en-AU" b="0" i="1" smtClean="0">
                                            <a:solidFill>
                                              <a:schemeClr val="tx1"/>
                                            </a:solidFill>
                                            <a:latin typeface="Cambria Math" panose="02040503050406030204" pitchFamily="18" charset="0"/>
                                          </a:rPr>
                                        </m:ctrlPr>
                                      </m:funcPr>
                                      <m:fName>
                                        <m:r>
                                          <m:rPr>
                                            <m:sty m:val="p"/>
                                          </m:rPr>
                                          <a:rPr lang="en-AU" b="0" i="0" smtClean="0">
                                            <a:solidFill>
                                              <a:schemeClr val="tx1"/>
                                            </a:solidFill>
                                            <a:latin typeface="Cambria Math" panose="02040503050406030204" pitchFamily="18" charset="0"/>
                                          </a:rPr>
                                          <m:t>log</m:t>
                                        </m:r>
                                      </m:fName>
                                      <m:e>
                                        <m:r>
                                          <a:rPr lang="en-AU" b="0" i="1" smtClean="0">
                                            <a:solidFill>
                                              <a:schemeClr val="tx1"/>
                                            </a:solidFill>
                                            <a:latin typeface="Cambria Math" panose="02040503050406030204" pitchFamily="18" charset="0"/>
                                          </a:rPr>
                                          <m:t>𝑑</m:t>
                                        </m:r>
                                      </m:e>
                                    </m:func>
                                  </m:e>
                                </m:d>
                              </m:oMath>
                            </m:oMathPara>
                          </a14:m>
                          <a:endParaRPr lang="en-US" dirty="0">
                            <a:solidFill>
                              <a:schemeClr val="tx1"/>
                            </a:solidFill>
                          </a:endParaRPr>
                        </a:p>
                      </a:txBody>
                      <a:tcPr>
                        <a:solidFill>
                          <a:srgbClr val="25BDD4">
                            <a:alpha val="14000"/>
                          </a:srgbClr>
                        </a:solidFill>
                      </a:tcPr>
                    </a:tc>
                    <a:tc>
                      <a:txBody>
                        <a:bodyPr/>
                        <a:lstStyle/>
                        <a:p>
                          <a:pPr algn="ctr"/>
                          <a:r>
                            <a:rPr lang="en-US" b="1" dirty="0">
                              <a:solidFill>
                                <a:schemeClr val="tx1"/>
                              </a:solidFill>
                            </a:rPr>
                            <a:t>✓</a:t>
                          </a:r>
                        </a:p>
                      </a:txBody>
                      <a:tcPr>
                        <a:solidFill>
                          <a:srgbClr val="25BDD4">
                            <a:alpha val="14000"/>
                          </a:srgbClr>
                        </a:solidFill>
                      </a:tcPr>
                    </a:tc>
                    <a:tc>
                      <a:txBody>
                        <a:bodyPr/>
                        <a:lstStyle/>
                        <a:p>
                          <a:pPr algn="ctr"/>
                          <a:r>
                            <a:rPr lang="en-US" dirty="0">
                              <a:solidFill>
                                <a:schemeClr val="tx1"/>
                              </a:solidFill>
                            </a:rPr>
                            <a:t>✘</a:t>
                          </a:r>
                        </a:p>
                      </a:txBody>
                      <a:tcPr>
                        <a:solidFill>
                          <a:srgbClr val="25BDD4">
                            <a:alpha val="14000"/>
                          </a:srgbClr>
                        </a:solidFill>
                      </a:tcPr>
                    </a:tc>
                    <a:tc>
                      <a:txBody>
                        <a:bodyPr/>
                        <a:lstStyle/>
                        <a:p>
                          <a:pPr algn="ctr"/>
                          <a:r>
                            <a:rPr lang="en-US" dirty="0">
                              <a:solidFill>
                                <a:schemeClr val="tx1"/>
                              </a:solidFill>
                            </a:rPr>
                            <a:t>✘</a:t>
                          </a:r>
                        </a:p>
                      </a:txBody>
                      <a:tcPr>
                        <a:solidFill>
                          <a:srgbClr val="25BDD4">
                            <a:alpha val="14000"/>
                          </a:srgbClr>
                        </a:solidFill>
                      </a:tcPr>
                    </a:tc>
                    <a:tc>
                      <a:txBody>
                        <a:bodyPr/>
                        <a:lstStyle/>
                        <a:p>
                          <a:pPr algn="ctr"/>
                          <a:r>
                            <a:rPr lang="en-US" b="1" dirty="0">
                              <a:solidFill>
                                <a:schemeClr val="tx1"/>
                              </a:solidFill>
                            </a:rPr>
                            <a:t>✘</a:t>
                          </a:r>
                        </a:p>
                      </a:txBody>
                      <a:tcPr>
                        <a:solidFill>
                          <a:srgbClr val="25BDD4">
                            <a:alpha val="14000"/>
                          </a:srgbClr>
                        </a:solidFill>
                      </a:tcPr>
                    </a:tc>
                    <a:tc>
                      <a:txBody>
                        <a:bodyPr/>
                        <a:lstStyle/>
                        <a:p>
                          <a:pPr algn="ctr"/>
                          <a:r>
                            <a:rPr lang="en-US" dirty="0">
                              <a:solidFill>
                                <a:schemeClr val="tx1"/>
                              </a:solidFill>
                            </a:rPr>
                            <a:t>✓</a:t>
                          </a:r>
                        </a:p>
                      </a:txBody>
                      <a:tcPr>
                        <a:solidFill>
                          <a:srgbClr val="25BDD4">
                            <a:alpha val="14000"/>
                          </a:srgbClr>
                        </a:solidFill>
                      </a:tcPr>
                    </a:tc>
                    <a:tc>
                      <a:txBody>
                        <a:bodyPr/>
                        <a:lstStyle/>
                        <a:p>
                          <a:r>
                            <a:rPr lang="en-US" dirty="0">
                              <a:solidFill>
                                <a:schemeClr val="tx1"/>
                              </a:solidFill>
                            </a:rPr>
                            <a:t>Linear; projective</a:t>
                          </a:r>
                        </a:p>
                      </a:txBody>
                      <a:tcPr>
                        <a:solidFill>
                          <a:srgbClr val="25BDD4">
                            <a:alpha val="14000"/>
                          </a:srgbClr>
                        </a:solidFill>
                      </a:tcPr>
                    </a:tc>
                    <a:tc>
                      <a:txBody>
                        <a:bodyPr/>
                        <a:lstStyle/>
                        <a:p>
                          <a:r>
                            <a:rPr lang="en-US" dirty="0">
                              <a:solidFill>
                                <a:schemeClr val="tx1"/>
                              </a:solidFill>
                            </a:rPr>
                            <a:t>2014</a:t>
                          </a:r>
                        </a:p>
                      </a:txBody>
                      <a:tcPr>
                        <a:solidFill>
                          <a:srgbClr val="25BDD4">
                            <a:alpha val="14000"/>
                          </a:srgbClr>
                        </a:solidFill>
                      </a:tcPr>
                    </a:tc>
                    <a:extLst>
                      <a:ext uri="{0D108BD9-81ED-4DB2-BD59-A6C34878D82A}">
                        <a16:rowId xmlns:a16="http://schemas.microsoft.com/office/drawing/2014/main" val="1295557891"/>
                      </a:ext>
                    </a:extLst>
                  </a:tr>
                  <a:tr h="400182">
                    <a:tc>
                      <a:txBody>
                        <a:bodyPr/>
                        <a:lstStyle/>
                        <a:p>
                          <a:r>
                            <a:rPr lang="en-US" dirty="0" err="1">
                              <a:solidFill>
                                <a:schemeClr val="tx1"/>
                              </a:solidFill>
                            </a:rPr>
                            <a:t>qLDA</a:t>
                          </a:r>
                          <a:endParaRPr lang="en-US" dirty="0">
                            <a:solidFill>
                              <a:schemeClr val="tx1"/>
                            </a:solidFill>
                          </a:endParaRPr>
                        </a:p>
                      </a:txBody>
                      <a:tcPr>
                        <a:solidFill>
                          <a:srgbClr val="25BDD4">
                            <a:alpha val="14000"/>
                          </a:srgbClr>
                        </a:solidFill>
                      </a:tcPr>
                    </a:tc>
                    <a:tc>
                      <a:txBody>
                        <a:bodyPr/>
                        <a:lstStyle/>
                        <a:p>
                          <a:pPr algn="ctr"/>
                          <a14:m>
                            <m:oMathPara xmlns:m="http://schemas.openxmlformats.org/officeDocument/2006/math">
                              <m:oMathParaPr>
                                <m:jc m:val="centerGroup"/>
                              </m:oMathParaPr>
                              <m:oMath xmlns:m="http://schemas.openxmlformats.org/officeDocument/2006/math">
                                <m:r>
                                  <a:rPr lang="el-GR" i="1" smtClean="0">
                                    <a:solidFill>
                                      <a:schemeClr val="tx1"/>
                                    </a:solidFill>
                                    <a:latin typeface="Cambria Math" panose="02040503050406030204" pitchFamily="18" charset="0"/>
                                    <a:ea typeface="Cambria Math" panose="02040503050406030204" pitchFamily="18" charset="0"/>
                                  </a:rPr>
                                  <m:t>𝒪</m:t>
                                </m:r>
                                <m:d>
                                  <m:dPr>
                                    <m:ctrlPr>
                                      <a:rPr lang="en-US" i="1" smtClean="0">
                                        <a:solidFill>
                                          <a:schemeClr val="tx1"/>
                                        </a:solidFill>
                                        <a:latin typeface="Cambria Math" panose="02040503050406030204" pitchFamily="18" charset="0"/>
                                      </a:rPr>
                                    </m:ctrlPr>
                                  </m:dPr>
                                  <m:e>
                                    <m:r>
                                      <a:rPr lang="en-AU" b="0" i="1" smtClean="0">
                                        <a:solidFill>
                                          <a:schemeClr val="tx1"/>
                                        </a:solidFill>
                                        <a:latin typeface="Cambria Math" panose="02040503050406030204" pitchFamily="18" charset="0"/>
                                      </a:rPr>
                                      <m:t>𝑟</m:t>
                                    </m:r>
                                    <m:r>
                                      <a:rPr lang="en-AU" b="0" i="1" smtClean="0">
                                        <a:solidFill>
                                          <a:schemeClr val="tx1"/>
                                        </a:solidFill>
                                        <a:latin typeface="Cambria Math" panose="02040503050406030204" pitchFamily="18" charset="0"/>
                                      </a:rPr>
                                      <m:t> </m:t>
                                    </m:r>
                                    <m:func>
                                      <m:funcPr>
                                        <m:ctrlPr>
                                          <a:rPr lang="en-AU" b="0" i="1" smtClean="0">
                                            <a:solidFill>
                                              <a:schemeClr val="tx1"/>
                                            </a:solidFill>
                                            <a:latin typeface="Cambria Math" panose="02040503050406030204" pitchFamily="18" charset="0"/>
                                          </a:rPr>
                                        </m:ctrlPr>
                                      </m:funcPr>
                                      <m:fName>
                                        <m:r>
                                          <m:rPr>
                                            <m:sty m:val="p"/>
                                          </m:rPr>
                                          <a:rPr lang="en-AU" b="0" i="0" smtClean="0">
                                            <a:solidFill>
                                              <a:schemeClr val="tx1"/>
                                            </a:solidFill>
                                            <a:latin typeface="Cambria Math" panose="02040503050406030204" pitchFamily="18" charset="0"/>
                                          </a:rPr>
                                          <m:t>log</m:t>
                                        </m:r>
                                      </m:fName>
                                      <m:e>
                                        <m:r>
                                          <a:rPr lang="en-AU" b="0" i="1" smtClean="0">
                                            <a:solidFill>
                                              <a:schemeClr val="tx1"/>
                                            </a:solidFill>
                                            <a:latin typeface="Cambria Math" panose="02040503050406030204" pitchFamily="18" charset="0"/>
                                          </a:rPr>
                                          <m:t>(</m:t>
                                        </m:r>
                                        <m:r>
                                          <a:rPr lang="en-AU" b="0" i="1" smtClean="0">
                                            <a:solidFill>
                                              <a:schemeClr val="tx1"/>
                                            </a:solidFill>
                                            <a:latin typeface="Cambria Math" panose="02040503050406030204" pitchFamily="18" charset="0"/>
                                          </a:rPr>
                                          <m:t>𝑚</m:t>
                                        </m:r>
                                        <m:r>
                                          <a:rPr lang="en-AU" b="0" i="1" smtClean="0">
                                            <a:solidFill>
                                              <a:schemeClr val="tx1"/>
                                            </a:solidFill>
                                            <a:latin typeface="Cambria Math" panose="02040503050406030204" pitchFamily="18" charset="0"/>
                                          </a:rPr>
                                          <m:t> </m:t>
                                        </m:r>
                                        <m:r>
                                          <a:rPr lang="en-AU" b="0" i="1" smtClean="0">
                                            <a:solidFill>
                                              <a:schemeClr val="tx1"/>
                                            </a:solidFill>
                                            <a:latin typeface="Cambria Math" panose="02040503050406030204" pitchFamily="18" charset="0"/>
                                          </a:rPr>
                                          <m:t>𝑑</m:t>
                                        </m:r>
                                        <m:r>
                                          <a:rPr lang="en-AU" b="0" i="1" smtClean="0">
                                            <a:solidFill>
                                              <a:schemeClr val="tx1"/>
                                            </a:solidFill>
                                            <a:latin typeface="Cambria Math" panose="02040503050406030204" pitchFamily="18" charset="0"/>
                                          </a:rPr>
                                          <m:t>)</m:t>
                                        </m:r>
                                      </m:e>
                                    </m:func>
                                  </m:e>
                                </m:d>
                              </m:oMath>
                            </m:oMathPara>
                          </a14:m>
                          <a:endParaRPr lang="en-US" dirty="0">
                            <a:solidFill>
                              <a:schemeClr val="tx1"/>
                            </a:solidFill>
                          </a:endParaRPr>
                        </a:p>
                      </a:txBody>
                      <a:tcPr>
                        <a:solidFill>
                          <a:srgbClr val="25BDD4">
                            <a:alpha val="14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schemeClr val="tx1"/>
                              </a:solidFill>
                            </a:rPr>
                            <a:t>✓</a:t>
                          </a:r>
                        </a:p>
                      </a:txBody>
                      <a:tcPr>
                        <a:solidFill>
                          <a:srgbClr val="25BDD4">
                            <a:alpha val="14000"/>
                          </a:srgbClr>
                        </a:solidFill>
                      </a:tcPr>
                    </a:tc>
                    <a:tc>
                      <a:txBody>
                        <a:bodyPr/>
                        <a:lstStyle/>
                        <a:p>
                          <a:pPr algn="ctr"/>
                          <a:r>
                            <a:rPr lang="en-US" b="1" dirty="0">
                              <a:solidFill>
                                <a:schemeClr val="tx1"/>
                              </a:solidFill>
                            </a:rPr>
                            <a:t>✓</a:t>
                          </a:r>
                          <a:endParaRPr lang="en-US" dirty="0">
                            <a:solidFill>
                              <a:schemeClr val="tx1"/>
                            </a:solidFill>
                          </a:endParaRPr>
                        </a:p>
                      </a:txBody>
                      <a:tcPr>
                        <a:solidFill>
                          <a:srgbClr val="25BDD4">
                            <a:alpha val="14000"/>
                          </a:srgbClr>
                        </a:solidFill>
                      </a:tcPr>
                    </a:tc>
                    <a:tc>
                      <a:txBody>
                        <a:bodyPr/>
                        <a:lstStyle/>
                        <a:p>
                          <a:pPr algn="ctr"/>
                          <a:r>
                            <a:rPr lang="en-US" dirty="0">
                              <a:solidFill>
                                <a:schemeClr val="tx1"/>
                              </a:solidFill>
                            </a:rPr>
                            <a:t>✘</a:t>
                          </a:r>
                        </a:p>
                      </a:txBody>
                      <a:tcPr>
                        <a:solidFill>
                          <a:srgbClr val="25BDD4">
                            <a:alpha val="14000"/>
                          </a:srgbClr>
                        </a:solidFill>
                      </a:tcPr>
                    </a:tc>
                    <a:tc>
                      <a:txBody>
                        <a:bodyPr/>
                        <a:lstStyle/>
                        <a:p>
                          <a:pPr algn="ctr"/>
                          <a:r>
                            <a:rPr lang="en-US" b="1" dirty="0">
                              <a:solidFill>
                                <a:schemeClr val="tx1"/>
                              </a:solidFill>
                            </a:rPr>
                            <a:t>✓</a:t>
                          </a:r>
                          <a:endParaRPr lang="en-US" dirty="0">
                            <a:solidFill>
                              <a:schemeClr val="tx1"/>
                            </a:solidFill>
                          </a:endParaRPr>
                        </a:p>
                      </a:txBody>
                      <a:tcPr>
                        <a:solidFill>
                          <a:srgbClr val="25BDD4">
                            <a:alpha val="14000"/>
                          </a:srgbClr>
                        </a:solidFill>
                      </a:tcPr>
                    </a:tc>
                    <a:tc>
                      <a:txBody>
                        <a:bodyPr/>
                        <a:lstStyle/>
                        <a:p>
                          <a:pPr algn="ctr"/>
                          <a:r>
                            <a:rPr lang="en-US" dirty="0">
                              <a:solidFill>
                                <a:schemeClr val="tx1"/>
                              </a:solidFill>
                            </a:rPr>
                            <a:t>✓</a:t>
                          </a:r>
                        </a:p>
                      </a:txBody>
                      <a:tcPr>
                        <a:solidFill>
                          <a:srgbClr val="25BDD4">
                            <a:alpha val="14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Linear; projective</a:t>
                          </a:r>
                        </a:p>
                      </a:txBody>
                      <a:tcPr>
                        <a:solidFill>
                          <a:srgbClr val="25BDD4">
                            <a:alpha val="14000"/>
                          </a:srgbClr>
                        </a:solidFill>
                      </a:tcPr>
                    </a:tc>
                    <a:tc>
                      <a:txBody>
                        <a:bodyPr/>
                        <a:lstStyle/>
                        <a:p>
                          <a:r>
                            <a:rPr lang="en-US" dirty="0">
                              <a:solidFill>
                                <a:schemeClr val="tx1"/>
                              </a:solidFill>
                            </a:rPr>
                            <a:t>2016</a:t>
                          </a:r>
                        </a:p>
                      </a:txBody>
                      <a:tcPr>
                        <a:solidFill>
                          <a:srgbClr val="25BDD4">
                            <a:alpha val="14000"/>
                          </a:srgbClr>
                        </a:solidFill>
                      </a:tcPr>
                    </a:tc>
                    <a:extLst>
                      <a:ext uri="{0D108BD9-81ED-4DB2-BD59-A6C34878D82A}">
                        <a16:rowId xmlns:a16="http://schemas.microsoft.com/office/drawing/2014/main" val="1400052985"/>
                      </a:ext>
                    </a:extLst>
                  </a:tr>
                  <a:tr h="400182">
                    <a:tc>
                      <a:txBody>
                        <a:bodyPr/>
                        <a:lstStyle/>
                        <a:p>
                          <a:r>
                            <a:rPr lang="en-US" dirty="0" err="1">
                              <a:solidFill>
                                <a:schemeClr val="tx1"/>
                              </a:solidFill>
                            </a:rPr>
                            <a:t>qSFA</a:t>
                          </a:r>
                          <a:endParaRPr lang="en-US" dirty="0">
                            <a:solidFill>
                              <a:schemeClr val="tx1"/>
                            </a:solidFill>
                          </a:endParaRPr>
                        </a:p>
                      </a:txBody>
                      <a:tcPr>
                        <a:solidFill>
                          <a:srgbClr val="25BDD4">
                            <a:alpha val="14000"/>
                          </a:srgbClr>
                        </a:solidFill>
                      </a:tcPr>
                    </a:tc>
                    <a:tc>
                      <a:txBody>
                        <a:bodyPr/>
                        <a:lstStyle/>
                        <a:p>
                          <a:pPr algn="ctr"/>
                          <a14:m>
                            <m:oMathPara xmlns:m="http://schemas.openxmlformats.org/officeDocument/2006/math">
                              <m:oMathParaPr>
                                <m:jc m:val="centerGroup"/>
                              </m:oMathParaPr>
                              <m:oMath xmlns:m="http://schemas.openxmlformats.org/officeDocument/2006/math">
                                <m:r>
                                  <a:rPr lang="el-GR" i="1" smtClean="0">
                                    <a:solidFill>
                                      <a:schemeClr val="tx1"/>
                                    </a:solidFill>
                                    <a:latin typeface="Cambria Math" panose="02040503050406030204" pitchFamily="18" charset="0"/>
                                    <a:ea typeface="Cambria Math" panose="02040503050406030204" pitchFamily="18" charset="0"/>
                                  </a:rPr>
                                  <m:t>𝒪</m:t>
                                </m:r>
                                <m:d>
                                  <m:dPr>
                                    <m:ctrlPr>
                                      <a:rPr lang="en-US" i="1" smtClean="0">
                                        <a:solidFill>
                                          <a:schemeClr val="tx1"/>
                                        </a:solidFill>
                                        <a:latin typeface="Cambria Math" panose="02040503050406030204" pitchFamily="18" charset="0"/>
                                      </a:rPr>
                                    </m:ctrlPr>
                                  </m:dPr>
                                  <m:e>
                                    <m:r>
                                      <a:rPr lang="en-AU" b="0" i="1" smtClean="0">
                                        <a:solidFill>
                                          <a:schemeClr val="tx1"/>
                                        </a:solidFill>
                                        <a:latin typeface="Cambria Math" panose="02040503050406030204" pitchFamily="18" charset="0"/>
                                      </a:rPr>
                                      <m:t> </m:t>
                                    </m:r>
                                    <m:func>
                                      <m:funcPr>
                                        <m:ctrlPr>
                                          <a:rPr lang="en-AU" b="0" i="1" smtClean="0">
                                            <a:solidFill>
                                              <a:schemeClr val="tx1"/>
                                            </a:solidFill>
                                            <a:latin typeface="Cambria Math" panose="02040503050406030204" pitchFamily="18" charset="0"/>
                                          </a:rPr>
                                        </m:ctrlPr>
                                      </m:funcPr>
                                      <m:fName>
                                        <m:r>
                                          <m:rPr>
                                            <m:sty m:val="p"/>
                                          </m:rPr>
                                          <a:rPr lang="en-AU" b="0" i="0" smtClean="0">
                                            <a:solidFill>
                                              <a:schemeClr val="tx1"/>
                                            </a:solidFill>
                                            <a:latin typeface="Cambria Math" panose="02040503050406030204" pitchFamily="18" charset="0"/>
                                          </a:rPr>
                                          <m:t>log</m:t>
                                        </m:r>
                                      </m:fName>
                                      <m:e>
                                        <m:r>
                                          <a:rPr lang="en-AU" b="0" i="1" smtClean="0">
                                            <a:solidFill>
                                              <a:schemeClr val="tx1"/>
                                            </a:solidFill>
                                            <a:latin typeface="Cambria Math" panose="02040503050406030204" pitchFamily="18" charset="0"/>
                                          </a:rPr>
                                          <m:t> </m:t>
                                        </m:r>
                                        <m:r>
                                          <a:rPr lang="en-AU" b="0" i="1" smtClean="0">
                                            <a:solidFill>
                                              <a:schemeClr val="tx1"/>
                                            </a:solidFill>
                                            <a:latin typeface="Cambria Math" panose="02040503050406030204" pitchFamily="18" charset="0"/>
                                          </a:rPr>
                                          <m:t>𝑑</m:t>
                                        </m:r>
                                      </m:e>
                                    </m:func>
                                  </m:e>
                                </m:d>
                              </m:oMath>
                            </m:oMathPara>
                          </a14:m>
                          <a:endParaRPr lang="en-US" dirty="0">
                            <a:solidFill>
                              <a:schemeClr val="tx1"/>
                            </a:solidFill>
                          </a:endParaRPr>
                        </a:p>
                      </a:txBody>
                      <a:tcPr>
                        <a:solidFill>
                          <a:srgbClr val="25BDD4">
                            <a:alpha val="14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schemeClr val="tx1"/>
                              </a:solidFill>
                            </a:rPr>
                            <a:t>✓</a:t>
                          </a:r>
                        </a:p>
                      </a:txBody>
                      <a:tcPr>
                        <a:solidFill>
                          <a:srgbClr val="25BDD4">
                            <a:alpha val="14000"/>
                          </a:srgbClr>
                        </a:solidFill>
                      </a:tcPr>
                    </a:tc>
                    <a:tc>
                      <a:txBody>
                        <a:bodyPr/>
                        <a:lstStyle/>
                        <a:p>
                          <a:pPr algn="ctr"/>
                          <a:r>
                            <a:rPr lang="en-US" b="1" dirty="0">
                              <a:solidFill>
                                <a:schemeClr val="tx1"/>
                              </a:solidFill>
                            </a:rPr>
                            <a:t>✓</a:t>
                          </a:r>
                          <a:endParaRPr lang="en-US" dirty="0">
                            <a:solidFill>
                              <a:schemeClr val="tx1"/>
                            </a:solidFill>
                          </a:endParaRPr>
                        </a:p>
                      </a:txBody>
                      <a:tcPr>
                        <a:solidFill>
                          <a:srgbClr val="25BDD4">
                            <a:alpha val="14000"/>
                          </a:srgbClr>
                        </a:solidFill>
                      </a:tcPr>
                    </a:tc>
                    <a:tc>
                      <a:txBody>
                        <a:bodyPr/>
                        <a:lstStyle/>
                        <a:p>
                          <a:pPr algn="ctr"/>
                          <a:r>
                            <a:rPr lang="en-US" dirty="0">
                              <a:solidFill>
                                <a:schemeClr val="tx1"/>
                              </a:solidFill>
                            </a:rPr>
                            <a:t>✘</a:t>
                          </a:r>
                        </a:p>
                      </a:txBody>
                      <a:tcPr>
                        <a:solidFill>
                          <a:srgbClr val="25BDD4">
                            <a:alpha val="14000"/>
                          </a:srgbClr>
                        </a:solidFill>
                      </a:tcPr>
                    </a:tc>
                    <a:tc>
                      <a:txBody>
                        <a:bodyPr/>
                        <a:lstStyle/>
                        <a:p>
                          <a:pPr algn="ctr"/>
                          <a:r>
                            <a:rPr lang="en-US" b="1" dirty="0">
                              <a:solidFill>
                                <a:schemeClr val="tx1"/>
                              </a:solidFill>
                            </a:rPr>
                            <a:t>✓</a:t>
                          </a:r>
                          <a:endParaRPr lang="en-US" dirty="0">
                            <a:solidFill>
                              <a:schemeClr val="tx1"/>
                            </a:solidFill>
                          </a:endParaRPr>
                        </a:p>
                      </a:txBody>
                      <a:tcPr>
                        <a:solidFill>
                          <a:srgbClr val="25BDD4">
                            <a:alpha val="14000"/>
                          </a:srgbClr>
                        </a:solidFill>
                      </a:tcPr>
                    </a:tc>
                    <a:tc>
                      <a:txBody>
                        <a:bodyPr/>
                        <a:lstStyle/>
                        <a:p>
                          <a:pPr algn="ctr"/>
                          <a:r>
                            <a:rPr lang="en-US" dirty="0">
                              <a:solidFill>
                                <a:schemeClr val="tx1"/>
                              </a:solidFill>
                            </a:rPr>
                            <a:t>✓</a:t>
                          </a:r>
                        </a:p>
                      </a:txBody>
                      <a:tcPr>
                        <a:solidFill>
                          <a:srgbClr val="25BDD4">
                            <a:alpha val="14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Linear; projective</a:t>
                          </a:r>
                        </a:p>
                      </a:txBody>
                      <a:tcPr>
                        <a:solidFill>
                          <a:srgbClr val="25BDD4">
                            <a:alpha val="14000"/>
                          </a:srgbClr>
                        </a:solidFill>
                      </a:tcPr>
                    </a:tc>
                    <a:tc>
                      <a:txBody>
                        <a:bodyPr/>
                        <a:lstStyle/>
                        <a:p>
                          <a:r>
                            <a:rPr lang="en-US" dirty="0">
                              <a:solidFill>
                                <a:schemeClr val="tx1"/>
                              </a:solidFill>
                            </a:rPr>
                            <a:t>2020</a:t>
                          </a:r>
                        </a:p>
                      </a:txBody>
                      <a:tcPr>
                        <a:solidFill>
                          <a:srgbClr val="25BDD4">
                            <a:alpha val="14000"/>
                          </a:srgbClr>
                        </a:solidFill>
                      </a:tcPr>
                    </a:tc>
                    <a:extLst>
                      <a:ext uri="{0D108BD9-81ED-4DB2-BD59-A6C34878D82A}">
                        <a16:rowId xmlns:a16="http://schemas.microsoft.com/office/drawing/2014/main" val="3088442197"/>
                      </a:ext>
                    </a:extLst>
                  </a:tr>
                  <a:tr h="400182">
                    <a:tc>
                      <a:txBody>
                        <a:bodyPr/>
                        <a:lstStyle/>
                        <a:p>
                          <a:r>
                            <a:rPr lang="en-US" dirty="0" err="1">
                              <a:solidFill>
                                <a:schemeClr val="tx1"/>
                              </a:solidFill>
                            </a:rPr>
                            <a:t>qDCCA</a:t>
                          </a:r>
                          <a:endParaRPr lang="en-US" dirty="0">
                            <a:solidFill>
                              <a:schemeClr val="tx1"/>
                            </a:solidFill>
                          </a:endParaRPr>
                        </a:p>
                      </a:txBody>
                      <a:tcPr>
                        <a:solidFill>
                          <a:srgbClr val="25BDD4">
                            <a:alpha val="14000"/>
                          </a:srgbClr>
                        </a:solidFill>
                      </a:tcPr>
                    </a:tc>
                    <a:tc>
                      <a:txBody>
                        <a:bodyPr/>
                        <a:lstStyle/>
                        <a:p>
                          <a:pPr algn="ctr"/>
                          <a14:m>
                            <m:oMathPara xmlns:m="http://schemas.openxmlformats.org/officeDocument/2006/math">
                              <m:oMathParaPr>
                                <m:jc m:val="centerGroup"/>
                              </m:oMathParaPr>
                              <m:oMath xmlns:m="http://schemas.openxmlformats.org/officeDocument/2006/math">
                                <m:r>
                                  <a:rPr lang="el-GR" i="1" smtClean="0">
                                    <a:solidFill>
                                      <a:schemeClr val="tx1"/>
                                    </a:solidFill>
                                    <a:latin typeface="Cambria Math" panose="02040503050406030204" pitchFamily="18" charset="0"/>
                                    <a:ea typeface="Cambria Math" panose="02040503050406030204" pitchFamily="18" charset="0"/>
                                  </a:rPr>
                                  <m:t>𝒪</m:t>
                                </m:r>
                                <m:d>
                                  <m:dPr>
                                    <m:ctrlPr>
                                      <a:rPr lang="en-US" i="1" smtClean="0">
                                        <a:solidFill>
                                          <a:schemeClr val="tx1"/>
                                        </a:solidFill>
                                        <a:latin typeface="Cambria Math" panose="02040503050406030204" pitchFamily="18" charset="0"/>
                                      </a:rPr>
                                    </m:ctrlPr>
                                  </m:dPr>
                                  <m:e>
                                    <m:r>
                                      <a:rPr lang="en-AU" b="0" i="1" smtClean="0">
                                        <a:solidFill>
                                          <a:schemeClr val="tx1"/>
                                        </a:solidFill>
                                        <a:latin typeface="Cambria Math" panose="02040503050406030204" pitchFamily="18" charset="0"/>
                                      </a:rPr>
                                      <m:t>𝑚</m:t>
                                    </m:r>
                                    <m:rad>
                                      <m:radPr>
                                        <m:degHide m:val="on"/>
                                        <m:ctrlPr>
                                          <a:rPr lang="el-GR" i="1" smtClean="0">
                                            <a:solidFill>
                                              <a:schemeClr val="tx1"/>
                                            </a:solidFill>
                                            <a:latin typeface="Cambria Math" panose="02040503050406030204" pitchFamily="18" charset="0"/>
                                            <a:ea typeface="Cambria Math" panose="02040503050406030204" pitchFamily="18" charset="0"/>
                                          </a:rPr>
                                        </m:ctrlPr>
                                      </m:radPr>
                                      <m:deg/>
                                      <m:e>
                                        <m:r>
                                          <a:rPr lang="en-AU" b="0" i="1" smtClean="0">
                                            <a:solidFill>
                                              <a:schemeClr val="tx1"/>
                                            </a:solidFill>
                                            <a:latin typeface="Cambria Math" panose="02040503050406030204" pitchFamily="18" charset="0"/>
                                            <a:ea typeface="Cambria Math" panose="02040503050406030204" pitchFamily="18" charset="0"/>
                                          </a:rPr>
                                          <m:t>𝑝</m:t>
                                        </m:r>
                                        <m:r>
                                          <a:rPr lang="en-AU" b="0" i="1" smtClean="0">
                                            <a:solidFill>
                                              <a:schemeClr val="tx1"/>
                                            </a:solidFill>
                                            <a:latin typeface="Cambria Math" panose="02040503050406030204" pitchFamily="18" charset="0"/>
                                            <a:ea typeface="Cambria Math" panose="02040503050406030204" pitchFamily="18" charset="0"/>
                                          </a:rPr>
                                          <m:t>+</m:t>
                                        </m:r>
                                        <m:r>
                                          <a:rPr lang="en-AU" b="0" i="1" smtClean="0">
                                            <a:solidFill>
                                              <a:schemeClr val="tx1"/>
                                            </a:solidFill>
                                            <a:latin typeface="Cambria Math" panose="02040503050406030204" pitchFamily="18" charset="0"/>
                                            <a:ea typeface="Cambria Math" panose="02040503050406030204" pitchFamily="18" charset="0"/>
                                          </a:rPr>
                                          <m:t>𝑞</m:t>
                                        </m:r>
                                      </m:e>
                                    </m:rad>
                                  </m:e>
                                </m:d>
                              </m:oMath>
                            </m:oMathPara>
                          </a14:m>
                          <a:endParaRPr lang="en-US" dirty="0">
                            <a:solidFill>
                              <a:schemeClr val="tx1"/>
                            </a:solidFill>
                          </a:endParaRPr>
                        </a:p>
                      </a:txBody>
                      <a:tcPr>
                        <a:solidFill>
                          <a:srgbClr val="25BDD4">
                            <a:alpha val="14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schemeClr val="tx1"/>
                              </a:solidFill>
                            </a:rPr>
                            <a:t>✓</a:t>
                          </a:r>
                        </a:p>
                      </a:txBody>
                      <a:tcPr>
                        <a:solidFill>
                          <a:srgbClr val="25BDD4">
                            <a:alpha val="14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a:t>
                          </a:r>
                        </a:p>
                      </a:txBody>
                      <a:tcPr>
                        <a:solidFill>
                          <a:srgbClr val="25BDD4">
                            <a:alpha val="14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a:t>
                          </a:r>
                        </a:p>
                      </a:txBody>
                      <a:tcPr>
                        <a:solidFill>
                          <a:srgbClr val="25BDD4">
                            <a:alpha val="14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schemeClr val="tx1"/>
                              </a:solidFill>
                            </a:rPr>
                            <a:t>✓</a:t>
                          </a:r>
                          <a:endParaRPr lang="en-US" dirty="0">
                            <a:solidFill>
                              <a:schemeClr val="tx1"/>
                            </a:solidFill>
                          </a:endParaRPr>
                        </a:p>
                      </a:txBody>
                      <a:tcPr>
                        <a:solidFill>
                          <a:srgbClr val="25BDD4">
                            <a:alpha val="14000"/>
                          </a:srgbClr>
                        </a:solidFill>
                      </a:tcPr>
                    </a:tc>
                    <a:tc>
                      <a:txBody>
                        <a:bodyPr/>
                        <a:lstStyle/>
                        <a:p>
                          <a:pPr algn="ctr"/>
                          <a:r>
                            <a:rPr lang="en-US" dirty="0">
                              <a:solidFill>
                                <a:schemeClr val="tx1"/>
                              </a:solidFill>
                            </a:rPr>
                            <a:t>✓</a:t>
                          </a:r>
                        </a:p>
                      </a:txBody>
                      <a:tcPr>
                        <a:solidFill>
                          <a:srgbClr val="25BDD4">
                            <a:alpha val="14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Linear; projective</a:t>
                          </a:r>
                        </a:p>
                      </a:txBody>
                      <a:tcPr>
                        <a:solidFill>
                          <a:srgbClr val="25BDD4">
                            <a:alpha val="14000"/>
                          </a:srgbClr>
                        </a:solidFill>
                      </a:tcPr>
                    </a:tc>
                    <a:tc>
                      <a:txBody>
                        <a:bodyPr/>
                        <a:lstStyle/>
                        <a:p>
                          <a:r>
                            <a:rPr lang="en-US" dirty="0">
                              <a:solidFill>
                                <a:schemeClr val="tx1"/>
                              </a:solidFill>
                            </a:rPr>
                            <a:t>2022</a:t>
                          </a:r>
                        </a:p>
                      </a:txBody>
                      <a:tcPr>
                        <a:solidFill>
                          <a:srgbClr val="25BDD4">
                            <a:alpha val="14000"/>
                          </a:srgbClr>
                        </a:solidFill>
                      </a:tcPr>
                    </a:tc>
                    <a:extLst>
                      <a:ext uri="{0D108BD9-81ED-4DB2-BD59-A6C34878D82A}">
                        <a16:rowId xmlns:a16="http://schemas.microsoft.com/office/drawing/2014/main" val="2140350461"/>
                      </a:ext>
                    </a:extLst>
                  </a:tr>
                  <a:tr h="400182">
                    <a:tc>
                      <a:txBody>
                        <a:bodyPr/>
                        <a:lstStyle/>
                        <a:p>
                          <a:r>
                            <a:rPr lang="en-US" dirty="0" err="1">
                              <a:solidFill>
                                <a:schemeClr val="tx1"/>
                              </a:solidFill>
                            </a:rPr>
                            <a:t>qAOP</a:t>
                          </a:r>
                          <a:endParaRPr lang="en-US" dirty="0">
                            <a:solidFill>
                              <a:schemeClr val="tx1"/>
                            </a:solidFill>
                          </a:endParaRPr>
                        </a:p>
                      </a:txBody>
                      <a:tcPr>
                        <a:solidFill>
                          <a:srgbClr val="25BDD4">
                            <a:alpha val="14000"/>
                          </a:srgbClr>
                        </a:solidFill>
                      </a:tcPr>
                    </a:tc>
                    <a:tc>
                      <a:txBody>
                        <a:bodyPr/>
                        <a:lstStyle/>
                        <a:p>
                          <a:pPr algn="ctr"/>
                          <a14:m>
                            <m:oMathPara xmlns:m="http://schemas.openxmlformats.org/officeDocument/2006/math">
                              <m:oMathParaPr>
                                <m:jc m:val="centerGroup"/>
                              </m:oMathParaPr>
                              <m:oMath xmlns:m="http://schemas.openxmlformats.org/officeDocument/2006/math">
                                <m:r>
                                  <a:rPr lang="el-GR" i="1" smtClean="0">
                                    <a:solidFill>
                                      <a:schemeClr val="tx1"/>
                                    </a:solidFill>
                                    <a:latin typeface="Cambria Math" panose="02040503050406030204" pitchFamily="18" charset="0"/>
                                    <a:ea typeface="Cambria Math" panose="02040503050406030204" pitchFamily="18" charset="0"/>
                                  </a:rPr>
                                  <m:t>𝒪</m:t>
                                </m:r>
                                <m:d>
                                  <m:dPr>
                                    <m:ctrlPr>
                                      <a:rPr lang="en-US" i="1" smtClean="0">
                                        <a:solidFill>
                                          <a:schemeClr val="tx1"/>
                                        </a:solidFill>
                                        <a:latin typeface="Cambria Math" panose="02040503050406030204" pitchFamily="18" charset="0"/>
                                      </a:rPr>
                                    </m:ctrlPr>
                                  </m:dPr>
                                  <m:e>
                                    <m:r>
                                      <a:rPr lang="en-AU" b="0" i="1" smtClean="0">
                                        <a:solidFill>
                                          <a:schemeClr val="tx1"/>
                                        </a:solidFill>
                                        <a:latin typeface="Cambria Math" panose="02040503050406030204" pitchFamily="18" charset="0"/>
                                      </a:rPr>
                                      <m:t> </m:t>
                                    </m:r>
                                    <m:func>
                                      <m:funcPr>
                                        <m:ctrlPr>
                                          <a:rPr lang="en-AU" b="0" i="1" smtClean="0">
                                            <a:solidFill>
                                              <a:schemeClr val="tx1"/>
                                            </a:solidFill>
                                            <a:latin typeface="Cambria Math" panose="02040503050406030204" pitchFamily="18" charset="0"/>
                                          </a:rPr>
                                        </m:ctrlPr>
                                      </m:funcPr>
                                      <m:fName>
                                        <m:r>
                                          <m:rPr>
                                            <m:sty m:val="p"/>
                                          </m:rPr>
                                          <a:rPr lang="en-AU" b="0" i="0" smtClean="0">
                                            <a:solidFill>
                                              <a:schemeClr val="tx1"/>
                                            </a:solidFill>
                                            <a:latin typeface="Cambria Math" panose="02040503050406030204" pitchFamily="18" charset="0"/>
                                          </a:rPr>
                                          <m:t>log</m:t>
                                        </m:r>
                                      </m:fName>
                                      <m:e>
                                        <m:r>
                                          <a:rPr lang="en-AU" b="0" i="1" smtClean="0">
                                            <a:solidFill>
                                              <a:schemeClr val="tx1"/>
                                            </a:solidFill>
                                            <a:latin typeface="Cambria Math" panose="02040503050406030204" pitchFamily="18" charset="0"/>
                                          </a:rPr>
                                          <m:t>(</m:t>
                                        </m:r>
                                        <m:r>
                                          <a:rPr lang="en-AU" b="0" i="1" smtClean="0">
                                            <a:solidFill>
                                              <a:schemeClr val="tx1"/>
                                            </a:solidFill>
                                            <a:latin typeface="Cambria Math" panose="02040503050406030204" pitchFamily="18" charset="0"/>
                                          </a:rPr>
                                          <m:t>𝑚</m:t>
                                        </m:r>
                                        <m:r>
                                          <a:rPr lang="en-AU" b="0" i="1" smtClean="0">
                                            <a:solidFill>
                                              <a:schemeClr val="tx1"/>
                                            </a:solidFill>
                                            <a:latin typeface="Cambria Math" panose="02040503050406030204" pitchFamily="18" charset="0"/>
                                          </a:rPr>
                                          <m:t> </m:t>
                                        </m:r>
                                        <m:r>
                                          <a:rPr lang="en-AU" b="0" i="1" smtClean="0">
                                            <a:solidFill>
                                              <a:schemeClr val="tx1"/>
                                            </a:solidFill>
                                            <a:latin typeface="Cambria Math" panose="02040503050406030204" pitchFamily="18" charset="0"/>
                                          </a:rPr>
                                          <m:t>𝑑</m:t>
                                        </m:r>
                                        <m:r>
                                          <a:rPr lang="en-AU" b="0" i="1" smtClean="0">
                                            <a:solidFill>
                                              <a:schemeClr val="tx1"/>
                                            </a:solidFill>
                                            <a:latin typeface="Cambria Math" panose="02040503050406030204" pitchFamily="18" charset="0"/>
                                          </a:rPr>
                                          <m:t>)</m:t>
                                        </m:r>
                                      </m:e>
                                    </m:func>
                                  </m:e>
                                </m:d>
                              </m:oMath>
                            </m:oMathPara>
                          </a14:m>
                          <a:endParaRPr lang="en-US" dirty="0">
                            <a:solidFill>
                              <a:schemeClr val="tx1"/>
                            </a:solidFill>
                          </a:endParaRPr>
                        </a:p>
                      </a:txBody>
                      <a:tcPr>
                        <a:solidFill>
                          <a:srgbClr val="25BDD4">
                            <a:alpha val="14000"/>
                          </a:srgbClr>
                        </a:solidFill>
                      </a:tcPr>
                    </a:tc>
                    <a:tc>
                      <a:txBody>
                        <a:bodyPr/>
                        <a:lstStyle/>
                        <a:p>
                          <a:pPr algn="ctr"/>
                          <a:r>
                            <a:rPr lang="en-US" b="1" dirty="0">
                              <a:solidFill>
                                <a:schemeClr val="tx1"/>
                              </a:solidFill>
                            </a:rPr>
                            <a:t>✓</a:t>
                          </a:r>
                        </a:p>
                      </a:txBody>
                      <a:tcPr>
                        <a:solidFill>
                          <a:srgbClr val="25BDD4">
                            <a:alpha val="14000"/>
                          </a:srgbClr>
                        </a:solidFill>
                      </a:tcPr>
                    </a:tc>
                    <a:tc>
                      <a:txBody>
                        <a:bodyPr/>
                        <a:lstStyle/>
                        <a:p>
                          <a:pPr algn="ctr"/>
                          <a:r>
                            <a:rPr lang="en-US" dirty="0">
                              <a:solidFill>
                                <a:schemeClr val="tx1"/>
                              </a:solidFill>
                            </a:rPr>
                            <a:t>✘</a:t>
                          </a:r>
                        </a:p>
                      </a:txBody>
                      <a:tcPr>
                        <a:solidFill>
                          <a:srgbClr val="25BDD4">
                            <a:alpha val="14000"/>
                          </a:srgbClr>
                        </a:solidFill>
                      </a:tcPr>
                    </a:tc>
                    <a:tc>
                      <a:txBody>
                        <a:bodyPr/>
                        <a:lstStyle/>
                        <a:p>
                          <a:pPr algn="ctr"/>
                          <a:r>
                            <a:rPr lang="en-US" dirty="0">
                              <a:solidFill>
                                <a:schemeClr val="tx1"/>
                              </a:solidFill>
                            </a:rPr>
                            <a:t>✘</a:t>
                          </a:r>
                        </a:p>
                      </a:txBody>
                      <a:tcPr>
                        <a:solidFill>
                          <a:srgbClr val="25BDD4">
                            <a:alpha val="14000"/>
                          </a:srgbClr>
                        </a:solidFill>
                      </a:tcPr>
                    </a:tc>
                    <a:tc>
                      <a:txBody>
                        <a:bodyPr/>
                        <a:lstStyle/>
                        <a:p>
                          <a:pPr algn="ctr"/>
                          <a:r>
                            <a:rPr lang="en-US" dirty="0">
                              <a:solidFill>
                                <a:schemeClr val="tx1"/>
                              </a:solidFill>
                            </a:rPr>
                            <a:t>✘</a:t>
                          </a:r>
                        </a:p>
                      </a:txBody>
                      <a:tcPr>
                        <a:solidFill>
                          <a:srgbClr val="25BDD4">
                            <a:alpha val="14000"/>
                          </a:srgbClr>
                        </a:solidFill>
                      </a:tcPr>
                    </a:tc>
                    <a:tc>
                      <a:txBody>
                        <a:bodyPr/>
                        <a:lstStyle/>
                        <a:p>
                          <a:pPr algn="ctr"/>
                          <a:r>
                            <a:rPr lang="en-US" dirty="0">
                              <a:solidFill>
                                <a:schemeClr val="tx1"/>
                              </a:solidFill>
                            </a:rPr>
                            <a:t>✓</a:t>
                          </a:r>
                        </a:p>
                      </a:txBody>
                      <a:tcPr>
                        <a:solidFill>
                          <a:srgbClr val="25BDD4">
                            <a:alpha val="14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Linear; projective</a:t>
                          </a:r>
                        </a:p>
                      </a:txBody>
                      <a:tcPr>
                        <a:solidFill>
                          <a:srgbClr val="25BDD4">
                            <a:alpha val="14000"/>
                          </a:srgbClr>
                        </a:solidFill>
                      </a:tcPr>
                    </a:tc>
                    <a:tc>
                      <a:txBody>
                        <a:bodyPr/>
                        <a:lstStyle/>
                        <a:p>
                          <a:r>
                            <a:rPr lang="en-US" dirty="0">
                              <a:solidFill>
                                <a:schemeClr val="tx1"/>
                              </a:solidFill>
                            </a:rPr>
                            <a:t>2019</a:t>
                          </a:r>
                        </a:p>
                      </a:txBody>
                      <a:tcPr>
                        <a:solidFill>
                          <a:srgbClr val="25BDD4">
                            <a:alpha val="14000"/>
                          </a:srgbClr>
                        </a:solidFill>
                      </a:tcPr>
                    </a:tc>
                    <a:extLst>
                      <a:ext uri="{0D108BD9-81ED-4DB2-BD59-A6C34878D82A}">
                        <a16:rowId xmlns:a16="http://schemas.microsoft.com/office/drawing/2014/main" val="2592834793"/>
                      </a:ext>
                    </a:extLst>
                  </a:tr>
                  <a:tr h="400182">
                    <a:tc>
                      <a:txBody>
                        <a:bodyPr/>
                        <a:lstStyle/>
                        <a:p>
                          <a:r>
                            <a:rPr lang="en-US" dirty="0" err="1">
                              <a:solidFill>
                                <a:schemeClr val="tx1"/>
                              </a:solidFill>
                            </a:rPr>
                            <a:t>qLPP</a:t>
                          </a:r>
                          <a:endParaRPr lang="en-US" dirty="0">
                            <a:solidFill>
                              <a:schemeClr val="tx1"/>
                            </a:solidFill>
                          </a:endParaRPr>
                        </a:p>
                      </a:txBody>
                      <a:tcPr>
                        <a:solidFill>
                          <a:srgbClr val="25BDD4">
                            <a:alpha val="14000"/>
                          </a:srgbClr>
                        </a:solidFill>
                      </a:tcPr>
                    </a:tc>
                    <a:tc>
                      <a:txBody>
                        <a:bodyPr/>
                        <a:lstStyle/>
                        <a:p>
                          <a:pPr algn="ctr"/>
                          <a14:m>
                            <m:oMathPara xmlns:m="http://schemas.openxmlformats.org/officeDocument/2006/math">
                              <m:oMathParaPr>
                                <m:jc m:val="centerGroup"/>
                              </m:oMathParaPr>
                              <m:oMath xmlns:m="http://schemas.openxmlformats.org/officeDocument/2006/math">
                                <m:r>
                                  <a:rPr lang="el-GR" i="1" smtClean="0">
                                    <a:solidFill>
                                      <a:schemeClr val="tx1"/>
                                    </a:solidFill>
                                    <a:latin typeface="Cambria Math" panose="02040503050406030204" pitchFamily="18" charset="0"/>
                                    <a:ea typeface="Cambria Math" panose="02040503050406030204" pitchFamily="18" charset="0"/>
                                  </a:rPr>
                                  <m:t>𝒪</m:t>
                                </m:r>
                                <m:d>
                                  <m:dPr>
                                    <m:ctrlPr>
                                      <a:rPr lang="en-US" i="1" smtClean="0">
                                        <a:solidFill>
                                          <a:schemeClr val="tx1"/>
                                        </a:solidFill>
                                        <a:latin typeface="Cambria Math" panose="02040503050406030204" pitchFamily="18" charset="0"/>
                                      </a:rPr>
                                    </m:ctrlPr>
                                  </m:dPr>
                                  <m:e>
                                    <m:func>
                                      <m:funcPr>
                                        <m:ctrlPr>
                                          <a:rPr lang="en-AU" b="0" i="1" smtClean="0">
                                            <a:solidFill>
                                              <a:schemeClr val="tx1"/>
                                            </a:solidFill>
                                            <a:latin typeface="Cambria Math" panose="02040503050406030204" pitchFamily="18" charset="0"/>
                                          </a:rPr>
                                        </m:ctrlPr>
                                      </m:funcPr>
                                      <m:fName>
                                        <m:r>
                                          <a:rPr lang="en-AU" b="0" i="1" smtClean="0">
                                            <a:solidFill>
                                              <a:schemeClr val="tx1"/>
                                            </a:solidFill>
                                            <a:latin typeface="Cambria Math" panose="02040503050406030204" pitchFamily="18" charset="0"/>
                                          </a:rPr>
                                          <m:t>𝑑</m:t>
                                        </m:r>
                                        <m:rad>
                                          <m:radPr>
                                            <m:degHide m:val="on"/>
                                            <m:ctrlPr>
                                              <a:rPr lang="el-GR" i="1" smtClean="0">
                                                <a:solidFill>
                                                  <a:schemeClr val="tx1"/>
                                                </a:solidFill>
                                                <a:latin typeface="Cambria Math" panose="02040503050406030204" pitchFamily="18" charset="0"/>
                                                <a:ea typeface="Cambria Math" panose="02040503050406030204" pitchFamily="18" charset="0"/>
                                              </a:rPr>
                                            </m:ctrlPr>
                                          </m:radPr>
                                          <m:deg/>
                                          <m:e>
                                            <m:r>
                                              <a:rPr lang="en-AU" b="0" i="1" smtClean="0">
                                                <a:solidFill>
                                                  <a:schemeClr val="tx1"/>
                                                </a:solidFill>
                                                <a:latin typeface="Cambria Math" panose="02040503050406030204" pitchFamily="18" charset="0"/>
                                                <a:ea typeface="Cambria Math" panose="02040503050406030204" pitchFamily="18" charset="0"/>
                                              </a:rPr>
                                              <m:t>𝑚</m:t>
                                            </m:r>
                                          </m:e>
                                        </m:rad>
                                        <m:r>
                                          <a:rPr lang="en-AU" b="0" i="1" smtClean="0">
                                            <a:solidFill>
                                              <a:schemeClr val="tx1"/>
                                            </a:solidFill>
                                            <a:latin typeface="Cambria Math" panose="02040503050406030204" pitchFamily="18" charset="0"/>
                                            <a:ea typeface="Cambria Math" panose="02040503050406030204" pitchFamily="18" charset="0"/>
                                          </a:rPr>
                                          <m:t> </m:t>
                                        </m:r>
                                        <m:r>
                                          <m:rPr>
                                            <m:sty m:val="p"/>
                                          </m:rPr>
                                          <a:rPr lang="en-AU" b="0" i="0" smtClean="0">
                                            <a:solidFill>
                                              <a:schemeClr val="tx1"/>
                                            </a:solidFill>
                                            <a:latin typeface="Cambria Math" panose="02040503050406030204" pitchFamily="18" charset="0"/>
                                          </a:rPr>
                                          <m:t>log</m:t>
                                        </m:r>
                                      </m:fName>
                                      <m:e>
                                        <m:r>
                                          <a:rPr lang="en-AU" b="0" i="1" smtClean="0">
                                            <a:solidFill>
                                              <a:schemeClr val="tx1"/>
                                            </a:solidFill>
                                            <a:latin typeface="Cambria Math" panose="02040503050406030204" pitchFamily="18" charset="0"/>
                                          </a:rPr>
                                          <m:t>𝑚</m:t>
                                        </m:r>
                                        <m:r>
                                          <a:rPr lang="en-AU" b="0" i="1" smtClean="0">
                                            <a:solidFill>
                                              <a:schemeClr val="tx1"/>
                                            </a:solidFill>
                                            <a:latin typeface="Cambria Math" panose="02040503050406030204" pitchFamily="18" charset="0"/>
                                          </a:rPr>
                                          <m:t> </m:t>
                                        </m:r>
                                      </m:e>
                                    </m:func>
                                  </m:e>
                                </m:d>
                              </m:oMath>
                            </m:oMathPara>
                          </a14:m>
                          <a:endParaRPr lang="en-US" dirty="0">
                            <a:solidFill>
                              <a:schemeClr val="tx1"/>
                            </a:solidFill>
                          </a:endParaRPr>
                        </a:p>
                      </a:txBody>
                      <a:tcPr>
                        <a:solidFill>
                          <a:srgbClr val="25BDD4">
                            <a:alpha val="14000"/>
                          </a:srgbClr>
                        </a:solidFill>
                      </a:tcPr>
                    </a:tc>
                    <a:tc>
                      <a:txBody>
                        <a:bodyPr/>
                        <a:lstStyle/>
                        <a:p>
                          <a:pPr algn="ctr"/>
                          <a:r>
                            <a:rPr lang="en-US" b="1" dirty="0">
                              <a:solidFill>
                                <a:schemeClr val="tx1"/>
                              </a:solidFill>
                            </a:rPr>
                            <a:t>✓</a:t>
                          </a:r>
                        </a:p>
                      </a:txBody>
                      <a:tcPr>
                        <a:solidFill>
                          <a:srgbClr val="25BDD4">
                            <a:alpha val="14000"/>
                          </a:srgbClr>
                        </a:solidFill>
                      </a:tcPr>
                    </a:tc>
                    <a:tc>
                      <a:txBody>
                        <a:bodyPr/>
                        <a:lstStyle/>
                        <a:p>
                          <a:pPr algn="ctr"/>
                          <a:r>
                            <a:rPr lang="en-US" b="1" dirty="0">
                              <a:solidFill>
                                <a:schemeClr val="tx1"/>
                              </a:solidFill>
                            </a:rPr>
                            <a:t>✓</a:t>
                          </a:r>
                          <a:endParaRPr lang="en-US" dirty="0">
                            <a:solidFill>
                              <a:schemeClr val="tx1"/>
                            </a:solidFill>
                          </a:endParaRPr>
                        </a:p>
                      </a:txBody>
                      <a:tcPr>
                        <a:solidFill>
                          <a:srgbClr val="25BDD4">
                            <a:alpha val="14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a:t>
                          </a:r>
                        </a:p>
                      </a:txBody>
                      <a:tcPr>
                        <a:solidFill>
                          <a:srgbClr val="25BDD4">
                            <a:alpha val="14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a:t>
                          </a:r>
                        </a:p>
                      </a:txBody>
                      <a:tcPr>
                        <a:solidFill>
                          <a:srgbClr val="25BDD4">
                            <a:alpha val="14000"/>
                          </a:srgbClr>
                        </a:solidFill>
                      </a:tcPr>
                    </a:tc>
                    <a:tc>
                      <a:txBody>
                        <a:bodyPr/>
                        <a:lstStyle/>
                        <a:p>
                          <a:pPr algn="ctr"/>
                          <a:r>
                            <a:rPr lang="en-US" dirty="0">
                              <a:solidFill>
                                <a:schemeClr val="tx1"/>
                              </a:solidFill>
                            </a:rPr>
                            <a:t>✓</a:t>
                          </a:r>
                        </a:p>
                      </a:txBody>
                      <a:tcPr>
                        <a:solidFill>
                          <a:srgbClr val="25BDD4">
                            <a:alpha val="14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Linear; projective</a:t>
                          </a:r>
                        </a:p>
                      </a:txBody>
                      <a:tcPr>
                        <a:solidFill>
                          <a:srgbClr val="25BDD4">
                            <a:alpha val="14000"/>
                          </a:srgbClr>
                        </a:solidFill>
                      </a:tcPr>
                    </a:tc>
                    <a:tc>
                      <a:txBody>
                        <a:bodyPr/>
                        <a:lstStyle/>
                        <a:p>
                          <a:r>
                            <a:rPr lang="en-US" dirty="0">
                              <a:solidFill>
                                <a:schemeClr val="tx1"/>
                              </a:solidFill>
                            </a:rPr>
                            <a:t>2022</a:t>
                          </a:r>
                        </a:p>
                      </a:txBody>
                      <a:tcPr>
                        <a:solidFill>
                          <a:srgbClr val="25BDD4">
                            <a:alpha val="14000"/>
                          </a:srgbClr>
                        </a:solidFill>
                      </a:tcPr>
                    </a:tc>
                    <a:extLst>
                      <a:ext uri="{0D108BD9-81ED-4DB2-BD59-A6C34878D82A}">
                        <a16:rowId xmlns:a16="http://schemas.microsoft.com/office/drawing/2014/main" val="4188389009"/>
                      </a:ext>
                    </a:extLst>
                  </a:tr>
                  <a:tr h="400182">
                    <a:tc>
                      <a:txBody>
                        <a:bodyPr/>
                        <a:lstStyle/>
                        <a:p>
                          <a:r>
                            <a:rPr lang="en-US" dirty="0">
                              <a:solidFill>
                                <a:schemeClr val="tx1"/>
                              </a:solidFill>
                            </a:rPr>
                            <a:t>q-</a:t>
                          </a:r>
                          <a:r>
                            <a:rPr lang="en-US" dirty="0" err="1">
                              <a:solidFill>
                                <a:schemeClr val="tx1"/>
                              </a:solidFill>
                            </a:rPr>
                            <a:t>kPCA</a:t>
                          </a:r>
                          <a:endParaRPr lang="en-US" dirty="0">
                            <a:solidFill>
                              <a:schemeClr val="tx1"/>
                            </a:solidFill>
                          </a:endParaRPr>
                        </a:p>
                      </a:txBody>
                      <a:tcPr>
                        <a:solidFill>
                          <a:srgbClr val="25BDD4">
                            <a:alpha val="14000"/>
                          </a:srgbClr>
                        </a:solidFill>
                      </a:tcPr>
                    </a:tc>
                    <a:tc>
                      <a:txBody>
                        <a:bodyPr/>
                        <a:lstStyle/>
                        <a:p>
                          <a:pPr algn="ctr"/>
                          <a14:m>
                            <m:oMathPara xmlns:m="http://schemas.openxmlformats.org/officeDocument/2006/math">
                              <m:oMathParaPr>
                                <m:jc m:val="centerGroup"/>
                              </m:oMathParaPr>
                              <m:oMath xmlns:m="http://schemas.openxmlformats.org/officeDocument/2006/math">
                                <m:r>
                                  <a:rPr lang="el-GR" i="1" smtClean="0">
                                    <a:solidFill>
                                      <a:schemeClr val="tx1"/>
                                    </a:solidFill>
                                    <a:latin typeface="Cambria Math" panose="02040503050406030204" pitchFamily="18" charset="0"/>
                                    <a:ea typeface="Cambria Math" panose="02040503050406030204" pitchFamily="18" charset="0"/>
                                  </a:rPr>
                                  <m:t>𝒪</m:t>
                                </m:r>
                                <m:d>
                                  <m:dPr>
                                    <m:ctrlPr>
                                      <a:rPr lang="en-US" i="1" smtClean="0">
                                        <a:solidFill>
                                          <a:schemeClr val="tx1"/>
                                        </a:solidFill>
                                        <a:latin typeface="Cambria Math" panose="02040503050406030204" pitchFamily="18" charset="0"/>
                                      </a:rPr>
                                    </m:ctrlPr>
                                  </m:dPr>
                                  <m:e>
                                    <m:r>
                                      <a:rPr lang="en-AU" b="0" i="1" smtClean="0">
                                        <a:solidFill>
                                          <a:schemeClr val="tx1"/>
                                        </a:solidFill>
                                        <a:latin typeface="Cambria Math" panose="02040503050406030204" pitchFamily="18" charset="0"/>
                                      </a:rPr>
                                      <m:t> </m:t>
                                    </m:r>
                                    <m:func>
                                      <m:funcPr>
                                        <m:ctrlPr>
                                          <a:rPr lang="en-AU" b="0" i="1" smtClean="0">
                                            <a:solidFill>
                                              <a:schemeClr val="tx1"/>
                                            </a:solidFill>
                                            <a:latin typeface="Cambria Math" panose="02040503050406030204" pitchFamily="18" charset="0"/>
                                          </a:rPr>
                                        </m:ctrlPr>
                                      </m:funcPr>
                                      <m:fName>
                                        <m:r>
                                          <m:rPr>
                                            <m:sty m:val="p"/>
                                          </m:rPr>
                                          <a:rPr lang="en-AU" b="0" i="0" smtClean="0">
                                            <a:solidFill>
                                              <a:schemeClr val="tx1"/>
                                            </a:solidFill>
                                            <a:latin typeface="Cambria Math" panose="02040503050406030204" pitchFamily="18" charset="0"/>
                                          </a:rPr>
                                          <m:t>log</m:t>
                                        </m:r>
                                      </m:fName>
                                      <m:e>
                                        <m:r>
                                          <a:rPr lang="en-AU" b="0" i="1" smtClean="0">
                                            <a:solidFill>
                                              <a:schemeClr val="tx1"/>
                                            </a:solidFill>
                                            <a:latin typeface="Cambria Math" panose="02040503050406030204" pitchFamily="18" charset="0"/>
                                          </a:rPr>
                                          <m:t>(</m:t>
                                        </m:r>
                                        <m:r>
                                          <a:rPr lang="en-AU" b="0" i="1" smtClean="0">
                                            <a:solidFill>
                                              <a:schemeClr val="tx1"/>
                                            </a:solidFill>
                                            <a:latin typeface="Cambria Math" panose="02040503050406030204" pitchFamily="18" charset="0"/>
                                          </a:rPr>
                                          <m:t>𝑚</m:t>
                                        </m:r>
                                        <m:r>
                                          <a:rPr lang="en-AU" b="0" i="1" smtClean="0">
                                            <a:solidFill>
                                              <a:schemeClr val="tx1"/>
                                            </a:solidFill>
                                            <a:latin typeface="Cambria Math" panose="02040503050406030204" pitchFamily="18" charset="0"/>
                                          </a:rPr>
                                          <m:t> </m:t>
                                        </m:r>
                                        <m:r>
                                          <a:rPr lang="en-AU" b="0" i="1" smtClean="0">
                                            <a:solidFill>
                                              <a:schemeClr val="tx1"/>
                                            </a:solidFill>
                                            <a:latin typeface="Cambria Math" panose="02040503050406030204" pitchFamily="18" charset="0"/>
                                          </a:rPr>
                                          <m:t>𝑑</m:t>
                                        </m:r>
                                        <m:r>
                                          <a:rPr lang="en-AU" b="0" i="1" smtClean="0">
                                            <a:solidFill>
                                              <a:schemeClr val="tx1"/>
                                            </a:solidFill>
                                            <a:latin typeface="Cambria Math" panose="02040503050406030204" pitchFamily="18" charset="0"/>
                                          </a:rPr>
                                          <m:t>)</m:t>
                                        </m:r>
                                      </m:e>
                                    </m:func>
                                  </m:e>
                                </m:d>
                              </m:oMath>
                            </m:oMathPara>
                          </a14:m>
                          <a:endParaRPr lang="en-US" dirty="0">
                            <a:solidFill>
                              <a:schemeClr val="tx1"/>
                            </a:solidFill>
                          </a:endParaRPr>
                        </a:p>
                      </a:txBody>
                      <a:tcPr>
                        <a:solidFill>
                          <a:srgbClr val="25BDD4">
                            <a:alpha val="14000"/>
                          </a:srgbClr>
                        </a:solidFill>
                      </a:tcPr>
                    </a:tc>
                    <a:tc>
                      <a:txBody>
                        <a:bodyPr/>
                        <a:lstStyle/>
                        <a:p>
                          <a:pPr algn="ctr"/>
                          <a:r>
                            <a:rPr lang="en-US" b="1" dirty="0">
                              <a:solidFill>
                                <a:schemeClr val="tx1"/>
                              </a:solidFill>
                            </a:rPr>
                            <a:t>✓</a:t>
                          </a:r>
                        </a:p>
                      </a:txBody>
                      <a:tcPr>
                        <a:solidFill>
                          <a:srgbClr val="25BDD4">
                            <a:alpha val="14000"/>
                          </a:srgbClr>
                        </a:solidFill>
                      </a:tcPr>
                    </a:tc>
                    <a:tc>
                      <a:txBody>
                        <a:bodyPr/>
                        <a:lstStyle/>
                        <a:p>
                          <a:pPr algn="ctr"/>
                          <a:r>
                            <a:rPr lang="en-US" dirty="0">
                              <a:solidFill>
                                <a:schemeClr val="tx1"/>
                              </a:solidFill>
                            </a:rPr>
                            <a:t>✘</a:t>
                          </a:r>
                        </a:p>
                      </a:txBody>
                      <a:tcPr>
                        <a:solidFill>
                          <a:srgbClr val="25BDD4">
                            <a:alpha val="14000"/>
                          </a:srgbClr>
                        </a:solidFill>
                      </a:tcPr>
                    </a:tc>
                    <a:tc>
                      <a:txBody>
                        <a:bodyPr/>
                        <a:lstStyle/>
                        <a:p>
                          <a:pPr algn="ctr"/>
                          <a:r>
                            <a:rPr lang="en-US" dirty="0">
                              <a:solidFill>
                                <a:schemeClr val="tx1"/>
                              </a:solidFill>
                            </a:rPr>
                            <a:t>✘</a:t>
                          </a:r>
                        </a:p>
                      </a:txBody>
                      <a:tcPr>
                        <a:solidFill>
                          <a:srgbClr val="25BDD4">
                            <a:alpha val="14000"/>
                          </a:srgbClr>
                        </a:solidFill>
                      </a:tcPr>
                    </a:tc>
                    <a:tc>
                      <a:txBody>
                        <a:bodyPr/>
                        <a:lstStyle/>
                        <a:p>
                          <a:pPr algn="ctr"/>
                          <a:r>
                            <a:rPr lang="en-US" dirty="0">
                              <a:solidFill>
                                <a:schemeClr val="tx1"/>
                              </a:solidFill>
                            </a:rPr>
                            <a:t>✘</a:t>
                          </a:r>
                        </a:p>
                      </a:txBody>
                      <a:tcPr>
                        <a:solidFill>
                          <a:srgbClr val="25BDD4">
                            <a:alpha val="14000"/>
                          </a:srgbClr>
                        </a:solidFill>
                      </a:tcPr>
                    </a:tc>
                    <a:tc>
                      <a:txBody>
                        <a:bodyPr/>
                        <a:lstStyle/>
                        <a:p>
                          <a:pPr algn="ctr"/>
                          <a:r>
                            <a:rPr lang="en-US" dirty="0">
                              <a:solidFill>
                                <a:schemeClr val="tx1"/>
                              </a:solidFill>
                            </a:rPr>
                            <a:t>✓</a:t>
                          </a:r>
                        </a:p>
                      </a:txBody>
                      <a:tcPr>
                        <a:solidFill>
                          <a:srgbClr val="25BDD4">
                            <a:alpha val="14000"/>
                          </a:srgbClr>
                        </a:solidFill>
                      </a:tcPr>
                    </a:tc>
                    <a:tc>
                      <a:txBody>
                        <a:bodyPr/>
                        <a:lstStyle/>
                        <a:p>
                          <a:r>
                            <a:rPr lang="en-US" dirty="0">
                              <a:solidFill>
                                <a:schemeClr val="tx1"/>
                              </a:solidFill>
                            </a:rPr>
                            <a:t>Non-linear</a:t>
                          </a:r>
                        </a:p>
                      </a:txBody>
                      <a:tcPr>
                        <a:solidFill>
                          <a:srgbClr val="25BDD4">
                            <a:alpha val="14000"/>
                          </a:srgbClr>
                        </a:solidFill>
                      </a:tcPr>
                    </a:tc>
                    <a:tc>
                      <a:txBody>
                        <a:bodyPr/>
                        <a:lstStyle/>
                        <a:p>
                          <a:r>
                            <a:rPr lang="en-US" dirty="0">
                              <a:solidFill>
                                <a:schemeClr val="tx1"/>
                              </a:solidFill>
                            </a:rPr>
                            <a:t>2020</a:t>
                          </a:r>
                        </a:p>
                      </a:txBody>
                      <a:tcPr>
                        <a:solidFill>
                          <a:srgbClr val="25BDD4">
                            <a:alpha val="14000"/>
                          </a:srgbClr>
                        </a:solidFill>
                      </a:tcPr>
                    </a:tc>
                    <a:extLst>
                      <a:ext uri="{0D108BD9-81ED-4DB2-BD59-A6C34878D82A}">
                        <a16:rowId xmlns:a16="http://schemas.microsoft.com/office/drawing/2014/main" val="3508551682"/>
                      </a:ext>
                    </a:extLst>
                  </a:tr>
                  <a:tr h="400182">
                    <a:tc>
                      <a:txBody>
                        <a:bodyPr/>
                        <a:lstStyle/>
                        <a:p>
                          <a:r>
                            <a:rPr lang="en-US" dirty="0" err="1">
                              <a:solidFill>
                                <a:schemeClr val="tx1"/>
                              </a:solidFill>
                            </a:rPr>
                            <a:t>qSNMF</a:t>
                          </a:r>
                          <a:endParaRPr lang="en-US" dirty="0">
                            <a:solidFill>
                              <a:schemeClr val="tx1"/>
                            </a:solidFill>
                          </a:endParaRPr>
                        </a:p>
                      </a:txBody>
                      <a:tcPr>
                        <a:solidFill>
                          <a:srgbClr val="25BDD4">
                            <a:alpha val="14000"/>
                          </a:srgbClr>
                        </a:solidFill>
                      </a:tcPr>
                    </a:tc>
                    <a:tc>
                      <a:txBody>
                        <a:bodyPr/>
                        <a:lstStyle/>
                        <a:p>
                          <a:pPr algn="ctr"/>
                          <a14:m>
                            <m:oMathPara xmlns:m="http://schemas.openxmlformats.org/officeDocument/2006/math">
                              <m:oMathParaPr>
                                <m:jc m:val="centerGroup"/>
                              </m:oMathParaPr>
                              <m:oMath xmlns:m="http://schemas.openxmlformats.org/officeDocument/2006/math">
                                <m:r>
                                  <a:rPr lang="el-GR" i="1" smtClean="0">
                                    <a:solidFill>
                                      <a:schemeClr val="tx1"/>
                                    </a:solidFill>
                                    <a:latin typeface="Cambria Math" panose="02040503050406030204" pitchFamily="18" charset="0"/>
                                    <a:ea typeface="Cambria Math" panose="02040503050406030204" pitchFamily="18" charset="0"/>
                                  </a:rPr>
                                  <m:t>𝒪</m:t>
                                </m:r>
                                <m:d>
                                  <m:dPr>
                                    <m:ctrlPr>
                                      <a:rPr lang="en-US" i="1" smtClean="0">
                                        <a:solidFill>
                                          <a:schemeClr val="tx1"/>
                                        </a:solidFill>
                                        <a:latin typeface="Cambria Math" panose="02040503050406030204" pitchFamily="18" charset="0"/>
                                      </a:rPr>
                                    </m:ctrlPr>
                                  </m:dPr>
                                  <m:e>
                                    <m:r>
                                      <a:rPr lang="en-AU" b="0" i="1" smtClean="0">
                                        <a:solidFill>
                                          <a:schemeClr val="tx1"/>
                                        </a:solidFill>
                                        <a:latin typeface="Cambria Math" panose="02040503050406030204" pitchFamily="18" charset="0"/>
                                      </a:rPr>
                                      <m:t> </m:t>
                                    </m:r>
                                    <m:func>
                                      <m:funcPr>
                                        <m:ctrlPr>
                                          <a:rPr lang="en-AU" b="0" i="1" smtClean="0">
                                            <a:solidFill>
                                              <a:schemeClr val="tx1"/>
                                            </a:solidFill>
                                            <a:latin typeface="Cambria Math" panose="02040503050406030204" pitchFamily="18" charset="0"/>
                                          </a:rPr>
                                        </m:ctrlPr>
                                      </m:funcPr>
                                      <m:fName>
                                        <m:r>
                                          <m:rPr>
                                            <m:sty m:val="p"/>
                                          </m:rPr>
                                          <a:rPr lang="en-AU" b="0" i="0" smtClean="0">
                                            <a:solidFill>
                                              <a:schemeClr val="tx1"/>
                                            </a:solidFill>
                                            <a:latin typeface="Cambria Math" panose="02040503050406030204" pitchFamily="18" charset="0"/>
                                          </a:rPr>
                                          <m:t>log</m:t>
                                        </m:r>
                                      </m:fName>
                                      <m:e>
                                        <m:r>
                                          <a:rPr lang="en-AU" b="0" i="1" smtClean="0">
                                            <a:solidFill>
                                              <a:schemeClr val="tx1"/>
                                            </a:solidFill>
                                            <a:latin typeface="Cambria Math" panose="02040503050406030204" pitchFamily="18" charset="0"/>
                                          </a:rPr>
                                          <m:t>(</m:t>
                                        </m:r>
                                        <m:r>
                                          <a:rPr lang="en-AU" b="0" i="1" smtClean="0">
                                            <a:solidFill>
                                              <a:schemeClr val="tx1"/>
                                            </a:solidFill>
                                            <a:latin typeface="Cambria Math" panose="02040503050406030204" pitchFamily="18" charset="0"/>
                                          </a:rPr>
                                          <m:t>𝑚</m:t>
                                        </m:r>
                                        <m:r>
                                          <a:rPr lang="en-AU" b="0" i="1" smtClean="0">
                                            <a:solidFill>
                                              <a:schemeClr val="tx1"/>
                                            </a:solidFill>
                                            <a:latin typeface="Cambria Math" panose="02040503050406030204" pitchFamily="18" charset="0"/>
                                          </a:rPr>
                                          <m:t>+</m:t>
                                        </m:r>
                                        <m:r>
                                          <a:rPr lang="en-AU" b="0" i="1" smtClean="0">
                                            <a:solidFill>
                                              <a:schemeClr val="tx1"/>
                                            </a:solidFill>
                                            <a:latin typeface="Cambria Math" panose="02040503050406030204" pitchFamily="18" charset="0"/>
                                          </a:rPr>
                                          <m:t>𝑑</m:t>
                                        </m:r>
                                        <m:r>
                                          <a:rPr lang="en-AU" b="0" i="1" smtClean="0">
                                            <a:solidFill>
                                              <a:schemeClr val="tx1"/>
                                            </a:solidFill>
                                            <a:latin typeface="Cambria Math" panose="02040503050406030204" pitchFamily="18" charset="0"/>
                                          </a:rPr>
                                          <m:t>)</m:t>
                                        </m:r>
                                      </m:e>
                                    </m:func>
                                  </m:e>
                                </m:d>
                              </m:oMath>
                            </m:oMathPara>
                          </a14:m>
                          <a:endParaRPr lang="en-US" dirty="0">
                            <a:solidFill>
                              <a:schemeClr val="tx1"/>
                            </a:solidFill>
                          </a:endParaRPr>
                        </a:p>
                      </a:txBody>
                      <a:tcPr>
                        <a:solidFill>
                          <a:srgbClr val="25BDD4">
                            <a:alpha val="14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a:t>
                          </a:r>
                        </a:p>
                      </a:txBody>
                      <a:tcPr>
                        <a:solidFill>
                          <a:srgbClr val="25BDD4">
                            <a:alpha val="14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a:t>
                          </a:r>
                        </a:p>
                      </a:txBody>
                      <a:tcPr>
                        <a:solidFill>
                          <a:srgbClr val="25BDD4">
                            <a:alpha val="14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a:t>
                          </a:r>
                        </a:p>
                      </a:txBody>
                      <a:tcPr>
                        <a:solidFill>
                          <a:srgbClr val="25BDD4">
                            <a:alpha val="14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a:t>
                          </a:r>
                        </a:p>
                      </a:txBody>
                      <a:tcPr>
                        <a:solidFill>
                          <a:srgbClr val="25BDD4">
                            <a:alpha val="14000"/>
                          </a:srgbClr>
                        </a:solidFill>
                      </a:tcPr>
                    </a:tc>
                    <a:tc>
                      <a:txBody>
                        <a:bodyPr/>
                        <a:lstStyle/>
                        <a:p>
                          <a:pPr algn="ctr"/>
                          <a:r>
                            <a:rPr lang="en-US" dirty="0">
                              <a:solidFill>
                                <a:schemeClr val="tx1"/>
                              </a:solidFill>
                            </a:rPr>
                            <a:t>✓</a:t>
                          </a:r>
                        </a:p>
                      </a:txBody>
                      <a:tcPr>
                        <a:solidFill>
                          <a:srgbClr val="25BDD4">
                            <a:alpha val="14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Non-linear</a:t>
                          </a:r>
                        </a:p>
                      </a:txBody>
                      <a:tcPr>
                        <a:solidFill>
                          <a:srgbClr val="25BDD4">
                            <a:alpha val="14000"/>
                          </a:srgbClr>
                        </a:solidFill>
                      </a:tcPr>
                    </a:tc>
                    <a:tc>
                      <a:txBody>
                        <a:bodyPr/>
                        <a:lstStyle/>
                        <a:p>
                          <a:r>
                            <a:rPr lang="en-US" dirty="0">
                              <a:solidFill>
                                <a:schemeClr val="tx1"/>
                              </a:solidFill>
                            </a:rPr>
                            <a:t>2020</a:t>
                          </a:r>
                        </a:p>
                      </a:txBody>
                      <a:tcPr>
                        <a:solidFill>
                          <a:srgbClr val="25BDD4">
                            <a:alpha val="14000"/>
                          </a:srgbClr>
                        </a:solidFill>
                      </a:tcPr>
                    </a:tc>
                    <a:extLst>
                      <a:ext uri="{0D108BD9-81ED-4DB2-BD59-A6C34878D82A}">
                        <a16:rowId xmlns:a16="http://schemas.microsoft.com/office/drawing/2014/main" val="493853488"/>
                      </a:ext>
                    </a:extLst>
                  </a:tr>
                  <a:tr h="400182">
                    <a:tc>
                      <a:txBody>
                        <a:bodyPr/>
                        <a:lstStyle/>
                        <a:p>
                          <a:r>
                            <a:rPr lang="en-US" dirty="0" err="1">
                              <a:solidFill>
                                <a:schemeClr val="tx1"/>
                              </a:solidFill>
                            </a:rPr>
                            <a:t>qIsomap</a:t>
                          </a:r>
                          <a:endParaRPr lang="en-US" dirty="0">
                            <a:solidFill>
                              <a:schemeClr val="tx1"/>
                            </a:solidFill>
                          </a:endParaRPr>
                        </a:p>
                      </a:txBody>
                      <a:tcPr>
                        <a:solidFill>
                          <a:srgbClr val="25BDD4">
                            <a:alpha val="14000"/>
                          </a:srgbClr>
                        </a:solidFill>
                      </a:tcPr>
                    </a:tc>
                    <a:tc>
                      <a:txBody>
                        <a:bodyPr/>
                        <a:lstStyle/>
                        <a:p>
                          <a:pPr algn="ctr"/>
                          <a14:m>
                            <m:oMathPara xmlns:m="http://schemas.openxmlformats.org/officeDocument/2006/math">
                              <m:oMathParaPr>
                                <m:jc m:val="centerGroup"/>
                              </m:oMathParaPr>
                              <m:oMath xmlns:m="http://schemas.openxmlformats.org/officeDocument/2006/math">
                                <m:r>
                                  <a:rPr lang="el-GR" i="1" smtClean="0">
                                    <a:solidFill>
                                      <a:schemeClr val="tx1"/>
                                    </a:solidFill>
                                    <a:latin typeface="Cambria Math" panose="02040503050406030204" pitchFamily="18" charset="0"/>
                                    <a:ea typeface="Cambria Math" panose="02040503050406030204" pitchFamily="18" charset="0"/>
                                  </a:rPr>
                                  <m:t>𝒪</m:t>
                                </m:r>
                                <m:d>
                                  <m:dPr>
                                    <m:ctrlPr>
                                      <a:rPr lang="en-US" i="1" smtClean="0">
                                        <a:solidFill>
                                          <a:schemeClr val="tx1"/>
                                        </a:solidFill>
                                        <a:latin typeface="Cambria Math" panose="02040503050406030204" pitchFamily="18" charset="0"/>
                                      </a:rPr>
                                    </m:ctrlPr>
                                  </m:dPr>
                                  <m:e>
                                    <m:sSup>
                                      <m:sSupPr>
                                        <m:ctrlPr>
                                          <a:rPr lang="el-GR" i="1" smtClean="0">
                                            <a:solidFill>
                                              <a:schemeClr val="tx1"/>
                                            </a:solidFill>
                                            <a:latin typeface="Cambria Math" panose="02040503050406030204" pitchFamily="18" charset="0"/>
                                            <a:ea typeface="Cambria Math" panose="02040503050406030204" pitchFamily="18" charset="0"/>
                                          </a:rPr>
                                        </m:ctrlPr>
                                      </m:sSupPr>
                                      <m:e>
                                        <m:r>
                                          <a:rPr lang="en-AU" b="0" i="1" smtClean="0">
                                            <a:solidFill>
                                              <a:schemeClr val="tx1"/>
                                            </a:solidFill>
                                            <a:latin typeface="Cambria Math" panose="02040503050406030204" pitchFamily="18" charset="0"/>
                                            <a:ea typeface="Cambria Math" panose="02040503050406030204" pitchFamily="18" charset="0"/>
                                          </a:rPr>
                                          <m:t>𝑑</m:t>
                                        </m:r>
                                      </m:e>
                                      <m:sup>
                                        <m:r>
                                          <a:rPr lang="en-AU" b="0" i="1" smtClean="0">
                                            <a:solidFill>
                                              <a:schemeClr val="tx1"/>
                                            </a:solidFill>
                                            <a:latin typeface="Cambria Math" panose="02040503050406030204" pitchFamily="18" charset="0"/>
                                            <a:ea typeface="Cambria Math" panose="02040503050406030204" pitchFamily="18" charset="0"/>
                                          </a:rPr>
                                          <m:t>3/2</m:t>
                                        </m:r>
                                      </m:sup>
                                    </m:sSup>
                                  </m:e>
                                </m:d>
                              </m:oMath>
                            </m:oMathPara>
                          </a14:m>
                          <a:endParaRPr lang="en-US" dirty="0">
                            <a:solidFill>
                              <a:schemeClr val="tx1"/>
                            </a:solidFill>
                          </a:endParaRPr>
                        </a:p>
                      </a:txBody>
                      <a:tcPr>
                        <a:solidFill>
                          <a:srgbClr val="25BDD4">
                            <a:alpha val="14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a:t>
                          </a:r>
                        </a:p>
                      </a:txBody>
                      <a:tcPr>
                        <a:solidFill>
                          <a:srgbClr val="25BDD4">
                            <a:alpha val="14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a:t>
                          </a:r>
                        </a:p>
                      </a:txBody>
                      <a:tcPr>
                        <a:solidFill>
                          <a:srgbClr val="25BDD4">
                            <a:alpha val="14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schemeClr val="tx1"/>
                              </a:solidFill>
                            </a:rPr>
                            <a:t>✓</a:t>
                          </a:r>
                          <a:endParaRPr lang="en-US" dirty="0">
                            <a:solidFill>
                              <a:schemeClr val="tx1"/>
                            </a:solidFill>
                          </a:endParaRPr>
                        </a:p>
                      </a:txBody>
                      <a:tcPr>
                        <a:solidFill>
                          <a:srgbClr val="25BDD4">
                            <a:alpha val="14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a:t>
                          </a:r>
                        </a:p>
                      </a:txBody>
                      <a:tcPr>
                        <a:solidFill>
                          <a:srgbClr val="25BDD4">
                            <a:alpha val="14000"/>
                          </a:srgbClr>
                        </a:solidFill>
                      </a:tcPr>
                    </a:tc>
                    <a:tc>
                      <a:txBody>
                        <a:bodyPr/>
                        <a:lstStyle/>
                        <a:p>
                          <a:pPr algn="ctr"/>
                          <a:r>
                            <a:rPr lang="en-US" dirty="0">
                              <a:solidFill>
                                <a:schemeClr val="tx1"/>
                              </a:solidFill>
                            </a:rPr>
                            <a:t>✘</a:t>
                          </a:r>
                        </a:p>
                      </a:txBody>
                      <a:tcPr>
                        <a:solidFill>
                          <a:srgbClr val="25BDD4">
                            <a:alpha val="14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Non-linear; manifold</a:t>
                          </a:r>
                        </a:p>
                      </a:txBody>
                      <a:tcPr>
                        <a:solidFill>
                          <a:srgbClr val="25BDD4">
                            <a:alpha val="14000"/>
                          </a:srgbClr>
                        </a:solidFill>
                      </a:tcPr>
                    </a:tc>
                    <a:tc>
                      <a:txBody>
                        <a:bodyPr/>
                        <a:lstStyle/>
                        <a:p>
                          <a:r>
                            <a:rPr lang="en-US" dirty="0">
                              <a:solidFill>
                                <a:schemeClr val="tx1"/>
                              </a:solidFill>
                            </a:rPr>
                            <a:t>2013</a:t>
                          </a:r>
                        </a:p>
                      </a:txBody>
                      <a:tcPr>
                        <a:solidFill>
                          <a:srgbClr val="25BDD4">
                            <a:alpha val="14000"/>
                          </a:srgbClr>
                        </a:solidFill>
                      </a:tcPr>
                    </a:tc>
                    <a:extLst>
                      <a:ext uri="{0D108BD9-81ED-4DB2-BD59-A6C34878D82A}">
                        <a16:rowId xmlns:a16="http://schemas.microsoft.com/office/drawing/2014/main" val="1707966681"/>
                      </a:ext>
                    </a:extLst>
                  </a:tr>
                  <a:tr h="400182">
                    <a:tc>
                      <a:txBody>
                        <a:bodyPr/>
                        <a:lstStyle/>
                        <a:p>
                          <a:r>
                            <a:rPr lang="en-US" dirty="0">
                              <a:solidFill>
                                <a:schemeClr val="tx1"/>
                              </a:solidFill>
                            </a:rPr>
                            <a:t>q-Laplacian Eigenmap</a:t>
                          </a:r>
                        </a:p>
                      </a:txBody>
                      <a:tcPr>
                        <a:solidFill>
                          <a:srgbClr val="25BDD4">
                            <a:alpha val="14000"/>
                          </a:srgbClr>
                        </a:solidFill>
                      </a:tcPr>
                    </a:tc>
                    <a:tc>
                      <a:txBody>
                        <a:bodyPr/>
                        <a:lstStyle/>
                        <a:p>
                          <a:pPr algn="ctr"/>
                          <a14:m>
                            <m:oMathPara xmlns:m="http://schemas.openxmlformats.org/officeDocument/2006/math">
                              <m:oMathParaPr>
                                <m:jc m:val="centerGroup"/>
                              </m:oMathParaPr>
                              <m:oMath xmlns:m="http://schemas.openxmlformats.org/officeDocument/2006/math">
                                <m:r>
                                  <a:rPr lang="el-GR" i="1" smtClean="0">
                                    <a:solidFill>
                                      <a:schemeClr val="tx1"/>
                                    </a:solidFill>
                                    <a:latin typeface="Cambria Math" panose="02040503050406030204" pitchFamily="18" charset="0"/>
                                    <a:ea typeface="Cambria Math" panose="02040503050406030204" pitchFamily="18" charset="0"/>
                                  </a:rPr>
                                  <m:t>𝒪</m:t>
                                </m:r>
                                <m:d>
                                  <m:dPr>
                                    <m:ctrlPr>
                                      <a:rPr lang="en-US" i="1" smtClean="0">
                                        <a:solidFill>
                                          <a:schemeClr val="tx1"/>
                                        </a:solidFill>
                                        <a:latin typeface="Cambria Math" panose="02040503050406030204" pitchFamily="18" charset="0"/>
                                      </a:rPr>
                                    </m:ctrlPr>
                                  </m:dPr>
                                  <m:e>
                                    <m:r>
                                      <a:rPr lang="en-AU" b="0" i="1" smtClean="0">
                                        <a:solidFill>
                                          <a:schemeClr val="tx1"/>
                                        </a:solidFill>
                                        <a:latin typeface="Cambria Math" panose="02040503050406030204" pitchFamily="18" charset="0"/>
                                      </a:rPr>
                                      <m:t> </m:t>
                                    </m:r>
                                    <m:func>
                                      <m:funcPr>
                                        <m:ctrlPr>
                                          <a:rPr lang="en-AU" b="0" i="1" smtClean="0">
                                            <a:solidFill>
                                              <a:schemeClr val="tx1"/>
                                            </a:solidFill>
                                            <a:latin typeface="Cambria Math" panose="02040503050406030204" pitchFamily="18" charset="0"/>
                                          </a:rPr>
                                        </m:ctrlPr>
                                      </m:funcPr>
                                      <m:fName>
                                        <m:r>
                                          <m:rPr>
                                            <m:sty m:val="p"/>
                                          </m:rPr>
                                          <a:rPr lang="en-AU" b="0" i="0" smtClean="0">
                                            <a:solidFill>
                                              <a:schemeClr val="tx1"/>
                                            </a:solidFill>
                                            <a:latin typeface="Cambria Math" panose="02040503050406030204" pitchFamily="18" charset="0"/>
                                          </a:rPr>
                                          <m:t>log</m:t>
                                        </m:r>
                                      </m:fName>
                                      <m:e>
                                        <m:r>
                                          <a:rPr lang="en-AU" b="0" i="1" smtClean="0">
                                            <a:solidFill>
                                              <a:schemeClr val="tx1"/>
                                            </a:solidFill>
                                            <a:latin typeface="Cambria Math" panose="02040503050406030204" pitchFamily="18" charset="0"/>
                                          </a:rPr>
                                          <m:t>(</m:t>
                                        </m:r>
                                        <m:r>
                                          <a:rPr lang="en-AU" b="0" i="1" smtClean="0">
                                            <a:solidFill>
                                              <a:schemeClr val="tx1"/>
                                            </a:solidFill>
                                            <a:latin typeface="Cambria Math" panose="02040503050406030204" pitchFamily="18" charset="0"/>
                                          </a:rPr>
                                          <m:t>𝑚</m:t>
                                        </m:r>
                                        <m:r>
                                          <a:rPr lang="en-AU" b="0" i="1" smtClean="0">
                                            <a:solidFill>
                                              <a:schemeClr val="tx1"/>
                                            </a:solidFill>
                                            <a:latin typeface="Cambria Math" panose="02040503050406030204" pitchFamily="18" charset="0"/>
                                          </a:rPr>
                                          <m:t> </m:t>
                                        </m:r>
                                        <m:r>
                                          <a:rPr lang="en-AU" b="0" i="1" smtClean="0">
                                            <a:solidFill>
                                              <a:schemeClr val="tx1"/>
                                            </a:solidFill>
                                            <a:latin typeface="Cambria Math" panose="02040503050406030204" pitchFamily="18" charset="0"/>
                                          </a:rPr>
                                          <m:t>𝑑</m:t>
                                        </m:r>
                                        <m:r>
                                          <a:rPr lang="en-AU" b="0" i="1" smtClean="0">
                                            <a:solidFill>
                                              <a:schemeClr val="tx1"/>
                                            </a:solidFill>
                                            <a:latin typeface="Cambria Math" panose="02040503050406030204" pitchFamily="18" charset="0"/>
                                          </a:rPr>
                                          <m:t>)</m:t>
                                        </m:r>
                                      </m:e>
                                    </m:func>
                                  </m:e>
                                </m:d>
                              </m:oMath>
                            </m:oMathPara>
                          </a14:m>
                          <a:endParaRPr lang="en-US" dirty="0">
                            <a:solidFill>
                              <a:schemeClr val="tx1"/>
                            </a:solidFill>
                          </a:endParaRPr>
                        </a:p>
                      </a:txBody>
                      <a:tcPr>
                        <a:solidFill>
                          <a:srgbClr val="25BDD4">
                            <a:alpha val="14000"/>
                          </a:srgbClr>
                        </a:solidFill>
                      </a:tcPr>
                    </a:tc>
                    <a:tc>
                      <a:txBody>
                        <a:bodyPr/>
                        <a:lstStyle/>
                        <a:p>
                          <a:pPr algn="ctr"/>
                          <a:r>
                            <a:rPr lang="en-US" b="1" dirty="0">
                              <a:solidFill>
                                <a:schemeClr val="tx1"/>
                              </a:solidFill>
                            </a:rPr>
                            <a:t>✓</a:t>
                          </a:r>
                        </a:p>
                      </a:txBody>
                      <a:tcPr>
                        <a:solidFill>
                          <a:srgbClr val="25BDD4">
                            <a:alpha val="14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schemeClr val="tx1"/>
                              </a:solidFill>
                            </a:rPr>
                            <a:t>✓</a:t>
                          </a:r>
                          <a:endParaRPr lang="en-US" dirty="0">
                            <a:solidFill>
                              <a:schemeClr val="tx1"/>
                            </a:solidFill>
                          </a:endParaRPr>
                        </a:p>
                        <a:p>
                          <a:pPr algn="ctr"/>
                          <a:endParaRPr lang="en-US" dirty="0">
                            <a:solidFill>
                              <a:schemeClr val="tx1"/>
                            </a:solidFill>
                          </a:endParaRPr>
                        </a:p>
                      </a:txBody>
                      <a:tcPr>
                        <a:solidFill>
                          <a:srgbClr val="25BDD4">
                            <a:alpha val="14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a:t>
                          </a:r>
                        </a:p>
                      </a:txBody>
                      <a:tcPr>
                        <a:solidFill>
                          <a:srgbClr val="25BDD4">
                            <a:alpha val="14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schemeClr val="tx1"/>
                              </a:solidFill>
                            </a:rPr>
                            <a:t>✓</a:t>
                          </a:r>
                          <a:endParaRPr lang="en-US" dirty="0">
                            <a:solidFill>
                              <a:schemeClr val="tx1"/>
                            </a:solidFill>
                          </a:endParaRPr>
                        </a:p>
                        <a:p>
                          <a:pPr algn="ctr"/>
                          <a:endParaRPr lang="en-US" dirty="0">
                            <a:solidFill>
                              <a:schemeClr val="tx1"/>
                            </a:solidFill>
                          </a:endParaRPr>
                        </a:p>
                      </a:txBody>
                      <a:tcPr>
                        <a:solidFill>
                          <a:srgbClr val="25BDD4">
                            <a:alpha val="14000"/>
                          </a:srgbClr>
                        </a:solidFill>
                      </a:tcPr>
                    </a:tc>
                    <a:tc>
                      <a:txBody>
                        <a:bodyPr/>
                        <a:lstStyle/>
                        <a:p>
                          <a:pPr algn="ctr"/>
                          <a:r>
                            <a:rPr lang="en-US" dirty="0">
                              <a:solidFill>
                                <a:schemeClr val="tx1"/>
                              </a:solidFill>
                            </a:rPr>
                            <a:t>✓</a:t>
                          </a:r>
                        </a:p>
                      </a:txBody>
                      <a:tcPr>
                        <a:solidFill>
                          <a:srgbClr val="25BDD4">
                            <a:alpha val="14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Non-linear; manifold</a:t>
                          </a:r>
                        </a:p>
                      </a:txBody>
                      <a:tcPr>
                        <a:solidFill>
                          <a:srgbClr val="25BDD4">
                            <a:alpha val="14000"/>
                          </a:srgbClr>
                        </a:solidFill>
                      </a:tcPr>
                    </a:tc>
                    <a:tc>
                      <a:txBody>
                        <a:bodyPr/>
                        <a:lstStyle/>
                        <a:p>
                          <a:r>
                            <a:rPr lang="en-US" dirty="0">
                              <a:solidFill>
                                <a:schemeClr val="tx1"/>
                              </a:solidFill>
                            </a:rPr>
                            <a:t>2016</a:t>
                          </a:r>
                        </a:p>
                      </a:txBody>
                      <a:tcPr>
                        <a:solidFill>
                          <a:srgbClr val="25BDD4">
                            <a:alpha val="14000"/>
                          </a:srgbClr>
                        </a:solidFill>
                      </a:tcPr>
                    </a:tc>
                    <a:extLst>
                      <a:ext uri="{0D108BD9-81ED-4DB2-BD59-A6C34878D82A}">
                        <a16:rowId xmlns:a16="http://schemas.microsoft.com/office/drawing/2014/main" val="249306664"/>
                      </a:ext>
                    </a:extLst>
                  </a:tr>
                  <a:tr h="400182">
                    <a:tc>
                      <a:txBody>
                        <a:bodyPr/>
                        <a:lstStyle/>
                        <a:p>
                          <a:r>
                            <a:rPr lang="en-US" dirty="0" err="1">
                              <a:solidFill>
                                <a:schemeClr val="tx1"/>
                              </a:solidFill>
                            </a:rPr>
                            <a:t>qLLE</a:t>
                          </a:r>
                          <a:endParaRPr lang="en-US" dirty="0">
                            <a:solidFill>
                              <a:schemeClr val="tx1"/>
                            </a:solidFill>
                          </a:endParaRPr>
                        </a:p>
                      </a:txBody>
                      <a:tcPr>
                        <a:solidFill>
                          <a:srgbClr val="25BDD4">
                            <a:alpha val="14000"/>
                          </a:srgbClr>
                        </a:solidFill>
                      </a:tcPr>
                    </a:tc>
                    <a:tc>
                      <a:txBody>
                        <a:bodyPr/>
                        <a:lstStyle/>
                        <a:p>
                          <a:pPr algn="ctr"/>
                          <a14:m>
                            <m:oMathPara xmlns:m="http://schemas.openxmlformats.org/officeDocument/2006/math">
                              <m:oMathParaPr>
                                <m:jc m:val="centerGroup"/>
                              </m:oMathParaPr>
                              <m:oMath xmlns:m="http://schemas.openxmlformats.org/officeDocument/2006/math">
                                <m:r>
                                  <a:rPr lang="el-GR" i="1" smtClean="0">
                                    <a:solidFill>
                                      <a:schemeClr val="tx1"/>
                                    </a:solidFill>
                                    <a:latin typeface="Cambria Math" panose="02040503050406030204" pitchFamily="18" charset="0"/>
                                    <a:ea typeface="Cambria Math" panose="02040503050406030204" pitchFamily="18" charset="0"/>
                                  </a:rPr>
                                  <m:t>𝒪</m:t>
                                </m:r>
                                <m:d>
                                  <m:dPr>
                                    <m:ctrlPr>
                                      <a:rPr lang="en-US" i="1" smtClean="0">
                                        <a:solidFill>
                                          <a:schemeClr val="tx1"/>
                                        </a:solidFill>
                                        <a:latin typeface="Cambria Math" panose="02040503050406030204" pitchFamily="18" charset="0"/>
                                      </a:rPr>
                                    </m:ctrlPr>
                                  </m:dPr>
                                  <m:e>
                                    <m:r>
                                      <a:rPr lang="en-AU" b="0" i="1" smtClean="0">
                                        <a:solidFill>
                                          <a:schemeClr val="tx1"/>
                                        </a:solidFill>
                                        <a:latin typeface="Cambria Math" panose="02040503050406030204" pitchFamily="18" charset="0"/>
                                      </a:rPr>
                                      <m:t> </m:t>
                                    </m:r>
                                    <m:func>
                                      <m:funcPr>
                                        <m:ctrlPr>
                                          <a:rPr lang="en-AU" b="0" i="1" smtClean="0">
                                            <a:solidFill>
                                              <a:schemeClr val="tx1"/>
                                            </a:solidFill>
                                            <a:latin typeface="Cambria Math" panose="02040503050406030204" pitchFamily="18" charset="0"/>
                                          </a:rPr>
                                        </m:ctrlPr>
                                      </m:funcPr>
                                      <m:fName>
                                        <m:r>
                                          <m:rPr>
                                            <m:sty m:val="p"/>
                                          </m:rPr>
                                          <a:rPr lang="en-AU" b="0" i="0" smtClean="0">
                                            <a:solidFill>
                                              <a:schemeClr val="tx1"/>
                                            </a:solidFill>
                                            <a:latin typeface="Cambria Math" panose="02040503050406030204" pitchFamily="18" charset="0"/>
                                          </a:rPr>
                                          <m:t>log</m:t>
                                        </m:r>
                                        <m:r>
                                          <a:rPr lang="en-AU" b="0" i="1" smtClean="0">
                                            <a:solidFill>
                                              <a:schemeClr val="tx1"/>
                                            </a:solidFill>
                                            <a:latin typeface="Cambria Math" panose="02040503050406030204" pitchFamily="18" charset="0"/>
                                          </a:rPr>
                                          <m:t> </m:t>
                                        </m:r>
                                      </m:fName>
                                      <m:e>
                                        <m:r>
                                          <a:rPr lang="en-AU" b="0" i="1" smtClean="0">
                                            <a:solidFill>
                                              <a:schemeClr val="tx1"/>
                                            </a:solidFill>
                                            <a:latin typeface="Cambria Math" panose="02040503050406030204" pitchFamily="18" charset="0"/>
                                          </a:rPr>
                                          <m:t>𝑚</m:t>
                                        </m:r>
                                        <m:r>
                                          <a:rPr lang="en-AU" b="0" i="1" smtClean="0">
                                            <a:solidFill>
                                              <a:schemeClr val="tx1"/>
                                            </a:solidFill>
                                            <a:latin typeface="Cambria Math" panose="02040503050406030204" pitchFamily="18" charset="0"/>
                                          </a:rPr>
                                          <m:t> </m:t>
                                        </m:r>
                                      </m:e>
                                    </m:func>
                                  </m:e>
                                </m:d>
                              </m:oMath>
                            </m:oMathPara>
                          </a14:m>
                          <a:endParaRPr lang="en-US" dirty="0">
                            <a:solidFill>
                              <a:schemeClr val="tx1"/>
                            </a:solidFill>
                          </a:endParaRPr>
                        </a:p>
                      </a:txBody>
                      <a:tcPr>
                        <a:solidFill>
                          <a:srgbClr val="25BDD4">
                            <a:alpha val="14000"/>
                          </a:srgbClr>
                        </a:solidFill>
                      </a:tcPr>
                    </a:tc>
                    <a:tc>
                      <a:txBody>
                        <a:bodyPr/>
                        <a:lstStyle/>
                        <a:p>
                          <a:pPr algn="ctr"/>
                          <a:r>
                            <a:rPr lang="en-US" b="1" dirty="0">
                              <a:solidFill>
                                <a:schemeClr val="tx1"/>
                              </a:solidFill>
                            </a:rPr>
                            <a:t>✓</a:t>
                          </a:r>
                        </a:p>
                      </a:txBody>
                      <a:tcPr>
                        <a:solidFill>
                          <a:srgbClr val="25BDD4">
                            <a:alpha val="14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schemeClr val="tx1"/>
                              </a:solidFill>
                            </a:rPr>
                            <a:t>✓</a:t>
                          </a:r>
                          <a:endParaRPr lang="en-US" dirty="0">
                            <a:solidFill>
                              <a:schemeClr val="tx1"/>
                            </a:solidFill>
                          </a:endParaRPr>
                        </a:p>
                      </a:txBody>
                      <a:tcPr>
                        <a:solidFill>
                          <a:srgbClr val="25BDD4">
                            <a:alpha val="14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a:t>
                          </a:r>
                        </a:p>
                      </a:txBody>
                      <a:tcPr>
                        <a:solidFill>
                          <a:srgbClr val="25BDD4">
                            <a:alpha val="14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a:t>
                          </a:r>
                        </a:p>
                      </a:txBody>
                      <a:tcPr>
                        <a:solidFill>
                          <a:srgbClr val="25BDD4">
                            <a:alpha val="14000"/>
                          </a:srgbClr>
                        </a:solidFill>
                      </a:tcPr>
                    </a:tc>
                    <a:tc>
                      <a:txBody>
                        <a:bodyPr/>
                        <a:lstStyle/>
                        <a:p>
                          <a:pPr algn="ctr"/>
                          <a:r>
                            <a:rPr lang="en-US" dirty="0">
                              <a:solidFill>
                                <a:schemeClr val="tx1"/>
                              </a:solidFill>
                            </a:rPr>
                            <a:t>✓</a:t>
                          </a:r>
                        </a:p>
                      </a:txBody>
                      <a:tcPr>
                        <a:solidFill>
                          <a:srgbClr val="25BDD4">
                            <a:alpha val="14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Non-linear; manifold</a:t>
                          </a:r>
                        </a:p>
                      </a:txBody>
                      <a:tcPr>
                        <a:solidFill>
                          <a:srgbClr val="25BDD4">
                            <a:alpha val="14000"/>
                          </a:srgbClr>
                        </a:solidFill>
                      </a:tcPr>
                    </a:tc>
                    <a:tc>
                      <a:txBody>
                        <a:bodyPr/>
                        <a:lstStyle/>
                        <a:p>
                          <a:r>
                            <a:rPr lang="en-US" dirty="0">
                              <a:solidFill>
                                <a:schemeClr val="tx1"/>
                              </a:solidFill>
                            </a:rPr>
                            <a:t>2020</a:t>
                          </a:r>
                        </a:p>
                      </a:txBody>
                      <a:tcPr>
                        <a:solidFill>
                          <a:srgbClr val="25BDD4">
                            <a:alpha val="14000"/>
                          </a:srgbClr>
                        </a:solidFill>
                      </a:tcPr>
                    </a:tc>
                    <a:extLst>
                      <a:ext uri="{0D108BD9-81ED-4DB2-BD59-A6C34878D82A}">
                        <a16:rowId xmlns:a16="http://schemas.microsoft.com/office/drawing/2014/main" val="4014407766"/>
                      </a:ext>
                    </a:extLst>
                  </a:tr>
                  <a:tr h="400182">
                    <a:tc>
                      <a:txBody>
                        <a:bodyPr/>
                        <a:lstStyle/>
                        <a:p>
                          <a:r>
                            <a:rPr lang="en-US" dirty="0">
                              <a:solidFill>
                                <a:schemeClr val="tx1"/>
                              </a:solidFill>
                            </a:rPr>
                            <a:t>q-Diffusion Maps</a:t>
                          </a:r>
                        </a:p>
                      </a:txBody>
                      <a:tcPr>
                        <a:solidFill>
                          <a:srgbClr val="25BDD4">
                            <a:alpha val="14000"/>
                          </a:srgbClr>
                        </a:solidFill>
                      </a:tcPr>
                    </a:tc>
                    <a:tc>
                      <a:txBody>
                        <a:bodyPr/>
                        <a:lstStyle/>
                        <a:p>
                          <a:pPr algn="ctr"/>
                          <a14:m>
                            <m:oMathPara xmlns:m="http://schemas.openxmlformats.org/officeDocument/2006/math">
                              <m:oMathParaPr>
                                <m:jc m:val="centerGroup"/>
                              </m:oMathParaPr>
                              <m:oMath xmlns:m="http://schemas.openxmlformats.org/officeDocument/2006/math">
                                <m:r>
                                  <a:rPr lang="el-GR" i="1" smtClean="0">
                                    <a:solidFill>
                                      <a:schemeClr val="tx1"/>
                                    </a:solidFill>
                                    <a:latin typeface="Cambria Math" panose="02040503050406030204" pitchFamily="18" charset="0"/>
                                    <a:ea typeface="Cambria Math" panose="02040503050406030204" pitchFamily="18" charset="0"/>
                                  </a:rPr>
                                  <m:t>𝒪</m:t>
                                </m:r>
                                <m:d>
                                  <m:dPr>
                                    <m:ctrlPr>
                                      <a:rPr lang="en-US" i="1" smtClean="0">
                                        <a:solidFill>
                                          <a:schemeClr val="tx1"/>
                                        </a:solidFill>
                                        <a:latin typeface="Cambria Math" panose="02040503050406030204" pitchFamily="18" charset="0"/>
                                      </a:rPr>
                                    </m:ctrlPr>
                                  </m:dPr>
                                  <m:e>
                                    <m:r>
                                      <a:rPr lang="en-AU" b="0" i="1" smtClean="0">
                                        <a:solidFill>
                                          <a:schemeClr val="tx1"/>
                                        </a:solidFill>
                                        <a:latin typeface="Cambria Math" panose="02040503050406030204" pitchFamily="18" charset="0"/>
                                      </a:rPr>
                                      <m:t> </m:t>
                                    </m:r>
                                    <m:func>
                                      <m:funcPr>
                                        <m:ctrlPr>
                                          <a:rPr lang="en-AU" b="0" i="1" smtClean="0">
                                            <a:solidFill>
                                              <a:schemeClr val="tx1"/>
                                            </a:solidFill>
                                            <a:latin typeface="Cambria Math" panose="02040503050406030204" pitchFamily="18" charset="0"/>
                                          </a:rPr>
                                        </m:ctrlPr>
                                      </m:funcPr>
                                      <m:fName>
                                        <m:r>
                                          <m:rPr>
                                            <m:sty m:val="p"/>
                                          </m:rPr>
                                          <a:rPr lang="en-AU" b="0" i="0" smtClean="0">
                                            <a:solidFill>
                                              <a:schemeClr val="tx1"/>
                                            </a:solidFill>
                                            <a:latin typeface="Cambria Math" panose="02040503050406030204" pitchFamily="18" charset="0"/>
                                          </a:rPr>
                                          <m:t>log</m:t>
                                        </m:r>
                                      </m:fName>
                                      <m:e>
                                        <m:r>
                                          <a:rPr lang="en-AU" b="0" i="1" smtClean="0">
                                            <a:solidFill>
                                              <a:schemeClr val="tx1"/>
                                            </a:solidFill>
                                            <a:latin typeface="Cambria Math" panose="02040503050406030204" pitchFamily="18" charset="0"/>
                                          </a:rPr>
                                          <m:t> </m:t>
                                        </m:r>
                                        <m:r>
                                          <a:rPr lang="en-AU" b="0" i="1" smtClean="0">
                                            <a:solidFill>
                                              <a:schemeClr val="tx1"/>
                                            </a:solidFill>
                                            <a:latin typeface="Cambria Math" panose="02040503050406030204" pitchFamily="18" charset="0"/>
                                          </a:rPr>
                                          <m:t>𝑑</m:t>
                                        </m:r>
                                      </m:e>
                                    </m:func>
                                  </m:e>
                                </m:d>
                              </m:oMath>
                            </m:oMathPara>
                          </a14:m>
                          <a:endParaRPr lang="en-US" dirty="0">
                            <a:solidFill>
                              <a:schemeClr val="tx1"/>
                            </a:solidFill>
                          </a:endParaRPr>
                        </a:p>
                      </a:txBody>
                      <a:tcPr>
                        <a:solidFill>
                          <a:srgbClr val="25BDD4">
                            <a:alpha val="14000"/>
                          </a:srgbClr>
                        </a:solidFill>
                      </a:tcPr>
                    </a:tc>
                    <a:tc>
                      <a:txBody>
                        <a:bodyPr/>
                        <a:lstStyle/>
                        <a:p>
                          <a:pPr algn="ctr"/>
                          <a:r>
                            <a:rPr lang="en-US" b="1" dirty="0">
                              <a:solidFill>
                                <a:schemeClr val="tx1"/>
                              </a:solidFill>
                            </a:rPr>
                            <a:t>✓</a:t>
                          </a:r>
                        </a:p>
                      </a:txBody>
                      <a:tcPr>
                        <a:solidFill>
                          <a:srgbClr val="25BDD4">
                            <a:alpha val="14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schemeClr val="tx1"/>
                              </a:solidFill>
                            </a:rPr>
                            <a:t>✓</a:t>
                          </a:r>
                          <a:endParaRPr lang="en-US" dirty="0">
                            <a:solidFill>
                              <a:schemeClr val="tx1"/>
                            </a:solidFill>
                          </a:endParaRPr>
                        </a:p>
                        <a:p>
                          <a:pPr algn="ctr"/>
                          <a:endParaRPr lang="en-US" dirty="0">
                            <a:solidFill>
                              <a:schemeClr val="tx1"/>
                            </a:solidFill>
                          </a:endParaRPr>
                        </a:p>
                      </a:txBody>
                      <a:tcPr>
                        <a:solidFill>
                          <a:srgbClr val="25BDD4">
                            <a:alpha val="14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a:t>
                          </a:r>
                        </a:p>
                      </a:txBody>
                      <a:tcPr>
                        <a:solidFill>
                          <a:srgbClr val="25BDD4">
                            <a:alpha val="14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a:t>
                          </a:r>
                        </a:p>
                      </a:txBody>
                      <a:tcPr>
                        <a:solidFill>
                          <a:srgbClr val="25BDD4">
                            <a:alpha val="14000"/>
                          </a:srgbClr>
                        </a:solidFill>
                      </a:tcPr>
                    </a:tc>
                    <a:tc>
                      <a:txBody>
                        <a:bodyPr/>
                        <a:lstStyle/>
                        <a:p>
                          <a:pPr algn="ctr"/>
                          <a:r>
                            <a:rPr lang="en-US" dirty="0">
                              <a:solidFill>
                                <a:schemeClr val="tx1"/>
                              </a:solidFill>
                            </a:rPr>
                            <a:t>✓</a:t>
                          </a:r>
                        </a:p>
                      </a:txBody>
                      <a:tcPr>
                        <a:solidFill>
                          <a:srgbClr val="25BDD4">
                            <a:alpha val="14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Non-linear; manifold</a:t>
                          </a:r>
                        </a:p>
                      </a:txBody>
                      <a:tcPr>
                        <a:solidFill>
                          <a:srgbClr val="25BDD4">
                            <a:alpha val="14000"/>
                          </a:srgbClr>
                        </a:solidFill>
                      </a:tcPr>
                    </a:tc>
                    <a:tc>
                      <a:txBody>
                        <a:bodyPr/>
                        <a:lstStyle/>
                        <a:p>
                          <a:r>
                            <a:rPr lang="en-US" dirty="0">
                              <a:solidFill>
                                <a:schemeClr val="tx1"/>
                              </a:solidFill>
                            </a:rPr>
                            <a:t>2021</a:t>
                          </a:r>
                        </a:p>
                      </a:txBody>
                      <a:tcPr>
                        <a:solidFill>
                          <a:srgbClr val="25BDD4">
                            <a:alpha val="14000"/>
                          </a:srgbClr>
                        </a:solidFill>
                      </a:tcPr>
                    </a:tc>
                    <a:extLst>
                      <a:ext uri="{0D108BD9-81ED-4DB2-BD59-A6C34878D82A}">
                        <a16:rowId xmlns:a16="http://schemas.microsoft.com/office/drawing/2014/main" val="547958122"/>
                      </a:ext>
                    </a:extLst>
                  </a:tr>
                </a:tbl>
              </a:graphicData>
            </a:graphic>
          </p:graphicFrame>
        </mc:Choice>
        <mc:Fallback xmlns="">
          <p:graphicFrame>
            <p:nvGraphicFramePr>
              <p:cNvPr id="5" name="Table 5">
                <a:extLst>
                  <a:ext uri="{FF2B5EF4-FFF2-40B4-BE49-F238E27FC236}">
                    <a16:creationId xmlns:a16="http://schemas.microsoft.com/office/drawing/2014/main" id="{516E3163-EA3A-770E-2AE2-AC9CEA4EF8A8}"/>
                  </a:ext>
                </a:extLst>
              </p:cNvPr>
              <p:cNvGraphicFramePr>
                <a:graphicFrameLocks noGrp="1"/>
              </p:cNvGraphicFramePr>
              <p:nvPr/>
            </p:nvGraphicFramePr>
            <p:xfrm>
              <a:off x="753074" y="274320"/>
              <a:ext cx="10892388" cy="6293924"/>
            </p:xfrm>
            <a:graphic>
              <a:graphicData uri="http://schemas.openxmlformats.org/drawingml/2006/table">
                <a:tbl>
                  <a:tblPr firstRow="1" bandRow="1">
                    <a:tableStyleId>{5C22544A-7EE6-4342-B048-85BDC9FD1C3A}</a:tableStyleId>
                  </a:tblPr>
                  <a:tblGrid>
                    <a:gridCol w="1476674">
                      <a:extLst>
                        <a:ext uri="{9D8B030D-6E8A-4147-A177-3AD203B41FA5}">
                          <a16:colId xmlns:a16="http://schemas.microsoft.com/office/drawing/2014/main" val="2064494415"/>
                        </a:ext>
                      </a:extLst>
                    </a:gridCol>
                    <a:gridCol w="1681671">
                      <a:extLst>
                        <a:ext uri="{9D8B030D-6E8A-4147-A177-3AD203B41FA5}">
                          <a16:colId xmlns:a16="http://schemas.microsoft.com/office/drawing/2014/main" val="231329375"/>
                        </a:ext>
                      </a:extLst>
                    </a:gridCol>
                    <a:gridCol w="747409">
                      <a:extLst>
                        <a:ext uri="{9D8B030D-6E8A-4147-A177-3AD203B41FA5}">
                          <a16:colId xmlns:a16="http://schemas.microsoft.com/office/drawing/2014/main" val="918631369"/>
                        </a:ext>
                      </a:extLst>
                    </a:gridCol>
                    <a:gridCol w="723233">
                      <a:extLst>
                        <a:ext uri="{9D8B030D-6E8A-4147-A177-3AD203B41FA5}">
                          <a16:colId xmlns:a16="http://schemas.microsoft.com/office/drawing/2014/main" val="4140383787"/>
                        </a:ext>
                      </a:extLst>
                    </a:gridCol>
                    <a:gridCol w="687408">
                      <a:extLst>
                        <a:ext uri="{9D8B030D-6E8A-4147-A177-3AD203B41FA5}">
                          <a16:colId xmlns:a16="http://schemas.microsoft.com/office/drawing/2014/main" val="956033993"/>
                        </a:ext>
                      </a:extLst>
                    </a:gridCol>
                    <a:gridCol w="1460417">
                      <a:extLst>
                        <a:ext uri="{9D8B030D-6E8A-4147-A177-3AD203B41FA5}">
                          <a16:colId xmlns:a16="http://schemas.microsoft.com/office/drawing/2014/main" val="932780839"/>
                        </a:ext>
                      </a:extLst>
                    </a:gridCol>
                    <a:gridCol w="1107090">
                      <a:extLst>
                        <a:ext uri="{9D8B030D-6E8A-4147-A177-3AD203B41FA5}">
                          <a16:colId xmlns:a16="http://schemas.microsoft.com/office/drawing/2014/main" val="1782333465"/>
                        </a:ext>
                      </a:extLst>
                    </a:gridCol>
                    <a:gridCol w="2271026">
                      <a:extLst>
                        <a:ext uri="{9D8B030D-6E8A-4147-A177-3AD203B41FA5}">
                          <a16:colId xmlns:a16="http://schemas.microsoft.com/office/drawing/2014/main" val="1244503062"/>
                        </a:ext>
                      </a:extLst>
                    </a:gridCol>
                    <a:gridCol w="737460">
                      <a:extLst>
                        <a:ext uri="{9D8B030D-6E8A-4147-A177-3AD203B41FA5}">
                          <a16:colId xmlns:a16="http://schemas.microsoft.com/office/drawing/2014/main" val="2324142508"/>
                        </a:ext>
                      </a:extLst>
                    </a:gridCol>
                  </a:tblGrid>
                  <a:tr h="986749">
                    <a:tc>
                      <a:txBody>
                        <a:bodyPr/>
                        <a:lstStyle/>
                        <a:p>
                          <a:r>
                            <a:rPr lang="en-US" dirty="0">
                              <a:solidFill>
                                <a:schemeClr val="tx1"/>
                              </a:solidFill>
                            </a:rPr>
                            <a:t>Quantum Algorithm</a:t>
                          </a:r>
                        </a:p>
                      </a:txBody>
                      <a:tcPr>
                        <a:solidFill>
                          <a:srgbClr val="25BDD4"/>
                        </a:solidFill>
                      </a:tcPr>
                    </a:tc>
                    <a:tc>
                      <a:txBody>
                        <a:bodyPr/>
                        <a:lstStyle/>
                        <a:p>
                          <a:r>
                            <a:rPr lang="en-US" dirty="0">
                              <a:solidFill>
                                <a:schemeClr val="tx1"/>
                              </a:solidFill>
                            </a:rPr>
                            <a:t>Speed-up</a:t>
                          </a:r>
                        </a:p>
                      </a:txBody>
                      <a:tcPr>
                        <a:solidFill>
                          <a:srgbClr val="25BDD4"/>
                        </a:solidFill>
                      </a:tcPr>
                    </a:tc>
                    <a:tc>
                      <a:txBody>
                        <a:bodyPr/>
                        <a:lstStyle/>
                        <a:p>
                          <a:r>
                            <a:rPr lang="en-US" dirty="0">
                              <a:solidFill>
                                <a:schemeClr val="tx1"/>
                              </a:solidFill>
                            </a:rPr>
                            <a:t>QPE</a:t>
                          </a:r>
                        </a:p>
                      </a:txBody>
                      <a:tcPr>
                        <a:solidFill>
                          <a:srgbClr val="25BDD4"/>
                        </a:solidFill>
                      </a:tcPr>
                    </a:tc>
                    <a:tc>
                      <a:txBody>
                        <a:bodyPr/>
                        <a:lstStyle/>
                        <a:p>
                          <a:r>
                            <a:rPr lang="en-US" dirty="0">
                              <a:solidFill>
                                <a:schemeClr val="tx1"/>
                              </a:solidFill>
                            </a:rPr>
                            <a:t>HHL</a:t>
                          </a:r>
                        </a:p>
                      </a:txBody>
                      <a:tcPr>
                        <a:solidFill>
                          <a:srgbClr val="25BDD4"/>
                        </a:solidFill>
                      </a:tcPr>
                    </a:tc>
                    <a:tc>
                      <a:txBody>
                        <a:bodyPr/>
                        <a:lstStyle/>
                        <a:p>
                          <a:r>
                            <a:rPr lang="en-US" dirty="0">
                              <a:solidFill>
                                <a:schemeClr val="tx1"/>
                              </a:solidFill>
                            </a:rPr>
                            <a:t>AA</a:t>
                          </a:r>
                        </a:p>
                      </a:txBody>
                      <a:tcPr>
                        <a:solidFill>
                          <a:srgbClr val="25BDD4"/>
                        </a:solidFill>
                      </a:tcPr>
                    </a:tc>
                    <a:tc>
                      <a:txBody>
                        <a:bodyPr/>
                        <a:lstStyle/>
                        <a:p>
                          <a:r>
                            <a:rPr lang="en-US" dirty="0">
                              <a:solidFill>
                                <a:schemeClr val="tx1"/>
                              </a:solidFill>
                            </a:rPr>
                            <a:t>Matrix arithmetic</a:t>
                          </a:r>
                        </a:p>
                      </a:txBody>
                      <a:tcPr>
                        <a:solidFill>
                          <a:srgbClr val="25BDD4"/>
                        </a:solidFill>
                      </a:tcPr>
                    </a:tc>
                    <a:tc>
                      <a:txBody>
                        <a:bodyPr/>
                        <a:lstStyle/>
                        <a:p>
                          <a:r>
                            <a:rPr lang="en-US" dirty="0" err="1">
                              <a:solidFill>
                                <a:schemeClr val="tx1"/>
                              </a:solidFill>
                            </a:rPr>
                            <a:t>qRAM</a:t>
                          </a:r>
                          <a:endParaRPr lang="en-US" dirty="0">
                            <a:solidFill>
                              <a:schemeClr val="tx1"/>
                            </a:solidFill>
                          </a:endParaRPr>
                        </a:p>
                      </a:txBody>
                      <a:tcPr>
                        <a:solidFill>
                          <a:srgbClr val="25BDD4"/>
                        </a:solidFill>
                      </a:tcPr>
                    </a:tc>
                    <a:tc>
                      <a:txBody>
                        <a:bodyPr/>
                        <a:lstStyle/>
                        <a:p>
                          <a:r>
                            <a:rPr lang="en-US" dirty="0">
                              <a:solidFill>
                                <a:schemeClr val="tx1"/>
                              </a:solidFill>
                            </a:rPr>
                            <a:t>Type</a:t>
                          </a:r>
                        </a:p>
                      </a:txBody>
                      <a:tcPr>
                        <a:solidFill>
                          <a:srgbClr val="25BDD4"/>
                        </a:solidFill>
                      </a:tcPr>
                    </a:tc>
                    <a:tc>
                      <a:txBody>
                        <a:bodyPr/>
                        <a:lstStyle/>
                        <a:p>
                          <a:r>
                            <a:rPr lang="en-US" dirty="0">
                              <a:solidFill>
                                <a:schemeClr val="tx1"/>
                              </a:solidFill>
                            </a:rPr>
                            <a:t>Year</a:t>
                          </a:r>
                        </a:p>
                      </a:txBody>
                      <a:tcPr>
                        <a:solidFill>
                          <a:srgbClr val="25BDD4"/>
                        </a:solidFill>
                      </a:tcPr>
                    </a:tc>
                    <a:extLst>
                      <a:ext uri="{0D108BD9-81ED-4DB2-BD59-A6C34878D82A}">
                        <a16:rowId xmlns:a16="http://schemas.microsoft.com/office/drawing/2014/main" val="3411179166"/>
                      </a:ext>
                    </a:extLst>
                  </a:tr>
                  <a:tr h="400182">
                    <a:tc>
                      <a:txBody>
                        <a:bodyPr/>
                        <a:lstStyle/>
                        <a:p>
                          <a:r>
                            <a:rPr lang="en-US" dirty="0" err="1">
                              <a:solidFill>
                                <a:schemeClr val="tx1"/>
                              </a:solidFill>
                            </a:rPr>
                            <a:t>qPCA</a:t>
                          </a:r>
                          <a:endParaRPr lang="en-US" dirty="0">
                            <a:solidFill>
                              <a:schemeClr val="tx1"/>
                            </a:solidFill>
                          </a:endParaRPr>
                        </a:p>
                      </a:txBody>
                      <a:tcPr>
                        <a:solidFill>
                          <a:srgbClr val="25BDD4">
                            <a:alpha val="14000"/>
                          </a:srgbClr>
                        </a:solidFill>
                      </a:tcPr>
                    </a:tc>
                    <a:tc>
                      <a:txBody>
                        <a:bodyPr/>
                        <a:lstStyle/>
                        <a:p>
                          <a:endParaRPr lang="en-US"/>
                        </a:p>
                      </a:txBody>
                      <a:tcPr>
                        <a:blipFill>
                          <a:blip r:embed="rId2"/>
                          <a:stretch>
                            <a:fillRect l="-88043" t="-253030" r="-461594" b="-1242424"/>
                          </a:stretch>
                        </a:blipFill>
                      </a:tcPr>
                    </a:tc>
                    <a:tc>
                      <a:txBody>
                        <a:bodyPr/>
                        <a:lstStyle/>
                        <a:p>
                          <a:pPr algn="ctr"/>
                          <a:r>
                            <a:rPr lang="en-US" b="1" dirty="0">
                              <a:solidFill>
                                <a:schemeClr val="tx1"/>
                              </a:solidFill>
                            </a:rPr>
                            <a:t>✓</a:t>
                          </a:r>
                        </a:p>
                      </a:txBody>
                      <a:tcPr>
                        <a:solidFill>
                          <a:srgbClr val="25BDD4">
                            <a:alpha val="14000"/>
                          </a:srgbClr>
                        </a:solidFill>
                      </a:tcPr>
                    </a:tc>
                    <a:tc>
                      <a:txBody>
                        <a:bodyPr/>
                        <a:lstStyle/>
                        <a:p>
                          <a:pPr algn="ctr"/>
                          <a:r>
                            <a:rPr lang="en-US" dirty="0">
                              <a:solidFill>
                                <a:schemeClr val="tx1"/>
                              </a:solidFill>
                            </a:rPr>
                            <a:t>✘</a:t>
                          </a:r>
                        </a:p>
                      </a:txBody>
                      <a:tcPr>
                        <a:solidFill>
                          <a:srgbClr val="25BDD4">
                            <a:alpha val="14000"/>
                          </a:srgbClr>
                        </a:solidFill>
                      </a:tcPr>
                    </a:tc>
                    <a:tc>
                      <a:txBody>
                        <a:bodyPr/>
                        <a:lstStyle/>
                        <a:p>
                          <a:pPr algn="ctr"/>
                          <a:r>
                            <a:rPr lang="en-US" dirty="0">
                              <a:solidFill>
                                <a:schemeClr val="tx1"/>
                              </a:solidFill>
                            </a:rPr>
                            <a:t>✘</a:t>
                          </a:r>
                        </a:p>
                      </a:txBody>
                      <a:tcPr>
                        <a:solidFill>
                          <a:srgbClr val="25BDD4">
                            <a:alpha val="14000"/>
                          </a:srgbClr>
                        </a:solidFill>
                      </a:tcPr>
                    </a:tc>
                    <a:tc>
                      <a:txBody>
                        <a:bodyPr/>
                        <a:lstStyle/>
                        <a:p>
                          <a:pPr algn="ctr"/>
                          <a:r>
                            <a:rPr lang="en-US" b="1" dirty="0">
                              <a:solidFill>
                                <a:schemeClr val="tx1"/>
                              </a:solidFill>
                            </a:rPr>
                            <a:t>✘</a:t>
                          </a:r>
                        </a:p>
                      </a:txBody>
                      <a:tcPr>
                        <a:solidFill>
                          <a:srgbClr val="25BDD4">
                            <a:alpha val="14000"/>
                          </a:srgbClr>
                        </a:solidFill>
                      </a:tcPr>
                    </a:tc>
                    <a:tc>
                      <a:txBody>
                        <a:bodyPr/>
                        <a:lstStyle/>
                        <a:p>
                          <a:pPr algn="ctr"/>
                          <a:r>
                            <a:rPr lang="en-US" dirty="0">
                              <a:solidFill>
                                <a:schemeClr val="tx1"/>
                              </a:solidFill>
                            </a:rPr>
                            <a:t>✓</a:t>
                          </a:r>
                        </a:p>
                      </a:txBody>
                      <a:tcPr>
                        <a:solidFill>
                          <a:srgbClr val="25BDD4">
                            <a:alpha val="14000"/>
                          </a:srgbClr>
                        </a:solidFill>
                      </a:tcPr>
                    </a:tc>
                    <a:tc>
                      <a:txBody>
                        <a:bodyPr/>
                        <a:lstStyle/>
                        <a:p>
                          <a:r>
                            <a:rPr lang="en-US" dirty="0">
                              <a:solidFill>
                                <a:schemeClr val="tx1"/>
                              </a:solidFill>
                            </a:rPr>
                            <a:t>Linear; projective</a:t>
                          </a:r>
                        </a:p>
                      </a:txBody>
                      <a:tcPr>
                        <a:solidFill>
                          <a:srgbClr val="25BDD4">
                            <a:alpha val="14000"/>
                          </a:srgbClr>
                        </a:solidFill>
                      </a:tcPr>
                    </a:tc>
                    <a:tc>
                      <a:txBody>
                        <a:bodyPr/>
                        <a:lstStyle/>
                        <a:p>
                          <a:r>
                            <a:rPr lang="en-US" dirty="0">
                              <a:solidFill>
                                <a:schemeClr val="tx1"/>
                              </a:solidFill>
                            </a:rPr>
                            <a:t>2014</a:t>
                          </a:r>
                        </a:p>
                      </a:txBody>
                      <a:tcPr>
                        <a:solidFill>
                          <a:srgbClr val="25BDD4">
                            <a:alpha val="14000"/>
                          </a:srgbClr>
                        </a:solidFill>
                      </a:tcPr>
                    </a:tc>
                    <a:extLst>
                      <a:ext uri="{0D108BD9-81ED-4DB2-BD59-A6C34878D82A}">
                        <a16:rowId xmlns:a16="http://schemas.microsoft.com/office/drawing/2014/main" val="1295557891"/>
                      </a:ext>
                    </a:extLst>
                  </a:tr>
                  <a:tr h="400182">
                    <a:tc>
                      <a:txBody>
                        <a:bodyPr/>
                        <a:lstStyle/>
                        <a:p>
                          <a:r>
                            <a:rPr lang="en-US" dirty="0" err="1">
                              <a:solidFill>
                                <a:schemeClr val="tx1"/>
                              </a:solidFill>
                            </a:rPr>
                            <a:t>qLDA</a:t>
                          </a:r>
                          <a:endParaRPr lang="en-US" dirty="0">
                            <a:solidFill>
                              <a:schemeClr val="tx1"/>
                            </a:solidFill>
                          </a:endParaRPr>
                        </a:p>
                      </a:txBody>
                      <a:tcPr>
                        <a:solidFill>
                          <a:srgbClr val="25BDD4">
                            <a:alpha val="14000"/>
                          </a:srgbClr>
                        </a:solidFill>
                      </a:tcPr>
                    </a:tc>
                    <a:tc>
                      <a:txBody>
                        <a:bodyPr/>
                        <a:lstStyle/>
                        <a:p>
                          <a:endParaRPr lang="en-US"/>
                        </a:p>
                      </a:txBody>
                      <a:tcPr>
                        <a:blipFill>
                          <a:blip r:embed="rId2"/>
                          <a:stretch>
                            <a:fillRect l="-88043" t="-358462" r="-461594" b="-1161538"/>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schemeClr val="tx1"/>
                              </a:solidFill>
                            </a:rPr>
                            <a:t>✓</a:t>
                          </a:r>
                        </a:p>
                      </a:txBody>
                      <a:tcPr>
                        <a:solidFill>
                          <a:srgbClr val="25BDD4">
                            <a:alpha val="14000"/>
                          </a:srgbClr>
                        </a:solidFill>
                      </a:tcPr>
                    </a:tc>
                    <a:tc>
                      <a:txBody>
                        <a:bodyPr/>
                        <a:lstStyle/>
                        <a:p>
                          <a:pPr algn="ctr"/>
                          <a:r>
                            <a:rPr lang="en-US" b="1" dirty="0">
                              <a:solidFill>
                                <a:schemeClr val="tx1"/>
                              </a:solidFill>
                            </a:rPr>
                            <a:t>✓</a:t>
                          </a:r>
                          <a:endParaRPr lang="en-US" dirty="0">
                            <a:solidFill>
                              <a:schemeClr val="tx1"/>
                            </a:solidFill>
                          </a:endParaRPr>
                        </a:p>
                      </a:txBody>
                      <a:tcPr>
                        <a:solidFill>
                          <a:srgbClr val="25BDD4">
                            <a:alpha val="14000"/>
                          </a:srgbClr>
                        </a:solidFill>
                      </a:tcPr>
                    </a:tc>
                    <a:tc>
                      <a:txBody>
                        <a:bodyPr/>
                        <a:lstStyle/>
                        <a:p>
                          <a:pPr algn="ctr"/>
                          <a:r>
                            <a:rPr lang="en-US" dirty="0">
                              <a:solidFill>
                                <a:schemeClr val="tx1"/>
                              </a:solidFill>
                            </a:rPr>
                            <a:t>✘</a:t>
                          </a:r>
                        </a:p>
                      </a:txBody>
                      <a:tcPr>
                        <a:solidFill>
                          <a:srgbClr val="25BDD4">
                            <a:alpha val="14000"/>
                          </a:srgbClr>
                        </a:solidFill>
                      </a:tcPr>
                    </a:tc>
                    <a:tc>
                      <a:txBody>
                        <a:bodyPr/>
                        <a:lstStyle/>
                        <a:p>
                          <a:pPr algn="ctr"/>
                          <a:r>
                            <a:rPr lang="en-US" b="1" dirty="0">
                              <a:solidFill>
                                <a:schemeClr val="tx1"/>
                              </a:solidFill>
                            </a:rPr>
                            <a:t>✓</a:t>
                          </a:r>
                          <a:endParaRPr lang="en-US" dirty="0">
                            <a:solidFill>
                              <a:schemeClr val="tx1"/>
                            </a:solidFill>
                          </a:endParaRPr>
                        </a:p>
                      </a:txBody>
                      <a:tcPr>
                        <a:solidFill>
                          <a:srgbClr val="25BDD4">
                            <a:alpha val="14000"/>
                          </a:srgbClr>
                        </a:solidFill>
                      </a:tcPr>
                    </a:tc>
                    <a:tc>
                      <a:txBody>
                        <a:bodyPr/>
                        <a:lstStyle/>
                        <a:p>
                          <a:pPr algn="ctr"/>
                          <a:r>
                            <a:rPr lang="en-US" dirty="0">
                              <a:solidFill>
                                <a:schemeClr val="tx1"/>
                              </a:solidFill>
                            </a:rPr>
                            <a:t>✓</a:t>
                          </a:r>
                        </a:p>
                      </a:txBody>
                      <a:tcPr>
                        <a:solidFill>
                          <a:srgbClr val="25BDD4">
                            <a:alpha val="14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Linear; projective</a:t>
                          </a:r>
                        </a:p>
                      </a:txBody>
                      <a:tcPr>
                        <a:solidFill>
                          <a:srgbClr val="25BDD4">
                            <a:alpha val="14000"/>
                          </a:srgbClr>
                        </a:solidFill>
                      </a:tcPr>
                    </a:tc>
                    <a:tc>
                      <a:txBody>
                        <a:bodyPr/>
                        <a:lstStyle/>
                        <a:p>
                          <a:r>
                            <a:rPr lang="en-US" dirty="0">
                              <a:solidFill>
                                <a:schemeClr val="tx1"/>
                              </a:solidFill>
                            </a:rPr>
                            <a:t>2016</a:t>
                          </a:r>
                        </a:p>
                      </a:txBody>
                      <a:tcPr>
                        <a:solidFill>
                          <a:srgbClr val="25BDD4">
                            <a:alpha val="14000"/>
                          </a:srgbClr>
                        </a:solidFill>
                      </a:tcPr>
                    </a:tc>
                    <a:extLst>
                      <a:ext uri="{0D108BD9-81ED-4DB2-BD59-A6C34878D82A}">
                        <a16:rowId xmlns:a16="http://schemas.microsoft.com/office/drawing/2014/main" val="1400052985"/>
                      </a:ext>
                    </a:extLst>
                  </a:tr>
                  <a:tr h="400182">
                    <a:tc>
                      <a:txBody>
                        <a:bodyPr/>
                        <a:lstStyle/>
                        <a:p>
                          <a:r>
                            <a:rPr lang="en-US" dirty="0" err="1">
                              <a:solidFill>
                                <a:schemeClr val="tx1"/>
                              </a:solidFill>
                            </a:rPr>
                            <a:t>qSFA</a:t>
                          </a:r>
                          <a:endParaRPr lang="en-US" dirty="0">
                            <a:solidFill>
                              <a:schemeClr val="tx1"/>
                            </a:solidFill>
                          </a:endParaRPr>
                        </a:p>
                      </a:txBody>
                      <a:tcPr>
                        <a:solidFill>
                          <a:srgbClr val="25BDD4">
                            <a:alpha val="14000"/>
                          </a:srgbClr>
                        </a:solidFill>
                      </a:tcPr>
                    </a:tc>
                    <a:tc>
                      <a:txBody>
                        <a:bodyPr/>
                        <a:lstStyle/>
                        <a:p>
                          <a:endParaRPr lang="en-US"/>
                        </a:p>
                      </a:txBody>
                      <a:tcPr>
                        <a:blipFill>
                          <a:blip r:embed="rId2"/>
                          <a:stretch>
                            <a:fillRect l="-88043" t="-451515" r="-461594" b="-1043939"/>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schemeClr val="tx1"/>
                              </a:solidFill>
                            </a:rPr>
                            <a:t>✓</a:t>
                          </a:r>
                        </a:p>
                      </a:txBody>
                      <a:tcPr>
                        <a:solidFill>
                          <a:srgbClr val="25BDD4">
                            <a:alpha val="14000"/>
                          </a:srgbClr>
                        </a:solidFill>
                      </a:tcPr>
                    </a:tc>
                    <a:tc>
                      <a:txBody>
                        <a:bodyPr/>
                        <a:lstStyle/>
                        <a:p>
                          <a:pPr algn="ctr"/>
                          <a:r>
                            <a:rPr lang="en-US" b="1" dirty="0">
                              <a:solidFill>
                                <a:schemeClr val="tx1"/>
                              </a:solidFill>
                            </a:rPr>
                            <a:t>✓</a:t>
                          </a:r>
                          <a:endParaRPr lang="en-US" dirty="0">
                            <a:solidFill>
                              <a:schemeClr val="tx1"/>
                            </a:solidFill>
                          </a:endParaRPr>
                        </a:p>
                      </a:txBody>
                      <a:tcPr>
                        <a:solidFill>
                          <a:srgbClr val="25BDD4">
                            <a:alpha val="14000"/>
                          </a:srgbClr>
                        </a:solidFill>
                      </a:tcPr>
                    </a:tc>
                    <a:tc>
                      <a:txBody>
                        <a:bodyPr/>
                        <a:lstStyle/>
                        <a:p>
                          <a:pPr algn="ctr"/>
                          <a:r>
                            <a:rPr lang="en-US" dirty="0">
                              <a:solidFill>
                                <a:schemeClr val="tx1"/>
                              </a:solidFill>
                            </a:rPr>
                            <a:t>✘</a:t>
                          </a:r>
                        </a:p>
                      </a:txBody>
                      <a:tcPr>
                        <a:solidFill>
                          <a:srgbClr val="25BDD4">
                            <a:alpha val="14000"/>
                          </a:srgbClr>
                        </a:solidFill>
                      </a:tcPr>
                    </a:tc>
                    <a:tc>
                      <a:txBody>
                        <a:bodyPr/>
                        <a:lstStyle/>
                        <a:p>
                          <a:pPr algn="ctr"/>
                          <a:r>
                            <a:rPr lang="en-US" b="1" dirty="0">
                              <a:solidFill>
                                <a:schemeClr val="tx1"/>
                              </a:solidFill>
                            </a:rPr>
                            <a:t>✓</a:t>
                          </a:r>
                          <a:endParaRPr lang="en-US" dirty="0">
                            <a:solidFill>
                              <a:schemeClr val="tx1"/>
                            </a:solidFill>
                          </a:endParaRPr>
                        </a:p>
                      </a:txBody>
                      <a:tcPr>
                        <a:solidFill>
                          <a:srgbClr val="25BDD4">
                            <a:alpha val="14000"/>
                          </a:srgbClr>
                        </a:solidFill>
                      </a:tcPr>
                    </a:tc>
                    <a:tc>
                      <a:txBody>
                        <a:bodyPr/>
                        <a:lstStyle/>
                        <a:p>
                          <a:pPr algn="ctr"/>
                          <a:r>
                            <a:rPr lang="en-US" dirty="0">
                              <a:solidFill>
                                <a:schemeClr val="tx1"/>
                              </a:solidFill>
                            </a:rPr>
                            <a:t>✓</a:t>
                          </a:r>
                        </a:p>
                      </a:txBody>
                      <a:tcPr>
                        <a:solidFill>
                          <a:srgbClr val="25BDD4">
                            <a:alpha val="14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Linear; projective</a:t>
                          </a:r>
                        </a:p>
                      </a:txBody>
                      <a:tcPr>
                        <a:solidFill>
                          <a:srgbClr val="25BDD4">
                            <a:alpha val="14000"/>
                          </a:srgbClr>
                        </a:solidFill>
                      </a:tcPr>
                    </a:tc>
                    <a:tc>
                      <a:txBody>
                        <a:bodyPr/>
                        <a:lstStyle/>
                        <a:p>
                          <a:r>
                            <a:rPr lang="en-US" dirty="0">
                              <a:solidFill>
                                <a:schemeClr val="tx1"/>
                              </a:solidFill>
                            </a:rPr>
                            <a:t>2020</a:t>
                          </a:r>
                        </a:p>
                      </a:txBody>
                      <a:tcPr>
                        <a:solidFill>
                          <a:srgbClr val="25BDD4">
                            <a:alpha val="14000"/>
                          </a:srgbClr>
                        </a:solidFill>
                      </a:tcPr>
                    </a:tc>
                    <a:extLst>
                      <a:ext uri="{0D108BD9-81ED-4DB2-BD59-A6C34878D82A}">
                        <a16:rowId xmlns:a16="http://schemas.microsoft.com/office/drawing/2014/main" val="3088442197"/>
                      </a:ext>
                    </a:extLst>
                  </a:tr>
                  <a:tr h="423609">
                    <a:tc>
                      <a:txBody>
                        <a:bodyPr/>
                        <a:lstStyle/>
                        <a:p>
                          <a:r>
                            <a:rPr lang="en-US" dirty="0" err="1">
                              <a:solidFill>
                                <a:schemeClr val="tx1"/>
                              </a:solidFill>
                            </a:rPr>
                            <a:t>qDCCA</a:t>
                          </a:r>
                          <a:endParaRPr lang="en-US" dirty="0">
                            <a:solidFill>
                              <a:schemeClr val="tx1"/>
                            </a:solidFill>
                          </a:endParaRPr>
                        </a:p>
                      </a:txBody>
                      <a:tcPr>
                        <a:solidFill>
                          <a:srgbClr val="25BDD4">
                            <a:alpha val="14000"/>
                          </a:srgbClr>
                        </a:solidFill>
                      </a:tcPr>
                    </a:tc>
                    <a:tc>
                      <a:txBody>
                        <a:bodyPr/>
                        <a:lstStyle/>
                        <a:p>
                          <a:endParaRPr lang="en-US"/>
                        </a:p>
                      </a:txBody>
                      <a:tcPr>
                        <a:blipFill>
                          <a:blip r:embed="rId2"/>
                          <a:stretch>
                            <a:fillRect l="-88043" t="-520000" r="-461594" b="-884286"/>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schemeClr val="tx1"/>
                              </a:solidFill>
                            </a:rPr>
                            <a:t>✓</a:t>
                          </a:r>
                        </a:p>
                      </a:txBody>
                      <a:tcPr>
                        <a:solidFill>
                          <a:srgbClr val="25BDD4">
                            <a:alpha val="14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a:t>
                          </a:r>
                        </a:p>
                      </a:txBody>
                      <a:tcPr>
                        <a:solidFill>
                          <a:srgbClr val="25BDD4">
                            <a:alpha val="14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a:t>
                          </a:r>
                        </a:p>
                      </a:txBody>
                      <a:tcPr>
                        <a:solidFill>
                          <a:srgbClr val="25BDD4">
                            <a:alpha val="14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schemeClr val="tx1"/>
                              </a:solidFill>
                            </a:rPr>
                            <a:t>✓</a:t>
                          </a:r>
                          <a:endParaRPr lang="en-US" dirty="0">
                            <a:solidFill>
                              <a:schemeClr val="tx1"/>
                            </a:solidFill>
                          </a:endParaRPr>
                        </a:p>
                      </a:txBody>
                      <a:tcPr>
                        <a:solidFill>
                          <a:srgbClr val="25BDD4">
                            <a:alpha val="14000"/>
                          </a:srgbClr>
                        </a:solidFill>
                      </a:tcPr>
                    </a:tc>
                    <a:tc>
                      <a:txBody>
                        <a:bodyPr/>
                        <a:lstStyle/>
                        <a:p>
                          <a:pPr algn="ctr"/>
                          <a:r>
                            <a:rPr lang="en-US" dirty="0">
                              <a:solidFill>
                                <a:schemeClr val="tx1"/>
                              </a:solidFill>
                            </a:rPr>
                            <a:t>✓</a:t>
                          </a:r>
                        </a:p>
                      </a:txBody>
                      <a:tcPr>
                        <a:solidFill>
                          <a:srgbClr val="25BDD4">
                            <a:alpha val="14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Linear; projective</a:t>
                          </a:r>
                        </a:p>
                      </a:txBody>
                      <a:tcPr>
                        <a:solidFill>
                          <a:srgbClr val="25BDD4">
                            <a:alpha val="14000"/>
                          </a:srgbClr>
                        </a:solidFill>
                      </a:tcPr>
                    </a:tc>
                    <a:tc>
                      <a:txBody>
                        <a:bodyPr/>
                        <a:lstStyle/>
                        <a:p>
                          <a:r>
                            <a:rPr lang="en-US" dirty="0">
                              <a:solidFill>
                                <a:schemeClr val="tx1"/>
                              </a:solidFill>
                            </a:rPr>
                            <a:t>2022</a:t>
                          </a:r>
                        </a:p>
                      </a:txBody>
                      <a:tcPr>
                        <a:solidFill>
                          <a:srgbClr val="25BDD4">
                            <a:alpha val="14000"/>
                          </a:srgbClr>
                        </a:solidFill>
                      </a:tcPr>
                    </a:tc>
                    <a:extLst>
                      <a:ext uri="{0D108BD9-81ED-4DB2-BD59-A6C34878D82A}">
                        <a16:rowId xmlns:a16="http://schemas.microsoft.com/office/drawing/2014/main" val="2140350461"/>
                      </a:ext>
                    </a:extLst>
                  </a:tr>
                  <a:tr h="400182">
                    <a:tc>
                      <a:txBody>
                        <a:bodyPr/>
                        <a:lstStyle/>
                        <a:p>
                          <a:r>
                            <a:rPr lang="en-US" dirty="0" err="1">
                              <a:solidFill>
                                <a:schemeClr val="tx1"/>
                              </a:solidFill>
                            </a:rPr>
                            <a:t>qAOP</a:t>
                          </a:r>
                          <a:endParaRPr lang="en-US" dirty="0">
                            <a:solidFill>
                              <a:schemeClr val="tx1"/>
                            </a:solidFill>
                          </a:endParaRPr>
                        </a:p>
                      </a:txBody>
                      <a:tcPr>
                        <a:solidFill>
                          <a:srgbClr val="25BDD4">
                            <a:alpha val="14000"/>
                          </a:srgbClr>
                        </a:solidFill>
                      </a:tcPr>
                    </a:tc>
                    <a:tc>
                      <a:txBody>
                        <a:bodyPr/>
                        <a:lstStyle/>
                        <a:p>
                          <a:endParaRPr lang="en-US"/>
                        </a:p>
                      </a:txBody>
                      <a:tcPr>
                        <a:blipFill>
                          <a:blip r:embed="rId2"/>
                          <a:stretch>
                            <a:fillRect l="-88043" t="-667692" r="-461594" b="-852308"/>
                          </a:stretch>
                        </a:blipFill>
                      </a:tcPr>
                    </a:tc>
                    <a:tc>
                      <a:txBody>
                        <a:bodyPr/>
                        <a:lstStyle/>
                        <a:p>
                          <a:pPr algn="ctr"/>
                          <a:r>
                            <a:rPr lang="en-US" b="1" dirty="0">
                              <a:solidFill>
                                <a:schemeClr val="tx1"/>
                              </a:solidFill>
                            </a:rPr>
                            <a:t>✓</a:t>
                          </a:r>
                        </a:p>
                      </a:txBody>
                      <a:tcPr>
                        <a:solidFill>
                          <a:srgbClr val="25BDD4">
                            <a:alpha val="14000"/>
                          </a:srgbClr>
                        </a:solidFill>
                      </a:tcPr>
                    </a:tc>
                    <a:tc>
                      <a:txBody>
                        <a:bodyPr/>
                        <a:lstStyle/>
                        <a:p>
                          <a:pPr algn="ctr"/>
                          <a:r>
                            <a:rPr lang="en-US" dirty="0">
                              <a:solidFill>
                                <a:schemeClr val="tx1"/>
                              </a:solidFill>
                            </a:rPr>
                            <a:t>✘</a:t>
                          </a:r>
                        </a:p>
                      </a:txBody>
                      <a:tcPr>
                        <a:solidFill>
                          <a:srgbClr val="25BDD4">
                            <a:alpha val="14000"/>
                          </a:srgbClr>
                        </a:solidFill>
                      </a:tcPr>
                    </a:tc>
                    <a:tc>
                      <a:txBody>
                        <a:bodyPr/>
                        <a:lstStyle/>
                        <a:p>
                          <a:pPr algn="ctr"/>
                          <a:r>
                            <a:rPr lang="en-US" dirty="0">
                              <a:solidFill>
                                <a:schemeClr val="tx1"/>
                              </a:solidFill>
                            </a:rPr>
                            <a:t>✘</a:t>
                          </a:r>
                        </a:p>
                      </a:txBody>
                      <a:tcPr>
                        <a:solidFill>
                          <a:srgbClr val="25BDD4">
                            <a:alpha val="14000"/>
                          </a:srgbClr>
                        </a:solidFill>
                      </a:tcPr>
                    </a:tc>
                    <a:tc>
                      <a:txBody>
                        <a:bodyPr/>
                        <a:lstStyle/>
                        <a:p>
                          <a:pPr algn="ctr"/>
                          <a:r>
                            <a:rPr lang="en-US" dirty="0">
                              <a:solidFill>
                                <a:schemeClr val="tx1"/>
                              </a:solidFill>
                            </a:rPr>
                            <a:t>✘</a:t>
                          </a:r>
                        </a:p>
                      </a:txBody>
                      <a:tcPr>
                        <a:solidFill>
                          <a:srgbClr val="25BDD4">
                            <a:alpha val="14000"/>
                          </a:srgbClr>
                        </a:solidFill>
                      </a:tcPr>
                    </a:tc>
                    <a:tc>
                      <a:txBody>
                        <a:bodyPr/>
                        <a:lstStyle/>
                        <a:p>
                          <a:pPr algn="ctr"/>
                          <a:r>
                            <a:rPr lang="en-US" dirty="0">
                              <a:solidFill>
                                <a:schemeClr val="tx1"/>
                              </a:solidFill>
                            </a:rPr>
                            <a:t>✓</a:t>
                          </a:r>
                        </a:p>
                      </a:txBody>
                      <a:tcPr>
                        <a:solidFill>
                          <a:srgbClr val="25BDD4">
                            <a:alpha val="14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Linear; projective</a:t>
                          </a:r>
                        </a:p>
                      </a:txBody>
                      <a:tcPr>
                        <a:solidFill>
                          <a:srgbClr val="25BDD4">
                            <a:alpha val="14000"/>
                          </a:srgbClr>
                        </a:solidFill>
                      </a:tcPr>
                    </a:tc>
                    <a:tc>
                      <a:txBody>
                        <a:bodyPr/>
                        <a:lstStyle/>
                        <a:p>
                          <a:r>
                            <a:rPr lang="en-US" dirty="0">
                              <a:solidFill>
                                <a:schemeClr val="tx1"/>
                              </a:solidFill>
                            </a:rPr>
                            <a:t>2019</a:t>
                          </a:r>
                        </a:p>
                      </a:txBody>
                      <a:tcPr>
                        <a:solidFill>
                          <a:srgbClr val="25BDD4">
                            <a:alpha val="14000"/>
                          </a:srgbClr>
                        </a:solidFill>
                      </a:tcPr>
                    </a:tc>
                    <a:extLst>
                      <a:ext uri="{0D108BD9-81ED-4DB2-BD59-A6C34878D82A}">
                        <a16:rowId xmlns:a16="http://schemas.microsoft.com/office/drawing/2014/main" val="2592834793"/>
                      </a:ext>
                    </a:extLst>
                  </a:tr>
                  <a:tr h="401066">
                    <a:tc>
                      <a:txBody>
                        <a:bodyPr/>
                        <a:lstStyle/>
                        <a:p>
                          <a:r>
                            <a:rPr lang="en-US" dirty="0" err="1">
                              <a:solidFill>
                                <a:schemeClr val="tx1"/>
                              </a:solidFill>
                            </a:rPr>
                            <a:t>qLPP</a:t>
                          </a:r>
                          <a:endParaRPr lang="en-US" dirty="0">
                            <a:solidFill>
                              <a:schemeClr val="tx1"/>
                            </a:solidFill>
                          </a:endParaRPr>
                        </a:p>
                      </a:txBody>
                      <a:tcPr>
                        <a:solidFill>
                          <a:srgbClr val="25BDD4">
                            <a:alpha val="14000"/>
                          </a:srgbClr>
                        </a:solidFill>
                      </a:tcPr>
                    </a:tc>
                    <a:tc>
                      <a:txBody>
                        <a:bodyPr/>
                        <a:lstStyle/>
                        <a:p>
                          <a:endParaRPr lang="en-US"/>
                        </a:p>
                      </a:txBody>
                      <a:tcPr>
                        <a:blipFill>
                          <a:blip r:embed="rId2"/>
                          <a:stretch>
                            <a:fillRect l="-88043" t="-756061" r="-461594" b="-739394"/>
                          </a:stretch>
                        </a:blipFill>
                      </a:tcPr>
                    </a:tc>
                    <a:tc>
                      <a:txBody>
                        <a:bodyPr/>
                        <a:lstStyle/>
                        <a:p>
                          <a:pPr algn="ctr"/>
                          <a:r>
                            <a:rPr lang="en-US" b="1" dirty="0">
                              <a:solidFill>
                                <a:schemeClr val="tx1"/>
                              </a:solidFill>
                            </a:rPr>
                            <a:t>✓</a:t>
                          </a:r>
                        </a:p>
                      </a:txBody>
                      <a:tcPr>
                        <a:solidFill>
                          <a:srgbClr val="25BDD4">
                            <a:alpha val="14000"/>
                          </a:srgbClr>
                        </a:solidFill>
                      </a:tcPr>
                    </a:tc>
                    <a:tc>
                      <a:txBody>
                        <a:bodyPr/>
                        <a:lstStyle/>
                        <a:p>
                          <a:pPr algn="ctr"/>
                          <a:r>
                            <a:rPr lang="en-US" b="1" dirty="0">
                              <a:solidFill>
                                <a:schemeClr val="tx1"/>
                              </a:solidFill>
                            </a:rPr>
                            <a:t>✓</a:t>
                          </a:r>
                          <a:endParaRPr lang="en-US" dirty="0">
                            <a:solidFill>
                              <a:schemeClr val="tx1"/>
                            </a:solidFill>
                          </a:endParaRPr>
                        </a:p>
                      </a:txBody>
                      <a:tcPr>
                        <a:solidFill>
                          <a:srgbClr val="25BDD4">
                            <a:alpha val="14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a:t>
                          </a:r>
                        </a:p>
                      </a:txBody>
                      <a:tcPr>
                        <a:solidFill>
                          <a:srgbClr val="25BDD4">
                            <a:alpha val="14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a:t>
                          </a:r>
                        </a:p>
                      </a:txBody>
                      <a:tcPr>
                        <a:solidFill>
                          <a:srgbClr val="25BDD4">
                            <a:alpha val="14000"/>
                          </a:srgbClr>
                        </a:solidFill>
                      </a:tcPr>
                    </a:tc>
                    <a:tc>
                      <a:txBody>
                        <a:bodyPr/>
                        <a:lstStyle/>
                        <a:p>
                          <a:pPr algn="ctr"/>
                          <a:r>
                            <a:rPr lang="en-US" dirty="0">
                              <a:solidFill>
                                <a:schemeClr val="tx1"/>
                              </a:solidFill>
                            </a:rPr>
                            <a:t>✓</a:t>
                          </a:r>
                        </a:p>
                      </a:txBody>
                      <a:tcPr>
                        <a:solidFill>
                          <a:srgbClr val="25BDD4">
                            <a:alpha val="14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Linear; projective</a:t>
                          </a:r>
                        </a:p>
                      </a:txBody>
                      <a:tcPr>
                        <a:solidFill>
                          <a:srgbClr val="25BDD4">
                            <a:alpha val="14000"/>
                          </a:srgbClr>
                        </a:solidFill>
                      </a:tcPr>
                    </a:tc>
                    <a:tc>
                      <a:txBody>
                        <a:bodyPr/>
                        <a:lstStyle/>
                        <a:p>
                          <a:r>
                            <a:rPr lang="en-US" dirty="0">
                              <a:solidFill>
                                <a:schemeClr val="tx1"/>
                              </a:solidFill>
                            </a:rPr>
                            <a:t>2022</a:t>
                          </a:r>
                        </a:p>
                      </a:txBody>
                      <a:tcPr>
                        <a:solidFill>
                          <a:srgbClr val="25BDD4">
                            <a:alpha val="14000"/>
                          </a:srgbClr>
                        </a:solidFill>
                      </a:tcPr>
                    </a:tc>
                    <a:extLst>
                      <a:ext uri="{0D108BD9-81ED-4DB2-BD59-A6C34878D82A}">
                        <a16:rowId xmlns:a16="http://schemas.microsoft.com/office/drawing/2014/main" val="4188389009"/>
                      </a:ext>
                    </a:extLst>
                  </a:tr>
                  <a:tr h="400182">
                    <a:tc>
                      <a:txBody>
                        <a:bodyPr/>
                        <a:lstStyle/>
                        <a:p>
                          <a:r>
                            <a:rPr lang="en-US" dirty="0">
                              <a:solidFill>
                                <a:schemeClr val="tx1"/>
                              </a:solidFill>
                            </a:rPr>
                            <a:t>q-</a:t>
                          </a:r>
                          <a:r>
                            <a:rPr lang="en-US" dirty="0" err="1">
                              <a:solidFill>
                                <a:schemeClr val="tx1"/>
                              </a:solidFill>
                            </a:rPr>
                            <a:t>kPCA</a:t>
                          </a:r>
                          <a:endParaRPr lang="en-US" dirty="0">
                            <a:solidFill>
                              <a:schemeClr val="tx1"/>
                            </a:solidFill>
                          </a:endParaRPr>
                        </a:p>
                      </a:txBody>
                      <a:tcPr>
                        <a:solidFill>
                          <a:srgbClr val="25BDD4">
                            <a:alpha val="14000"/>
                          </a:srgbClr>
                        </a:solidFill>
                      </a:tcPr>
                    </a:tc>
                    <a:tc>
                      <a:txBody>
                        <a:bodyPr/>
                        <a:lstStyle/>
                        <a:p>
                          <a:endParaRPr lang="en-US"/>
                        </a:p>
                      </a:txBody>
                      <a:tcPr>
                        <a:blipFill>
                          <a:blip r:embed="rId2"/>
                          <a:stretch>
                            <a:fillRect l="-88043" t="-856061" r="-461594" b="-639394"/>
                          </a:stretch>
                        </a:blipFill>
                      </a:tcPr>
                    </a:tc>
                    <a:tc>
                      <a:txBody>
                        <a:bodyPr/>
                        <a:lstStyle/>
                        <a:p>
                          <a:pPr algn="ctr"/>
                          <a:r>
                            <a:rPr lang="en-US" b="1" dirty="0">
                              <a:solidFill>
                                <a:schemeClr val="tx1"/>
                              </a:solidFill>
                            </a:rPr>
                            <a:t>✓</a:t>
                          </a:r>
                        </a:p>
                      </a:txBody>
                      <a:tcPr>
                        <a:solidFill>
                          <a:srgbClr val="25BDD4">
                            <a:alpha val="14000"/>
                          </a:srgbClr>
                        </a:solidFill>
                      </a:tcPr>
                    </a:tc>
                    <a:tc>
                      <a:txBody>
                        <a:bodyPr/>
                        <a:lstStyle/>
                        <a:p>
                          <a:pPr algn="ctr"/>
                          <a:r>
                            <a:rPr lang="en-US" dirty="0">
                              <a:solidFill>
                                <a:schemeClr val="tx1"/>
                              </a:solidFill>
                            </a:rPr>
                            <a:t>✘</a:t>
                          </a:r>
                        </a:p>
                      </a:txBody>
                      <a:tcPr>
                        <a:solidFill>
                          <a:srgbClr val="25BDD4">
                            <a:alpha val="14000"/>
                          </a:srgbClr>
                        </a:solidFill>
                      </a:tcPr>
                    </a:tc>
                    <a:tc>
                      <a:txBody>
                        <a:bodyPr/>
                        <a:lstStyle/>
                        <a:p>
                          <a:pPr algn="ctr"/>
                          <a:r>
                            <a:rPr lang="en-US" dirty="0">
                              <a:solidFill>
                                <a:schemeClr val="tx1"/>
                              </a:solidFill>
                            </a:rPr>
                            <a:t>✘</a:t>
                          </a:r>
                        </a:p>
                      </a:txBody>
                      <a:tcPr>
                        <a:solidFill>
                          <a:srgbClr val="25BDD4">
                            <a:alpha val="14000"/>
                          </a:srgbClr>
                        </a:solidFill>
                      </a:tcPr>
                    </a:tc>
                    <a:tc>
                      <a:txBody>
                        <a:bodyPr/>
                        <a:lstStyle/>
                        <a:p>
                          <a:pPr algn="ctr"/>
                          <a:r>
                            <a:rPr lang="en-US" dirty="0">
                              <a:solidFill>
                                <a:schemeClr val="tx1"/>
                              </a:solidFill>
                            </a:rPr>
                            <a:t>✘</a:t>
                          </a:r>
                        </a:p>
                      </a:txBody>
                      <a:tcPr>
                        <a:solidFill>
                          <a:srgbClr val="25BDD4">
                            <a:alpha val="14000"/>
                          </a:srgbClr>
                        </a:solidFill>
                      </a:tcPr>
                    </a:tc>
                    <a:tc>
                      <a:txBody>
                        <a:bodyPr/>
                        <a:lstStyle/>
                        <a:p>
                          <a:pPr algn="ctr"/>
                          <a:r>
                            <a:rPr lang="en-US" dirty="0">
                              <a:solidFill>
                                <a:schemeClr val="tx1"/>
                              </a:solidFill>
                            </a:rPr>
                            <a:t>✓</a:t>
                          </a:r>
                        </a:p>
                      </a:txBody>
                      <a:tcPr>
                        <a:solidFill>
                          <a:srgbClr val="25BDD4">
                            <a:alpha val="14000"/>
                          </a:srgbClr>
                        </a:solidFill>
                      </a:tcPr>
                    </a:tc>
                    <a:tc>
                      <a:txBody>
                        <a:bodyPr/>
                        <a:lstStyle/>
                        <a:p>
                          <a:r>
                            <a:rPr lang="en-US" dirty="0">
                              <a:solidFill>
                                <a:schemeClr val="tx1"/>
                              </a:solidFill>
                            </a:rPr>
                            <a:t>Non-linear</a:t>
                          </a:r>
                        </a:p>
                      </a:txBody>
                      <a:tcPr>
                        <a:solidFill>
                          <a:srgbClr val="25BDD4">
                            <a:alpha val="14000"/>
                          </a:srgbClr>
                        </a:solidFill>
                      </a:tcPr>
                    </a:tc>
                    <a:tc>
                      <a:txBody>
                        <a:bodyPr/>
                        <a:lstStyle/>
                        <a:p>
                          <a:r>
                            <a:rPr lang="en-US" dirty="0">
                              <a:solidFill>
                                <a:schemeClr val="tx1"/>
                              </a:solidFill>
                            </a:rPr>
                            <a:t>2020</a:t>
                          </a:r>
                        </a:p>
                      </a:txBody>
                      <a:tcPr>
                        <a:solidFill>
                          <a:srgbClr val="25BDD4">
                            <a:alpha val="14000"/>
                          </a:srgbClr>
                        </a:solidFill>
                      </a:tcPr>
                    </a:tc>
                    <a:extLst>
                      <a:ext uri="{0D108BD9-81ED-4DB2-BD59-A6C34878D82A}">
                        <a16:rowId xmlns:a16="http://schemas.microsoft.com/office/drawing/2014/main" val="3508551682"/>
                      </a:ext>
                    </a:extLst>
                  </a:tr>
                  <a:tr h="400182">
                    <a:tc>
                      <a:txBody>
                        <a:bodyPr/>
                        <a:lstStyle/>
                        <a:p>
                          <a:r>
                            <a:rPr lang="en-US" dirty="0" err="1">
                              <a:solidFill>
                                <a:schemeClr val="tx1"/>
                              </a:solidFill>
                            </a:rPr>
                            <a:t>qSNMF</a:t>
                          </a:r>
                          <a:endParaRPr lang="en-US" dirty="0">
                            <a:solidFill>
                              <a:schemeClr val="tx1"/>
                            </a:solidFill>
                          </a:endParaRPr>
                        </a:p>
                      </a:txBody>
                      <a:tcPr>
                        <a:solidFill>
                          <a:srgbClr val="25BDD4">
                            <a:alpha val="14000"/>
                          </a:srgbClr>
                        </a:solidFill>
                      </a:tcPr>
                    </a:tc>
                    <a:tc>
                      <a:txBody>
                        <a:bodyPr/>
                        <a:lstStyle/>
                        <a:p>
                          <a:endParaRPr lang="en-US"/>
                        </a:p>
                      </a:txBody>
                      <a:tcPr>
                        <a:blipFill>
                          <a:blip r:embed="rId2"/>
                          <a:stretch>
                            <a:fillRect l="-88043" t="-970769" r="-461594" b="-549231"/>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a:t>
                          </a:r>
                        </a:p>
                      </a:txBody>
                      <a:tcPr>
                        <a:solidFill>
                          <a:srgbClr val="25BDD4">
                            <a:alpha val="14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a:t>
                          </a:r>
                        </a:p>
                      </a:txBody>
                      <a:tcPr>
                        <a:solidFill>
                          <a:srgbClr val="25BDD4">
                            <a:alpha val="14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a:t>
                          </a:r>
                        </a:p>
                      </a:txBody>
                      <a:tcPr>
                        <a:solidFill>
                          <a:srgbClr val="25BDD4">
                            <a:alpha val="14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a:t>
                          </a:r>
                        </a:p>
                      </a:txBody>
                      <a:tcPr>
                        <a:solidFill>
                          <a:srgbClr val="25BDD4">
                            <a:alpha val="14000"/>
                          </a:srgbClr>
                        </a:solidFill>
                      </a:tcPr>
                    </a:tc>
                    <a:tc>
                      <a:txBody>
                        <a:bodyPr/>
                        <a:lstStyle/>
                        <a:p>
                          <a:pPr algn="ctr"/>
                          <a:r>
                            <a:rPr lang="en-US" dirty="0">
                              <a:solidFill>
                                <a:schemeClr val="tx1"/>
                              </a:solidFill>
                            </a:rPr>
                            <a:t>✓</a:t>
                          </a:r>
                        </a:p>
                      </a:txBody>
                      <a:tcPr>
                        <a:solidFill>
                          <a:srgbClr val="25BDD4">
                            <a:alpha val="14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Non-linear</a:t>
                          </a:r>
                        </a:p>
                      </a:txBody>
                      <a:tcPr>
                        <a:solidFill>
                          <a:srgbClr val="25BDD4">
                            <a:alpha val="14000"/>
                          </a:srgbClr>
                        </a:solidFill>
                      </a:tcPr>
                    </a:tc>
                    <a:tc>
                      <a:txBody>
                        <a:bodyPr/>
                        <a:lstStyle/>
                        <a:p>
                          <a:r>
                            <a:rPr lang="en-US" dirty="0">
                              <a:solidFill>
                                <a:schemeClr val="tx1"/>
                              </a:solidFill>
                            </a:rPr>
                            <a:t>2020</a:t>
                          </a:r>
                        </a:p>
                      </a:txBody>
                      <a:tcPr>
                        <a:solidFill>
                          <a:srgbClr val="25BDD4">
                            <a:alpha val="14000"/>
                          </a:srgbClr>
                        </a:solidFill>
                      </a:tcPr>
                    </a:tc>
                    <a:extLst>
                      <a:ext uri="{0D108BD9-81ED-4DB2-BD59-A6C34878D82A}">
                        <a16:rowId xmlns:a16="http://schemas.microsoft.com/office/drawing/2014/main" val="493853488"/>
                      </a:ext>
                    </a:extLst>
                  </a:tr>
                  <a:tr h="401066">
                    <a:tc>
                      <a:txBody>
                        <a:bodyPr/>
                        <a:lstStyle/>
                        <a:p>
                          <a:r>
                            <a:rPr lang="en-US" dirty="0" err="1">
                              <a:solidFill>
                                <a:schemeClr val="tx1"/>
                              </a:solidFill>
                            </a:rPr>
                            <a:t>qIsomap</a:t>
                          </a:r>
                          <a:endParaRPr lang="en-US" dirty="0">
                            <a:solidFill>
                              <a:schemeClr val="tx1"/>
                            </a:solidFill>
                          </a:endParaRPr>
                        </a:p>
                      </a:txBody>
                      <a:tcPr>
                        <a:solidFill>
                          <a:srgbClr val="25BDD4">
                            <a:alpha val="14000"/>
                          </a:srgbClr>
                        </a:solidFill>
                      </a:tcPr>
                    </a:tc>
                    <a:tc>
                      <a:txBody>
                        <a:bodyPr/>
                        <a:lstStyle/>
                        <a:p>
                          <a:endParaRPr lang="en-US"/>
                        </a:p>
                      </a:txBody>
                      <a:tcPr>
                        <a:blipFill>
                          <a:blip r:embed="rId2"/>
                          <a:stretch>
                            <a:fillRect l="-88043" t="-1054545" r="-461594" b="-440909"/>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a:t>
                          </a:r>
                        </a:p>
                      </a:txBody>
                      <a:tcPr>
                        <a:solidFill>
                          <a:srgbClr val="25BDD4">
                            <a:alpha val="14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a:t>
                          </a:r>
                        </a:p>
                      </a:txBody>
                      <a:tcPr>
                        <a:solidFill>
                          <a:srgbClr val="25BDD4">
                            <a:alpha val="14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schemeClr val="tx1"/>
                              </a:solidFill>
                            </a:rPr>
                            <a:t>✓</a:t>
                          </a:r>
                          <a:endParaRPr lang="en-US" dirty="0">
                            <a:solidFill>
                              <a:schemeClr val="tx1"/>
                            </a:solidFill>
                          </a:endParaRPr>
                        </a:p>
                      </a:txBody>
                      <a:tcPr>
                        <a:solidFill>
                          <a:srgbClr val="25BDD4">
                            <a:alpha val="14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a:t>
                          </a:r>
                        </a:p>
                      </a:txBody>
                      <a:tcPr>
                        <a:solidFill>
                          <a:srgbClr val="25BDD4">
                            <a:alpha val="14000"/>
                          </a:srgbClr>
                        </a:solidFill>
                      </a:tcPr>
                    </a:tc>
                    <a:tc>
                      <a:txBody>
                        <a:bodyPr/>
                        <a:lstStyle/>
                        <a:p>
                          <a:pPr algn="ctr"/>
                          <a:r>
                            <a:rPr lang="en-US" dirty="0">
                              <a:solidFill>
                                <a:schemeClr val="tx1"/>
                              </a:solidFill>
                            </a:rPr>
                            <a:t>✘</a:t>
                          </a:r>
                        </a:p>
                      </a:txBody>
                      <a:tcPr>
                        <a:solidFill>
                          <a:srgbClr val="25BDD4">
                            <a:alpha val="14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Non-linear; manifold</a:t>
                          </a:r>
                        </a:p>
                      </a:txBody>
                      <a:tcPr>
                        <a:solidFill>
                          <a:srgbClr val="25BDD4">
                            <a:alpha val="14000"/>
                          </a:srgbClr>
                        </a:solidFill>
                      </a:tcPr>
                    </a:tc>
                    <a:tc>
                      <a:txBody>
                        <a:bodyPr/>
                        <a:lstStyle/>
                        <a:p>
                          <a:r>
                            <a:rPr lang="en-US" dirty="0">
                              <a:solidFill>
                                <a:schemeClr val="tx1"/>
                              </a:solidFill>
                            </a:rPr>
                            <a:t>2013</a:t>
                          </a:r>
                        </a:p>
                      </a:txBody>
                      <a:tcPr>
                        <a:solidFill>
                          <a:srgbClr val="25BDD4">
                            <a:alpha val="14000"/>
                          </a:srgbClr>
                        </a:solidFill>
                      </a:tcPr>
                    </a:tc>
                    <a:extLst>
                      <a:ext uri="{0D108BD9-81ED-4DB2-BD59-A6C34878D82A}">
                        <a16:rowId xmlns:a16="http://schemas.microsoft.com/office/drawing/2014/main" val="1707966681"/>
                      </a:ext>
                    </a:extLst>
                  </a:tr>
                  <a:tr h="640080">
                    <a:tc>
                      <a:txBody>
                        <a:bodyPr/>
                        <a:lstStyle/>
                        <a:p>
                          <a:r>
                            <a:rPr lang="en-US" dirty="0">
                              <a:solidFill>
                                <a:schemeClr val="tx1"/>
                              </a:solidFill>
                            </a:rPr>
                            <a:t>q-Laplacian Eigenmap</a:t>
                          </a:r>
                        </a:p>
                      </a:txBody>
                      <a:tcPr>
                        <a:solidFill>
                          <a:srgbClr val="25BDD4">
                            <a:alpha val="14000"/>
                          </a:srgbClr>
                        </a:solidFill>
                      </a:tcPr>
                    </a:tc>
                    <a:tc>
                      <a:txBody>
                        <a:bodyPr/>
                        <a:lstStyle/>
                        <a:p>
                          <a:endParaRPr lang="en-US"/>
                        </a:p>
                      </a:txBody>
                      <a:tcPr>
                        <a:blipFill>
                          <a:blip r:embed="rId2"/>
                          <a:stretch>
                            <a:fillRect l="-88043" t="-725714" r="-461594" b="-177143"/>
                          </a:stretch>
                        </a:blipFill>
                      </a:tcPr>
                    </a:tc>
                    <a:tc>
                      <a:txBody>
                        <a:bodyPr/>
                        <a:lstStyle/>
                        <a:p>
                          <a:pPr algn="ctr"/>
                          <a:r>
                            <a:rPr lang="en-US" b="1" dirty="0">
                              <a:solidFill>
                                <a:schemeClr val="tx1"/>
                              </a:solidFill>
                            </a:rPr>
                            <a:t>✓</a:t>
                          </a:r>
                        </a:p>
                      </a:txBody>
                      <a:tcPr>
                        <a:solidFill>
                          <a:srgbClr val="25BDD4">
                            <a:alpha val="14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schemeClr val="tx1"/>
                              </a:solidFill>
                            </a:rPr>
                            <a:t>✓</a:t>
                          </a:r>
                          <a:endParaRPr lang="en-US" dirty="0">
                            <a:solidFill>
                              <a:schemeClr val="tx1"/>
                            </a:solidFill>
                          </a:endParaRPr>
                        </a:p>
                        <a:p>
                          <a:pPr algn="ctr"/>
                          <a:endParaRPr lang="en-US" dirty="0">
                            <a:solidFill>
                              <a:schemeClr val="tx1"/>
                            </a:solidFill>
                          </a:endParaRPr>
                        </a:p>
                      </a:txBody>
                      <a:tcPr>
                        <a:solidFill>
                          <a:srgbClr val="25BDD4">
                            <a:alpha val="14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a:t>
                          </a:r>
                        </a:p>
                      </a:txBody>
                      <a:tcPr>
                        <a:solidFill>
                          <a:srgbClr val="25BDD4">
                            <a:alpha val="14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schemeClr val="tx1"/>
                              </a:solidFill>
                            </a:rPr>
                            <a:t>✓</a:t>
                          </a:r>
                          <a:endParaRPr lang="en-US" dirty="0">
                            <a:solidFill>
                              <a:schemeClr val="tx1"/>
                            </a:solidFill>
                          </a:endParaRPr>
                        </a:p>
                        <a:p>
                          <a:pPr algn="ctr"/>
                          <a:endParaRPr lang="en-US" dirty="0">
                            <a:solidFill>
                              <a:schemeClr val="tx1"/>
                            </a:solidFill>
                          </a:endParaRPr>
                        </a:p>
                      </a:txBody>
                      <a:tcPr>
                        <a:solidFill>
                          <a:srgbClr val="25BDD4">
                            <a:alpha val="14000"/>
                          </a:srgbClr>
                        </a:solidFill>
                      </a:tcPr>
                    </a:tc>
                    <a:tc>
                      <a:txBody>
                        <a:bodyPr/>
                        <a:lstStyle/>
                        <a:p>
                          <a:pPr algn="ctr"/>
                          <a:r>
                            <a:rPr lang="en-US" dirty="0">
                              <a:solidFill>
                                <a:schemeClr val="tx1"/>
                              </a:solidFill>
                            </a:rPr>
                            <a:t>✓</a:t>
                          </a:r>
                        </a:p>
                      </a:txBody>
                      <a:tcPr>
                        <a:solidFill>
                          <a:srgbClr val="25BDD4">
                            <a:alpha val="14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Non-linear; manifold</a:t>
                          </a:r>
                        </a:p>
                      </a:txBody>
                      <a:tcPr>
                        <a:solidFill>
                          <a:srgbClr val="25BDD4">
                            <a:alpha val="14000"/>
                          </a:srgbClr>
                        </a:solidFill>
                      </a:tcPr>
                    </a:tc>
                    <a:tc>
                      <a:txBody>
                        <a:bodyPr/>
                        <a:lstStyle/>
                        <a:p>
                          <a:r>
                            <a:rPr lang="en-US" dirty="0">
                              <a:solidFill>
                                <a:schemeClr val="tx1"/>
                              </a:solidFill>
                            </a:rPr>
                            <a:t>2016</a:t>
                          </a:r>
                        </a:p>
                      </a:txBody>
                      <a:tcPr>
                        <a:solidFill>
                          <a:srgbClr val="25BDD4">
                            <a:alpha val="14000"/>
                          </a:srgbClr>
                        </a:solidFill>
                      </a:tcPr>
                    </a:tc>
                    <a:extLst>
                      <a:ext uri="{0D108BD9-81ED-4DB2-BD59-A6C34878D82A}">
                        <a16:rowId xmlns:a16="http://schemas.microsoft.com/office/drawing/2014/main" val="249306664"/>
                      </a:ext>
                    </a:extLst>
                  </a:tr>
                  <a:tr h="400182">
                    <a:tc>
                      <a:txBody>
                        <a:bodyPr/>
                        <a:lstStyle/>
                        <a:p>
                          <a:r>
                            <a:rPr lang="en-US" dirty="0" err="1">
                              <a:solidFill>
                                <a:schemeClr val="tx1"/>
                              </a:solidFill>
                            </a:rPr>
                            <a:t>qLLE</a:t>
                          </a:r>
                          <a:endParaRPr lang="en-US" dirty="0">
                            <a:solidFill>
                              <a:schemeClr val="tx1"/>
                            </a:solidFill>
                          </a:endParaRPr>
                        </a:p>
                      </a:txBody>
                      <a:tcPr>
                        <a:solidFill>
                          <a:srgbClr val="25BDD4">
                            <a:alpha val="14000"/>
                          </a:srgbClr>
                        </a:solidFill>
                      </a:tcPr>
                    </a:tc>
                    <a:tc>
                      <a:txBody>
                        <a:bodyPr/>
                        <a:lstStyle/>
                        <a:p>
                          <a:endParaRPr lang="en-US"/>
                        </a:p>
                      </a:txBody>
                      <a:tcPr>
                        <a:blipFill>
                          <a:blip r:embed="rId2"/>
                          <a:stretch>
                            <a:fillRect l="-88043" t="-1313636" r="-461594" b="-181818"/>
                          </a:stretch>
                        </a:blipFill>
                      </a:tcPr>
                    </a:tc>
                    <a:tc>
                      <a:txBody>
                        <a:bodyPr/>
                        <a:lstStyle/>
                        <a:p>
                          <a:pPr algn="ctr"/>
                          <a:r>
                            <a:rPr lang="en-US" b="1" dirty="0">
                              <a:solidFill>
                                <a:schemeClr val="tx1"/>
                              </a:solidFill>
                            </a:rPr>
                            <a:t>✓</a:t>
                          </a:r>
                        </a:p>
                      </a:txBody>
                      <a:tcPr>
                        <a:solidFill>
                          <a:srgbClr val="25BDD4">
                            <a:alpha val="14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schemeClr val="tx1"/>
                              </a:solidFill>
                            </a:rPr>
                            <a:t>✓</a:t>
                          </a:r>
                          <a:endParaRPr lang="en-US" dirty="0">
                            <a:solidFill>
                              <a:schemeClr val="tx1"/>
                            </a:solidFill>
                          </a:endParaRPr>
                        </a:p>
                      </a:txBody>
                      <a:tcPr>
                        <a:solidFill>
                          <a:srgbClr val="25BDD4">
                            <a:alpha val="14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a:t>
                          </a:r>
                        </a:p>
                      </a:txBody>
                      <a:tcPr>
                        <a:solidFill>
                          <a:srgbClr val="25BDD4">
                            <a:alpha val="14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a:t>
                          </a:r>
                        </a:p>
                      </a:txBody>
                      <a:tcPr>
                        <a:solidFill>
                          <a:srgbClr val="25BDD4">
                            <a:alpha val="14000"/>
                          </a:srgbClr>
                        </a:solidFill>
                      </a:tcPr>
                    </a:tc>
                    <a:tc>
                      <a:txBody>
                        <a:bodyPr/>
                        <a:lstStyle/>
                        <a:p>
                          <a:pPr algn="ctr"/>
                          <a:r>
                            <a:rPr lang="en-US" dirty="0">
                              <a:solidFill>
                                <a:schemeClr val="tx1"/>
                              </a:solidFill>
                            </a:rPr>
                            <a:t>✓</a:t>
                          </a:r>
                        </a:p>
                      </a:txBody>
                      <a:tcPr>
                        <a:solidFill>
                          <a:srgbClr val="25BDD4">
                            <a:alpha val="14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Non-linear; manifold</a:t>
                          </a:r>
                        </a:p>
                      </a:txBody>
                      <a:tcPr>
                        <a:solidFill>
                          <a:srgbClr val="25BDD4">
                            <a:alpha val="14000"/>
                          </a:srgbClr>
                        </a:solidFill>
                      </a:tcPr>
                    </a:tc>
                    <a:tc>
                      <a:txBody>
                        <a:bodyPr/>
                        <a:lstStyle/>
                        <a:p>
                          <a:r>
                            <a:rPr lang="en-US" dirty="0">
                              <a:solidFill>
                                <a:schemeClr val="tx1"/>
                              </a:solidFill>
                            </a:rPr>
                            <a:t>2020</a:t>
                          </a:r>
                        </a:p>
                      </a:txBody>
                      <a:tcPr>
                        <a:solidFill>
                          <a:srgbClr val="25BDD4">
                            <a:alpha val="14000"/>
                          </a:srgbClr>
                        </a:solidFill>
                      </a:tcPr>
                    </a:tc>
                    <a:extLst>
                      <a:ext uri="{0D108BD9-81ED-4DB2-BD59-A6C34878D82A}">
                        <a16:rowId xmlns:a16="http://schemas.microsoft.com/office/drawing/2014/main" val="4014407766"/>
                      </a:ext>
                    </a:extLst>
                  </a:tr>
                  <a:tr h="640080">
                    <a:tc>
                      <a:txBody>
                        <a:bodyPr/>
                        <a:lstStyle/>
                        <a:p>
                          <a:r>
                            <a:rPr lang="en-US" dirty="0">
                              <a:solidFill>
                                <a:schemeClr val="tx1"/>
                              </a:solidFill>
                            </a:rPr>
                            <a:t>q-Diffusion Maps</a:t>
                          </a:r>
                        </a:p>
                      </a:txBody>
                      <a:tcPr>
                        <a:solidFill>
                          <a:srgbClr val="25BDD4">
                            <a:alpha val="14000"/>
                          </a:srgbClr>
                        </a:solidFill>
                      </a:tcPr>
                    </a:tc>
                    <a:tc>
                      <a:txBody>
                        <a:bodyPr/>
                        <a:lstStyle/>
                        <a:p>
                          <a:endParaRPr lang="en-US"/>
                        </a:p>
                      </a:txBody>
                      <a:tcPr>
                        <a:blipFill>
                          <a:blip r:embed="rId2"/>
                          <a:stretch>
                            <a:fillRect l="-88043" t="-888571" r="-461594" b="-14286"/>
                          </a:stretch>
                        </a:blipFill>
                      </a:tcPr>
                    </a:tc>
                    <a:tc>
                      <a:txBody>
                        <a:bodyPr/>
                        <a:lstStyle/>
                        <a:p>
                          <a:pPr algn="ctr"/>
                          <a:r>
                            <a:rPr lang="en-US" b="1" dirty="0">
                              <a:solidFill>
                                <a:schemeClr val="tx1"/>
                              </a:solidFill>
                            </a:rPr>
                            <a:t>✓</a:t>
                          </a:r>
                        </a:p>
                      </a:txBody>
                      <a:tcPr>
                        <a:solidFill>
                          <a:srgbClr val="25BDD4">
                            <a:alpha val="14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schemeClr val="tx1"/>
                              </a:solidFill>
                            </a:rPr>
                            <a:t>✓</a:t>
                          </a:r>
                          <a:endParaRPr lang="en-US" dirty="0">
                            <a:solidFill>
                              <a:schemeClr val="tx1"/>
                            </a:solidFill>
                          </a:endParaRPr>
                        </a:p>
                        <a:p>
                          <a:pPr algn="ctr"/>
                          <a:endParaRPr lang="en-US" dirty="0">
                            <a:solidFill>
                              <a:schemeClr val="tx1"/>
                            </a:solidFill>
                          </a:endParaRPr>
                        </a:p>
                      </a:txBody>
                      <a:tcPr>
                        <a:solidFill>
                          <a:srgbClr val="25BDD4">
                            <a:alpha val="14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a:t>
                          </a:r>
                        </a:p>
                      </a:txBody>
                      <a:tcPr>
                        <a:solidFill>
                          <a:srgbClr val="25BDD4">
                            <a:alpha val="14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a:t>
                          </a:r>
                        </a:p>
                      </a:txBody>
                      <a:tcPr>
                        <a:solidFill>
                          <a:srgbClr val="25BDD4">
                            <a:alpha val="14000"/>
                          </a:srgbClr>
                        </a:solidFill>
                      </a:tcPr>
                    </a:tc>
                    <a:tc>
                      <a:txBody>
                        <a:bodyPr/>
                        <a:lstStyle/>
                        <a:p>
                          <a:pPr algn="ctr"/>
                          <a:r>
                            <a:rPr lang="en-US" dirty="0">
                              <a:solidFill>
                                <a:schemeClr val="tx1"/>
                              </a:solidFill>
                            </a:rPr>
                            <a:t>✓</a:t>
                          </a:r>
                        </a:p>
                      </a:txBody>
                      <a:tcPr>
                        <a:solidFill>
                          <a:srgbClr val="25BDD4">
                            <a:alpha val="14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Non-linear; manifold</a:t>
                          </a:r>
                        </a:p>
                      </a:txBody>
                      <a:tcPr>
                        <a:solidFill>
                          <a:srgbClr val="25BDD4">
                            <a:alpha val="14000"/>
                          </a:srgbClr>
                        </a:solidFill>
                      </a:tcPr>
                    </a:tc>
                    <a:tc>
                      <a:txBody>
                        <a:bodyPr/>
                        <a:lstStyle/>
                        <a:p>
                          <a:r>
                            <a:rPr lang="en-US" dirty="0">
                              <a:solidFill>
                                <a:schemeClr val="tx1"/>
                              </a:solidFill>
                            </a:rPr>
                            <a:t>2021</a:t>
                          </a:r>
                        </a:p>
                      </a:txBody>
                      <a:tcPr>
                        <a:solidFill>
                          <a:srgbClr val="25BDD4">
                            <a:alpha val="14000"/>
                          </a:srgbClr>
                        </a:solidFill>
                      </a:tcPr>
                    </a:tc>
                    <a:extLst>
                      <a:ext uri="{0D108BD9-81ED-4DB2-BD59-A6C34878D82A}">
                        <a16:rowId xmlns:a16="http://schemas.microsoft.com/office/drawing/2014/main" val="547958122"/>
                      </a:ext>
                    </a:extLst>
                  </a:tr>
                </a:tbl>
              </a:graphicData>
            </a:graphic>
          </p:graphicFrame>
        </mc:Fallback>
      </mc:AlternateContent>
      <p:sp>
        <p:nvSpPr>
          <p:cNvPr id="2" name="Oval 1">
            <a:extLst>
              <a:ext uri="{FF2B5EF4-FFF2-40B4-BE49-F238E27FC236}">
                <a16:creationId xmlns:a16="http://schemas.microsoft.com/office/drawing/2014/main" id="{49E84647-2FB4-73A7-90AA-8197287FF1C3}"/>
              </a:ext>
            </a:extLst>
          </p:cNvPr>
          <p:cNvSpPr/>
          <p:nvPr/>
        </p:nvSpPr>
        <p:spPr>
          <a:xfrm>
            <a:off x="3995223" y="1313411"/>
            <a:ext cx="590843" cy="2687782"/>
          </a:xfrm>
          <a:prstGeom prst="ellipse">
            <a:avLst/>
          </a:prstGeom>
          <a:solidFill>
            <a:schemeClr val="accent2">
              <a:lumMod val="60000"/>
              <a:lumOff val="40000"/>
              <a:alpha val="33000"/>
            </a:schemeClr>
          </a:solidFill>
          <a:ln>
            <a:noFill/>
          </a:ln>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Oval 7">
            <a:extLst>
              <a:ext uri="{FF2B5EF4-FFF2-40B4-BE49-F238E27FC236}">
                <a16:creationId xmlns:a16="http://schemas.microsoft.com/office/drawing/2014/main" id="{15AB1671-16E3-093D-3C55-E1D4FA679C4E}"/>
              </a:ext>
            </a:extLst>
          </p:cNvPr>
          <p:cNvSpPr/>
          <p:nvPr/>
        </p:nvSpPr>
        <p:spPr>
          <a:xfrm>
            <a:off x="3995223" y="4910051"/>
            <a:ext cx="590843" cy="1597161"/>
          </a:xfrm>
          <a:prstGeom prst="ellipse">
            <a:avLst/>
          </a:prstGeom>
          <a:solidFill>
            <a:schemeClr val="accent2">
              <a:lumMod val="60000"/>
              <a:lumOff val="40000"/>
              <a:alpha val="33000"/>
            </a:schemeClr>
          </a:solidFill>
          <a:ln>
            <a:noFill/>
          </a:ln>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6" name="Picture 2" descr="Silicon Quantum Computing | LinkedIn">
            <a:extLst>
              <a:ext uri="{FF2B5EF4-FFF2-40B4-BE49-F238E27FC236}">
                <a16:creationId xmlns:a16="http://schemas.microsoft.com/office/drawing/2014/main" id="{3616573E-2E74-6033-A535-B54002310265}"/>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500" b="96000" l="10000" r="90000">
                        <a14:foregroundMark x1="49500" y1="16000" x2="49500" y2="16000"/>
                        <a14:foregroundMark x1="55500" y1="96000" x2="55500" y2="96000"/>
                        <a14:foregroundMark x1="48000" y1="8500" x2="48000" y2="8500"/>
                        <a14:foregroundMark x1="51500" y1="1500" x2="51500" y2="1500"/>
                      </a14:backgroundRemoval>
                    </a14:imgEffect>
                  </a14:imgLayer>
                </a14:imgProps>
              </a:ext>
              <a:ext uri="{28A0092B-C50C-407E-A947-70E740481C1C}">
                <a14:useLocalDpi xmlns:a14="http://schemas.microsoft.com/office/drawing/2010/main" val="0"/>
              </a:ext>
            </a:extLst>
          </a:blip>
          <a:srcRect/>
          <a:stretch>
            <a:fillRect/>
          </a:stretch>
        </p:blipFill>
        <p:spPr bwMode="auto">
          <a:xfrm>
            <a:off x="11273" y="5787769"/>
            <a:ext cx="719443" cy="7194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27343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EDE31A-0277-3EBD-FF27-CAF7539CE60E}"/>
              </a:ext>
            </a:extLst>
          </p:cNvPr>
          <p:cNvSpPr>
            <a:spLocks noGrp="1"/>
          </p:cNvSpPr>
          <p:nvPr>
            <p:ph type="title"/>
          </p:nvPr>
        </p:nvSpPr>
        <p:spPr/>
        <p:txBody>
          <a:bodyPr/>
          <a:lstStyle/>
          <a:p>
            <a:r>
              <a:rPr lang="en-US" dirty="0"/>
              <a:t>A Crucial Dimensionality Reduction Subroutine: Quantum Phase Estimation (QPE)</a:t>
            </a:r>
            <a:endParaRPr lang="en-AU" dirty="0"/>
          </a:p>
        </p:txBody>
      </p:sp>
      <p:pic>
        <p:nvPicPr>
          <p:cNvPr id="6" name="Picture 5" descr="Silicon Quantum Computing | LinkedIn">
            <a:extLst>
              <a:ext uri="{FF2B5EF4-FFF2-40B4-BE49-F238E27FC236}">
                <a16:creationId xmlns:a16="http://schemas.microsoft.com/office/drawing/2014/main" id="{7601A955-F051-F160-EA31-864A1F3984D0}"/>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1500" b="96000" l="10000" r="90000">
                        <a14:foregroundMark x1="49500" y1="16000" x2="49500" y2="16000"/>
                        <a14:foregroundMark x1="55500" y1="96000" x2="55500" y2="96000"/>
                        <a14:foregroundMark x1="48000" y1="8500" x2="48000" y2="8500"/>
                        <a14:foregroundMark x1="51500" y1="1500" x2="51500" y2="1500"/>
                      </a14:backgroundRemoval>
                    </a14:imgEffect>
                  </a14:imgLayer>
                </a14:imgProps>
              </a:ext>
              <a:ext uri="{28A0092B-C50C-407E-A947-70E740481C1C}">
                <a14:useLocalDpi xmlns:a14="http://schemas.microsoft.com/office/drawing/2010/main" val="0"/>
              </a:ext>
            </a:extLst>
          </a:blip>
          <a:srcRect/>
          <a:stretch>
            <a:fillRect/>
          </a:stretch>
        </p:blipFill>
        <p:spPr bwMode="auto">
          <a:xfrm>
            <a:off x="11044856" y="187564"/>
            <a:ext cx="1083422" cy="10834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35729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Rectangle: Rounded Corners 6">
                <a:extLst>
                  <a:ext uri="{FF2B5EF4-FFF2-40B4-BE49-F238E27FC236}">
                    <a16:creationId xmlns:a16="http://schemas.microsoft.com/office/drawing/2014/main" id="{9E7BC75F-72FE-4BEA-789E-C875AD16C170}"/>
                  </a:ext>
                </a:extLst>
              </p:cNvPr>
              <p:cNvSpPr/>
              <p:nvPr/>
            </p:nvSpPr>
            <p:spPr>
              <a:xfrm>
                <a:off x="5569300" y="1296144"/>
                <a:ext cx="5606240" cy="140217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OUTPUT</a:t>
                </a:r>
              </a:p>
              <a:p>
                <a:pPr algn="ctr"/>
                <a:endParaRPr lang="en-AU" dirty="0"/>
              </a:p>
              <a:p>
                <a:pPr algn="ctr"/>
                <a:r>
                  <a:rPr lang="en-US" b="0" dirty="0"/>
                  <a:t>all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𝜆</m:t>
                        </m:r>
                      </m:e>
                      <m:sub>
                        <m:r>
                          <a:rPr lang="en-US" b="0" i="1" smtClean="0">
                            <a:latin typeface="Cambria Math" panose="02040503050406030204" pitchFamily="18" charset="0"/>
                          </a:rPr>
                          <m:t>𝑖</m:t>
                        </m:r>
                      </m:sub>
                    </m:sSub>
                  </m:oMath>
                </a14:m>
                <a:r>
                  <a:rPr lang="en-AU" dirty="0"/>
                  <a:t> and </a:t>
                </a:r>
                <a14:m>
                  <m:oMath xmlns:m="http://schemas.openxmlformats.org/officeDocument/2006/math">
                    <m:r>
                      <a:rPr lang="en-US" b="0" i="1" smtClean="0">
                        <a:latin typeface="Cambria Math" panose="02040503050406030204" pitchFamily="18" charset="0"/>
                      </a:rPr>
                      <m:t> </m:t>
                    </m:r>
                    <m:sSub>
                      <m:sSubPr>
                        <m:ctrlPr>
                          <a:rPr lang="en-US" b="0" i="1" dirty="0"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𝑣</m:t>
                            </m:r>
                          </m:e>
                        </m:acc>
                      </m:e>
                      <m:sub>
                        <m:r>
                          <a:rPr lang="en-US" b="0" i="1" dirty="0" smtClean="0">
                            <a:latin typeface="Cambria Math" panose="02040503050406030204" pitchFamily="18" charset="0"/>
                          </a:rPr>
                          <m:t>𝑖</m:t>
                        </m:r>
                      </m:sub>
                    </m:sSub>
                    <m:r>
                      <a:rPr lang="en-US" b="0" i="1" dirty="0" smtClean="0">
                        <a:latin typeface="Cambria Math" panose="02040503050406030204" pitchFamily="18" charset="0"/>
                      </a:rPr>
                      <m:t> </m:t>
                    </m:r>
                  </m:oMath>
                </a14:m>
                <a:r>
                  <a:rPr lang="en-AU" dirty="0"/>
                  <a:t>satisfying </a:t>
                </a:r>
                <a14:m>
                  <m:oMath xmlns:m="http://schemas.openxmlformats.org/officeDocument/2006/math">
                    <m:r>
                      <a:rPr lang="en-US" dirty="0">
                        <a:latin typeface="Cambria Math" panose="02040503050406030204" pitchFamily="18" charset="0"/>
                      </a:rPr>
                      <m:t> </m:t>
                    </m:r>
                    <m:r>
                      <a:rPr lang="en-US" b="0" i="1" dirty="0" smtClean="0">
                        <a:latin typeface="Cambria Math" panose="02040503050406030204" pitchFamily="18" charset="0"/>
                      </a:rPr>
                      <m:t>𝑓</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𝑣</m:t>
                                </m:r>
                              </m:e>
                            </m:acc>
                          </m:e>
                          <m:sub>
                            <m:r>
                              <a:rPr lang="en-US" b="0" i="1" smtClean="0">
                                <a:latin typeface="Cambria Math" panose="02040503050406030204" pitchFamily="18" charset="0"/>
                              </a:rPr>
                              <m:t>𝑖</m:t>
                            </m:r>
                          </m:sub>
                        </m:sSub>
                      </m:e>
                    </m:d>
                    <m:r>
                      <a:rPr lang="en-US" b="0" i="1" smtClean="0">
                        <a:latin typeface="Cambria Math" panose="02040503050406030204" pitchFamily="18" charset="0"/>
                      </a:rPr>
                      <m:t>=</m:t>
                    </m:r>
                    <m:r>
                      <a:rPr lang="en-US" b="0" i="1" smtClean="0">
                        <a:latin typeface="Cambria Math" panose="02040503050406030204" pitchFamily="18" charset="0"/>
                      </a:rPr>
                      <m:t>𝜆</m:t>
                    </m:r>
                    <m:sSub>
                      <m:sSubPr>
                        <m:ctrlPr>
                          <a:rPr lang="en-US" b="0" i="1" dirty="0"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𝑣</m:t>
                            </m:r>
                          </m:e>
                        </m:acc>
                      </m:e>
                      <m:sub>
                        <m:r>
                          <a:rPr lang="en-US" b="0" i="1" dirty="0" smtClean="0">
                            <a:latin typeface="Cambria Math" panose="02040503050406030204" pitchFamily="18" charset="0"/>
                          </a:rPr>
                          <m:t>𝑖</m:t>
                        </m:r>
                      </m:sub>
                    </m:sSub>
                  </m:oMath>
                </a14:m>
                <a:endParaRPr lang="en-US" b="0" dirty="0"/>
              </a:p>
            </p:txBody>
          </p:sp>
        </mc:Choice>
        <mc:Fallback xmlns="">
          <p:sp>
            <p:nvSpPr>
              <p:cNvPr id="7" name="Rectangle: Rounded Corners 6">
                <a:extLst>
                  <a:ext uri="{FF2B5EF4-FFF2-40B4-BE49-F238E27FC236}">
                    <a16:creationId xmlns:a16="http://schemas.microsoft.com/office/drawing/2014/main" id="{9E7BC75F-72FE-4BEA-789E-C875AD16C170}"/>
                  </a:ext>
                </a:extLst>
              </p:cNvPr>
              <p:cNvSpPr>
                <a:spLocks noRot="1" noChangeAspect="1" noMove="1" noResize="1" noEditPoints="1" noAdjustHandles="1" noChangeArrowheads="1" noChangeShapeType="1" noTextEdit="1"/>
              </p:cNvSpPr>
              <p:nvPr/>
            </p:nvSpPr>
            <p:spPr>
              <a:xfrm>
                <a:off x="5569300" y="1296144"/>
                <a:ext cx="5606240" cy="1402177"/>
              </a:xfrm>
              <a:prstGeom prst="roundRect">
                <a:avLst/>
              </a:prstGeom>
              <a:blipFill>
                <a:blip r:embed="rId2"/>
                <a:stretch>
                  <a:fillRect/>
                </a:stretch>
              </a:blipFill>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9" name="Rectangle: Rounded Corners 8">
                <a:extLst>
                  <a:ext uri="{FF2B5EF4-FFF2-40B4-BE49-F238E27FC236}">
                    <a16:creationId xmlns:a16="http://schemas.microsoft.com/office/drawing/2014/main" id="{A3CCF138-0C8B-40F9-027C-3EE817CD7181}"/>
                  </a:ext>
                </a:extLst>
              </p:cNvPr>
              <p:cNvSpPr/>
              <p:nvPr/>
            </p:nvSpPr>
            <p:spPr>
              <a:xfrm>
                <a:off x="1016460" y="1296144"/>
                <a:ext cx="2328036" cy="140217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a:p>
                <a:pPr algn="ctr"/>
                <a:r>
                  <a:rPr lang="en-US" dirty="0"/>
                  <a:t>INPUT</a:t>
                </a:r>
              </a:p>
              <a:p>
                <a:pPr algn="ctr"/>
                <a:endParaRPr lang="en-US" dirty="0"/>
              </a:p>
              <a:p>
                <a:pPr algn="ctr"/>
                <a:r>
                  <a:rPr lang="en-AU" dirty="0"/>
                  <a:t>A function </a:t>
                </a:r>
                <a14:m>
                  <m:oMath xmlns:m="http://schemas.openxmlformats.org/officeDocument/2006/math">
                    <m:r>
                      <a:rPr lang="en-US" b="0" i="1" smtClean="0">
                        <a:latin typeface="Cambria Math" panose="02040503050406030204" pitchFamily="18" charset="0"/>
                      </a:rPr>
                      <m:t>𝑓</m:t>
                    </m:r>
                  </m:oMath>
                </a14:m>
                <a:r>
                  <a:rPr lang="en-AU" dirty="0"/>
                  <a:t> acting on vectors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𝑣</m:t>
                        </m:r>
                      </m:e>
                    </m:acc>
                  </m:oMath>
                </a14:m>
                <a:endParaRPr lang="en-AU" dirty="0"/>
              </a:p>
              <a:p>
                <a:pPr algn="ctr"/>
                <a:endParaRPr lang="en-AU" dirty="0"/>
              </a:p>
            </p:txBody>
          </p:sp>
        </mc:Choice>
        <mc:Fallback xmlns="">
          <p:sp>
            <p:nvSpPr>
              <p:cNvPr id="9" name="Rectangle: Rounded Corners 8">
                <a:extLst>
                  <a:ext uri="{FF2B5EF4-FFF2-40B4-BE49-F238E27FC236}">
                    <a16:creationId xmlns:a16="http://schemas.microsoft.com/office/drawing/2014/main" id="{A3CCF138-0C8B-40F9-027C-3EE817CD7181}"/>
                  </a:ext>
                </a:extLst>
              </p:cNvPr>
              <p:cNvSpPr>
                <a:spLocks noRot="1" noChangeAspect="1" noMove="1" noResize="1" noEditPoints="1" noAdjustHandles="1" noChangeArrowheads="1" noChangeShapeType="1" noTextEdit="1"/>
              </p:cNvSpPr>
              <p:nvPr/>
            </p:nvSpPr>
            <p:spPr>
              <a:xfrm>
                <a:off x="1016460" y="1296144"/>
                <a:ext cx="2328036" cy="1402177"/>
              </a:xfrm>
              <a:prstGeom prst="roundRect">
                <a:avLst/>
              </a:prstGeom>
              <a:blipFill>
                <a:blip r:embed="rId3"/>
                <a:stretch>
                  <a:fillRect/>
                </a:stretch>
              </a:blipFill>
            </p:spPr>
            <p:txBody>
              <a:bodyPr/>
              <a:lstStyle/>
              <a:p>
                <a:r>
                  <a:rPr lang="en-AU">
                    <a:noFill/>
                  </a:rPr>
                  <a:t> </a:t>
                </a:r>
              </a:p>
            </p:txBody>
          </p:sp>
        </mc:Fallback>
      </mc:AlternateContent>
      <p:cxnSp>
        <p:nvCxnSpPr>
          <p:cNvPr id="11" name="Straight Arrow Connector 10">
            <a:extLst>
              <a:ext uri="{FF2B5EF4-FFF2-40B4-BE49-F238E27FC236}">
                <a16:creationId xmlns:a16="http://schemas.microsoft.com/office/drawing/2014/main" id="{231445D6-462A-D2C2-BD3C-A741B6C92229}"/>
              </a:ext>
            </a:extLst>
          </p:cNvPr>
          <p:cNvCxnSpPr>
            <a:cxnSpLocks/>
            <a:endCxn id="7" idx="1"/>
          </p:cNvCxnSpPr>
          <p:nvPr/>
        </p:nvCxnSpPr>
        <p:spPr>
          <a:xfrm>
            <a:off x="3344496" y="1997232"/>
            <a:ext cx="2224804" cy="1"/>
          </a:xfrm>
          <a:prstGeom prst="straightConnector1">
            <a:avLst/>
          </a:prstGeom>
          <a:ln w="76200">
            <a:tailEnd type="triangle"/>
          </a:ln>
        </p:spPr>
        <p:style>
          <a:lnRef idx="1">
            <a:schemeClr val="accent2"/>
          </a:lnRef>
          <a:fillRef idx="0">
            <a:schemeClr val="accent2"/>
          </a:fillRef>
          <a:effectRef idx="0">
            <a:schemeClr val="accent2"/>
          </a:effectRef>
          <a:fontRef idx="minor">
            <a:schemeClr val="tx1"/>
          </a:fontRef>
        </p:style>
      </p:cxnSp>
      <p:sp>
        <p:nvSpPr>
          <p:cNvPr id="19" name="Title 1">
            <a:extLst>
              <a:ext uri="{FF2B5EF4-FFF2-40B4-BE49-F238E27FC236}">
                <a16:creationId xmlns:a16="http://schemas.microsoft.com/office/drawing/2014/main" id="{A5EF6269-63D5-46B8-41B9-8B8B370701CF}"/>
              </a:ext>
            </a:extLst>
          </p:cNvPr>
          <p:cNvSpPr>
            <a:spLocks noGrp="1"/>
          </p:cNvSpPr>
          <p:nvPr>
            <p:ph type="title"/>
          </p:nvPr>
        </p:nvSpPr>
        <p:spPr>
          <a:xfrm>
            <a:off x="413421" y="55611"/>
            <a:ext cx="11091600" cy="1332000"/>
          </a:xfrm>
        </p:spPr>
        <p:txBody>
          <a:bodyPr/>
          <a:lstStyle/>
          <a:p>
            <a:r>
              <a:rPr lang="en-US" dirty="0"/>
              <a:t>The Eigenvalue Problem</a:t>
            </a:r>
            <a:endParaRPr lang="en-AU" dirty="0"/>
          </a:p>
        </p:txBody>
      </p:sp>
      <mc:AlternateContent xmlns:mc="http://schemas.openxmlformats.org/markup-compatibility/2006" xmlns:a14="http://schemas.microsoft.com/office/drawing/2010/main">
        <mc:Choice Requires="a14">
          <p:sp>
            <p:nvSpPr>
              <p:cNvPr id="25" name="Rectangle: Rounded Corners 24">
                <a:extLst>
                  <a:ext uri="{FF2B5EF4-FFF2-40B4-BE49-F238E27FC236}">
                    <a16:creationId xmlns:a16="http://schemas.microsoft.com/office/drawing/2014/main" id="{F2085156-27BF-F269-F6E5-17B322687DB8}"/>
                  </a:ext>
                </a:extLst>
              </p:cNvPr>
              <p:cNvSpPr/>
              <p:nvPr/>
            </p:nvSpPr>
            <p:spPr>
              <a:xfrm>
                <a:off x="5569300" y="4502183"/>
                <a:ext cx="5606240" cy="121983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OUTPUT</a:t>
                </a:r>
              </a:p>
              <a:p>
                <a:pPr algn="ctr"/>
                <a:endParaRPr lang="en-AU" dirty="0"/>
              </a:p>
              <a:p>
                <a:pPr algn="ctr"/>
                <a14:m>
                  <m:oMathPara xmlns:m="http://schemas.openxmlformats.org/officeDocument/2006/math">
                    <m:oMathParaPr>
                      <m:jc m:val="centerGroup"/>
                    </m:oMathParaPr>
                    <m:oMath xmlns:m="http://schemas.openxmlformats.org/officeDocument/2006/math">
                      <m:d>
                        <m:dPr>
                          <m:begChr m:val="|"/>
                          <m:endChr m:val="⟩"/>
                          <m:ctrlPr>
                            <a:rPr lang="en-US" i="1" dirty="0">
                              <a:latin typeface="Cambria Math" panose="02040503050406030204" pitchFamily="18" charset="0"/>
                            </a:rPr>
                          </m:ctrlPr>
                        </m:dPr>
                        <m:e>
                          <m:sSub>
                            <m:sSubPr>
                              <m:ctrlPr>
                                <a:rPr lang="en-US" i="1" dirty="0">
                                  <a:latin typeface="Cambria Math" panose="02040503050406030204" pitchFamily="18" charset="0"/>
                                </a:rPr>
                              </m:ctrlPr>
                            </m:sSubPr>
                            <m:e>
                              <m:r>
                                <a:rPr lang="en-US" i="1" dirty="0">
                                  <a:latin typeface="Cambria Math" panose="02040503050406030204" pitchFamily="18" charset="0"/>
                                </a:rPr>
                                <m:t>𝑣</m:t>
                              </m:r>
                            </m:e>
                            <m:sub>
                              <m:r>
                                <a:rPr lang="en-US" i="1" dirty="0">
                                  <a:latin typeface="Cambria Math" panose="02040503050406030204" pitchFamily="18" charset="0"/>
                                </a:rPr>
                                <m:t>𝑖</m:t>
                              </m:r>
                            </m:sub>
                          </m:sSub>
                        </m:e>
                      </m:d>
                      <m:d>
                        <m:dPr>
                          <m:begChr m:val="⟨"/>
                          <m:endChr m:val="|"/>
                          <m:ctrlPr>
                            <a:rPr lang="en-US" i="1" dirty="0">
                              <a:latin typeface="Cambria Math" panose="02040503050406030204" pitchFamily="18" charset="0"/>
                            </a:rPr>
                          </m:ctrlPr>
                        </m:dPr>
                        <m:e>
                          <m:sSub>
                            <m:sSubPr>
                              <m:ctrlPr>
                                <a:rPr lang="en-US" i="1" dirty="0">
                                  <a:latin typeface="Cambria Math" panose="02040503050406030204" pitchFamily="18" charset="0"/>
                                </a:rPr>
                              </m:ctrlPr>
                            </m:sSubPr>
                            <m:e>
                              <m:r>
                                <a:rPr lang="en-US" i="1" dirty="0">
                                  <a:latin typeface="Cambria Math" panose="02040503050406030204" pitchFamily="18" charset="0"/>
                                </a:rPr>
                                <m:t>𝑣</m:t>
                              </m:r>
                            </m:e>
                            <m:sub>
                              <m:r>
                                <a:rPr lang="en-US" i="1" dirty="0">
                                  <a:latin typeface="Cambria Math" panose="02040503050406030204" pitchFamily="18" charset="0"/>
                                </a:rPr>
                                <m:t>𝑖</m:t>
                              </m:r>
                            </m:sub>
                          </m:sSub>
                        </m:e>
                      </m:d>
                      <m:r>
                        <a:rPr lang="en-US" b="0" i="1" dirty="0" smtClean="0">
                          <a:latin typeface="Cambria Math" panose="02040503050406030204" pitchFamily="18" charset="0"/>
                        </a:rPr>
                        <m:t>⊗</m:t>
                      </m:r>
                      <m:d>
                        <m:dPr>
                          <m:begChr m:val="|"/>
                          <m:endChr m:val="⟩"/>
                          <m:ctrlPr>
                            <a:rPr lang="en-US" i="1" dirty="0">
                              <a:latin typeface="Cambria Math" panose="02040503050406030204" pitchFamily="18" charset="0"/>
                            </a:rPr>
                          </m:ctrlPr>
                        </m:dPr>
                        <m:e>
                          <m:sSub>
                            <m:sSubPr>
                              <m:ctrlPr>
                                <a:rPr lang="en-US" i="1" dirty="0">
                                  <a:latin typeface="Cambria Math" panose="02040503050406030204" pitchFamily="18" charset="0"/>
                                </a:rPr>
                              </m:ctrlPr>
                            </m:sSubPr>
                            <m:e>
                              <m:r>
                                <a:rPr lang="en-US" b="0" i="1" dirty="0" smtClean="0">
                                  <a:latin typeface="Cambria Math" panose="02040503050406030204" pitchFamily="18" charset="0"/>
                                </a:rPr>
                                <m:t>𝜆</m:t>
                              </m:r>
                            </m:e>
                            <m:sub>
                              <m:r>
                                <a:rPr lang="en-US" i="1" dirty="0">
                                  <a:latin typeface="Cambria Math" panose="02040503050406030204" pitchFamily="18" charset="0"/>
                                </a:rPr>
                                <m:t>𝑖</m:t>
                              </m:r>
                            </m:sub>
                          </m:sSub>
                        </m:e>
                      </m:d>
                      <m:d>
                        <m:dPr>
                          <m:begChr m:val="⟨"/>
                          <m:endChr m:val="|"/>
                          <m:ctrlPr>
                            <a:rPr lang="en-US" i="1" dirty="0">
                              <a:latin typeface="Cambria Math" panose="02040503050406030204" pitchFamily="18" charset="0"/>
                            </a:rPr>
                          </m:ctrlPr>
                        </m:dPr>
                        <m:e>
                          <m:sSub>
                            <m:sSubPr>
                              <m:ctrlPr>
                                <a:rPr lang="en-US" i="1" dirty="0">
                                  <a:latin typeface="Cambria Math" panose="02040503050406030204" pitchFamily="18" charset="0"/>
                                </a:rPr>
                              </m:ctrlPr>
                            </m:sSubPr>
                            <m:e>
                              <m:r>
                                <a:rPr lang="en-US" b="0" i="1" dirty="0" smtClean="0">
                                  <a:latin typeface="Cambria Math" panose="02040503050406030204" pitchFamily="18" charset="0"/>
                                </a:rPr>
                                <m:t>𝜆</m:t>
                              </m:r>
                            </m:e>
                            <m:sub>
                              <m:r>
                                <a:rPr lang="en-US" i="1" dirty="0">
                                  <a:latin typeface="Cambria Math" panose="02040503050406030204" pitchFamily="18" charset="0"/>
                                </a:rPr>
                                <m:t>𝑖</m:t>
                              </m:r>
                            </m:sub>
                          </m:sSub>
                        </m:e>
                      </m:d>
                    </m:oMath>
                  </m:oMathPara>
                </a14:m>
                <a:endParaRPr lang="en-US" b="0" dirty="0"/>
              </a:p>
            </p:txBody>
          </p:sp>
        </mc:Choice>
        <mc:Fallback xmlns="">
          <p:sp>
            <p:nvSpPr>
              <p:cNvPr id="25" name="Rectangle: Rounded Corners 24">
                <a:extLst>
                  <a:ext uri="{FF2B5EF4-FFF2-40B4-BE49-F238E27FC236}">
                    <a16:creationId xmlns:a16="http://schemas.microsoft.com/office/drawing/2014/main" id="{F2085156-27BF-F269-F6E5-17B322687DB8}"/>
                  </a:ext>
                </a:extLst>
              </p:cNvPr>
              <p:cNvSpPr>
                <a:spLocks noRot="1" noChangeAspect="1" noMove="1" noResize="1" noEditPoints="1" noAdjustHandles="1" noChangeArrowheads="1" noChangeShapeType="1" noTextEdit="1"/>
              </p:cNvSpPr>
              <p:nvPr/>
            </p:nvSpPr>
            <p:spPr>
              <a:xfrm>
                <a:off x="5569300" y="4502183"/>
                <a:ext cx="5606240" cy="1219830"/>
              </a:xfrm>
              <a:prstGeom prst="roundRect">
                <a:avLst/>
              </a:prstGeom>
              <a:blipFill>
                <a:blip r:embed="rId4"/>
                <a:stretch>
                  <a:fillRect/>
                </a:stretch>
              </a:blipFill>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26" name="Rectangle: Rounded Corners 25">
                <a:extLst>
                  <a:ext uri="{FF2B5EF4-FFF2-40B4-BE49-F238E27FC236}">
                    <a16:creationId xmlns:a16="http://schemas.microsoft.com/office/drawing/2014/main" id="{74EDE3C3-C5B2-DFE3-FDAC-122BB8A86B85}"/>
                  </a:ext>
                </a:extLst>
              </p:cNvPr>
              <p:cNvSpPr/>
              <p:nvPr/>
            </p:nvSpPr>
            <p:spPr>
              <a:xfrm>
                <a:off x="1016460" y="4502183"/>
                <a:ext cx="2328036" cy="121983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INPUT</a:t>
                </a:r>
              </a:p>
              <a:p>
                <a:pPr algn="ctr"/>
                <a:endParaRPr lang="en-US" dirty="0"/>
              </a:p>
              <a:p>
                <a:pPr algn="ctr"/>
                <a14:m>
                  <m:oMathPara xmlns:m="http://schemas.openxmlformats.org/officeDocument/2006/math">
                    <m:oMathParaPr>
                      <m:jc m:val="centerGroup"/>
                    </m:oMathParaPr>
                    <m:oMath xmlns:m="http://schemas.openxmlformats.org/officeDocument/2006/math">
                      <m:d>
                        <m:dPr>
                          <m:begChr m:val="|"/>
                          <m:endChr m:val="⟩"/>
                          <m:ctrlPr>
                            <a:rPr lang="en-US" b="0" i="1" dirty="0" smtClean="0">
                              <a:latin typeface="Cambria Math" panose="02040503050406030204" pitchFamily="18" charset="0"/>
                            </a:rPr>
                          </m:ctrlPr>
                        </m:dPr>
                        <m:e>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𝑣</m:t>
                              </m:r>
                            </m:e>
                            <m:sub>
                              <m:r>
                                <a:rPr lang="en-US" b="0" i="1" dirty="0" smtClean="0">
                                  <a:latin typeface="Cambria Math" panose="02040503050406030204" pitchFamily="18" charset="0"/>
                                </a:rPr>
                                <m:t>𝑖</m:t>
                              </m:r>
                            </m:sub>
                          </m:sSub>
                        </m:e>
                      </m:d>
                      <m:d>
                        <m:dPr>
                          <m:begChr m:val="⟨"/>
                          <m:endChr m:val="|"/>
                          <m:ctrlPr>
                            <a:rPr lang="en-US" b="0" i="1" dirty="0" smtClean="0">
                              <a:latin typeface="Cambria Math" panose="02040503050406030204" pitchFamily="18" charset="0"/>
                            </a:rPr>
                          </m:ctrlPr>
                        </m:dPr>
                        <m:e>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𝑣</m:t>
                              </m:r>
                            </m:e>
                            <m:sub>
                              <m:r>
                                <a:rPr lang="en-US" b="0" i="1" dirty="0" smtClean="0">
                                  <a:latin typeface="Cambria Math" panose="02040503050406030204" pitchFamily="18" charset="0"/>
                                </a:rPr>
                                <m:t>𝑖</m:t>
                              </m:r>
                            </m:sub>
                          </m:sSub>
                        </m:e>
                      </m:d>
                    </m:oMath>
                  </m:oMathPara>
                </a14:m>
                <a:endParaRPr lang="en-AU" dirty="0"/>
              </a:p>
            </p:txBody>
          </p:sp>
        </mc:Choice>
        <mc:Fallback xmlns="">
          <p:sp>
            <p:nvSpPr>
              <p:cNvPr id="26" name="Rectangle: Rounded Corners 25">
                <a:extLst>
                  <a:ext uri="{FF2B5EF4-FFF2-40B4-BE49-F238E27FC236}">
                    <a16:creationId xmlns:a16="http://schemas.microsoft.com/office/drawing/2014/main" id="{74EDE3C3-C5B2-DFE3-FDAC-122BB8A86B85}"/>
                  </a:ext>
                </a:extLst>
              </p:cNvPr>
              <p:cNvSpPr>
                <a:spLocks noRot="1" noChangeAspect="1" noMove="1" noResize="1" noEditPoints="1" noAdjustHandles="1" noChangeArrowheads="1" noChangeShapeType="1" noTextEdit="1"/>
              </p:cNvSpPr>
              <p:nvPr/>
            </p:nvSpPr>
            <p:spPr>
              <a:xfrm>
                <a:off x="1016460" y="4502183"/>
                <a:ext cx="2328036" cy="1219830"/>
              </a:xfrm>
              <a:prstGeom prst="roundRect">
                <a:avLst/>
              </a:prstGeom>
              <a:blipFill>
                <a:blip r:embed="rId5"/>
                <a:stretch>
                  <a:fillRect/>
                </a:stretch>
              </a:blipFill>
            </p:spPr>
            <p:txBody>
              <a:bodyPr/>
              <a:lstStyle/>
              <a:p>
                <a:r>
                  <a:rPr lang="en-AU">
                    <a:noFill/>
                  </a:rPr>
                  <a:t> </a:t>
                </a:r>
              </a:p>
            </p:txBody>
          </p:sp>
        </mc:Fallback>
      </mc:AlternateContent>
      <p:cxnSp>
        <p:nvCxnSpPr>
          <p:cNvPr id="27" name="Straight Arrow Connector 26">
            <a:extLst>
              <a:ext uri="{FF2B5EF4-FFF2-40B4-BE49-F238E27FC236}">
                <a16:creationId xmlns:a16="http://schemas.microsoft.com/office/drawing/2014/main" id="{A96F8E75-63F3-34EE-4380-EBECBADAFCC4}"/>
              </a:ext>
            </a:extLst>
          </p:cNvPr>
          <p:cNvCxnSpPr>
            <a:cxnSpLocks/>
            <a:endCxn id="25" idx="1"/>
          </p:cNvCxnSpPr>
          <p:nvPr/>
        </p:nvCxnSpPr>
        <p:spPr>
          <a:xfrm>
            <a:off x="3344496" y="5112098"/>
            <a:ext cx="2224804" cy="1"/>
          </a:xfrm>
          <a:prstGeom prst="straightConnector1">
            <a:avLst/>
          </a:prstGeom>
          <a:ln w="76200">
            <a:tailEnd type="triangle"/>
          </a:ln>
        </p:spPr>
        <p:style>
          <a:lnRef idx="1">
            <a:schemeClr val="accent2"/>
          </a:lnRef>
          <a:fillRef idx="0">
            <a:schemeClr val="accent2"/>
          </a:fillRef>
          <a:effectRef idx="0">
            <a:schemeClr val="accent2"/>
          </a:effectRef>
          <a:fontRef idx="minor">
            <a:schemeClr val="tx1"/>
          </a:fontRef>
        </p:style>
      </p:cxnSp>
      <p:sp>
        <p:nvSpPr>
          <p:cNvPr id="28" name="Title 1">
            <a:extLst>
              <a:ext uri="{FF2B5EF4-FFF2-40B4-BE49-F238E27FC236}">
                <a16:creationId xmlns:a16="http://schemas.microsoft.com/office/drawing/2014/main" id="{0750607D-D25A-E6AA-9625-6C0743CC32A5}"/>
              </a:ext>
            </a:extLst>
          </p:cNvPr>
          <p:cNvSpPr txBox="1">
            <a:spLocks/>
          </p:cNvSpPr>
          <p:nvPr/>
        </p:nvSpPr>
        <p:spPr>
          <a:xfrm>
            <a:off x="413421" y="3320983"/>
            <a:ext cx="11091600" cy="1332000"/>
          </a:xfrm>
          <a:prstGeom prst="rect">
            <a:avLst/>
          </a:prstGeom>
        </p:spPr>
        <p:txBody>
          <a:bodyPr vert="horz" wrap="square" lIns="0" tIns="0" rIns="0" bIns="0" rtlCol="0" anchor="ctr" anchorCtr="0">
            <a:normAutofit/>
          </a:bodyPr>
          <a:lstStyle>
            <a:lvl1pPr algn="l" defTabSz="914400" rtl="0" eaLnBrk="1" latinLnBrk="0" hangingPunct="1">
              <a:lnSpc>
                <a:spcPct val="100000"/>
              </a:lnSpc>
              <a:spcBef>
                <a:spcPct val="0"/>
              </a:spcBef>
              <a:buNone/>
              <a:defRPr lang="en-US" sz="4800" kern="1200" dirty="0">
                <a:solidFill>
                  <a:schemeClr val="tx1"/>
                </a:solidFill>
                <a:latin typeface="+mj-lt"/>
                <a:ea typeface="+mj-ea"/>
                <a:cs typeface="+mj-cs"/>
              </a:defRPr>
            </a:lvl1pPr>
          </a:lstStyle>
          <a:p>
            <a:r>
              <a:rPr lang="en-AU" dirty="0"/>
              <a:t>Quantum Phase Estimation </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99F976C3-C47F-FE98-5784-62C79EC52C33}"/>
                  </a:ext>
                </a:extLst>
              </p:cNvPr>
              <p:cNvSpPr txBox="1"/>
              <p:nvPr/>
            </p:nvSpPr>
            <p:spPr>
              <a:xfrm>
                <a:off x="7530590" y="2782669"/>
                <a:ext cx="1683659" cy="646331"/>
              </a:xfrm>
              <a:prstGeom prst="rect">
                <a:avLst/>
              </a:prstGeom>
              <a:noFill/>
            </p:spPr>
            <p:txBody>
              <a:bodyPr wrap="square" rtlCol="0">
                <a:spAutoFit/>
              </a:bodyPr>
              <a:lstStyle/>
              <a:p>
                <a:r>
                  <a:rPr lang="en-US" b="0" dirty="0"/>
                  <a:t>Eigenvalue: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𝜆</m:t>
                        </m:r>
                      </m:e>
                      <m:sub>
                        <m:r>
                          <a:rPr lang="en-US" b="0" i="1" smtClean="0">
                            <a:latin typeface="Cambria Math" panose="02040503050406030204" pitchFamily="18" charset="0"/>
                          </a:rPr>
                          <m:t>𝑖</m:t>
                        </m:r>
                      </m:sub>
                    </m:sSub>
                  </m:oMath>
                </a14:m>
                <a:endParaRPr lang="en-AU" dirty="0"/>
              </a:p>
              <a:p>
                <a:r>
                  <a:rPr lang="en-AU" dirty="0"/>
                  <a:t>Eigenvector: </a:t>
                </a:r>
                <a14:m>
                  <m:oMath xmlns:m="http://schemas.openxmlformats.org/officeDocument/2006/math">
                    <m:sSub>
                      <m:sSubPr>
                        <m:ctrlPr>
                          <a:rPr lang="en-US" b="0" i="1" dirty="0"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𝑣</m:t>
                            </m:r>
                          </m:e>
                        </m:acc>
                      </m:e>
                      <m:sub>
                        <m:r>
                          <a:rPr lang="en-US" b="0" i="1" dirty="0" smtClean="0">
                            <a:latin typeface="Cambria Math" panose="02040503050406030204" pitchFamily="18" charset="0"/>
                          </a:rPr>
                          <m:t>𝑖</m:t>
                        </m:r>
                      </m:sub>
                    </m:sSub>
                  </m:oMath>
                </a14:m>
                <a:endParaRPr lang="en-AU" dirty="0"/>
              </a:p>
            </p:txBody>
          </p:sp>
        </mc:Choice>
        <mc:Fallback xmlns="">
          <p:sp>
            <p:nvSpPr>
              <p:cNvPr id="2" name="TextBox 1">
                <a:extLst>
                  <a:ext uri="{FF2B5EF4-FFF2-40B4-BE49-F238E27FC236}">
                    <a16:creationId xmlns:a16="http://schemas.microsoft.com/office/drawing/2014/main" id="{99F976C3-C47F-FE98-5784-62C79EC52C33}"/>
                  </a:ext>
                </a:extLst>
              </p:cNvPr>
              <p:cNvSpPr txBox="1">
                <a:spLocks noRot="1" noChangeAspect="1" noMove="1" noResize="1" noEditPoints="1" noAdjustHandles="1" noChangeArrowheads="1" noChangeShapeType="1" noTextEdit="1"/>
              </p:cNvSpPr>
              <p:nvPr/>
            </p:nvSpPr>
            <p:spPr>
              <a:xfrm>
                <a:off x="7530590" y="2782669"/>
                <a:ext cx="1683659" cy="646331"/>
              </a:xfrm>
              <a:prstGeom prst="rect">
                <a:avLst/>
              </a:prstGeom>
              <a:blipFill>
                <a:blip r:embed="rId6"/>
                <a:stretch>
                  <a:fillRect l="-2888" t="-4673" r="-9025" b="-13084"/>
                </a:stretch>
              </a:blipFill>
            </p:spPr>
            <p:txBody>
              <a:bodyPr/>
              <a:lstStyle/>
              <a:p>
                <a:r>
                  <a:rPr lang="en-AU">
                    <a:noFill/>
                  </a:rPr>
                  <a:t> </a:t>
                </a:r>
              </a:p>
            </p:txBody>
          </p:sp>
        </mc:Fallback>
      </mc:AlternateContent>
      <p:pic>
        <p:nvPicPr>
          <p:cNvPr id="3" name="Picture 2" descr="Silicon Quantum Computing | LinkedIn">
            <a:extLst>
              <a:ext uri="{FF2B5EF4-FFF2-40B4-BE49-F238E27FC236}">
                <a16:creationId xmlns:a16="http://schemas.microsoft.com/office/drawing/2014/main" id="{05025C2C-51F0-E6C7-9193-D9278CB711F0}"/>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1500" b="96000" l="10000" r="90000">
                        <a14:foregroundMark x1="49500" y1="16000" x2="49500" y2="16000"/>
                        <a14:foregroundMark x1="55500" y1="96000" x2="55500" y2="96000"/>
                        <a14:foregroundMark x1="48000" y1="8500" x2="48000" y2="8500"/>
                        <a14:foregroundMark x1="51500" y1="1500" x2="51500" y2="1500"/>
                      </a14:backgroundRemoval>
                    </a14:imgEffect>
                  </a14:imgLayer>
                </a14:imgProps>
              </a:ext>
              <a:ext uri="{28A0092B-C50C-407E-A947-70E740481C1C}">
                <a14:useLocalDpi xmlns:a14="http://schemas.microsoft.com/office/drawing/2010/main" val="0"/>
              </a:ext>
            </a:extLst>
          </a:blip>
          <a:srcRect/>
          <a:stretch>
            <a:fillRect/>
          </a:stretch>
        </p:blipFill>
        <p:spPr bwMode="auto">
          <a:xfrm>
            <a:off x="11044856" y="187564"/>
            <a:ext cx="1083422" cy="10834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1034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9" grpId="0"/>
      <p:bldP spid="25" grpId="0" animBg="1"/>
      <p:bldP spid="26" grpId="0" animBg="1"/>
      <p:bldP spid="28" grpId="0"/>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Rounded Corners 20">
            <a:extLst>
              <a:ext uri="{FF2B5EF4-FFF2-40B4-BE49-F238E27FC236}">
                <a16:creationId xmlns:a16="http://schemas.microsoft.com/office/drawing/2014/main" id="{A8627768-97AC-2686-A42D-65384A031381}"/>
              </a:ext>
            </a:extLst>
          </p:cNvPr>
          <p:cNvSpPr>
            <a:spLocks/>
          </p:cNvSpPr>
          <p:nvPr/>
        </p:nvSpPr>
        <p:spPr>
          <a:xfrm>
            <a:off x="299737" y="751585"/>
            <a:ext cx="11592525" cy="5224543"/>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AU" dirty="0"/>
          </a:p>
        </p:txBody>
      </p:sp>
      <p:sp>
        <p:nvSpPr>
          <p:cNvPr id="2" name="Oval 1">
            <a:extLst>
              <a:ext uri="{FF2B5EF4-FFF2-40B4-BE49-F238E27FC236}">
                <a16:creationId xmlns:a16="http://schemas.microsoft.com/office/drawing/2014/main" id="{FE8BBAAB-EF46-6FAC-6CA9-70A9D72F7369}"/>
              </a:ext>
            </a:extLst>
          </p:cNvPr>
          <p:cNvSpPr/>
          <p:nvPr/>
        </p:nvSpPr>
        <p:spPr>
          <a:xfrm>
            <a:off x="5479208" y="2870075"/>
            <a:ext cx="148280" cy="148280"/>
          </a:xfrm>
          <a:prstGeom prst="ellipse">
            <a:avLst/>
          </a:prstGeom>
          <a:solidFill>
            <a:srgbClr val="E7E6E6">
              <a:lumMod val="10000"/>
            </a:srgbClr>
          </a:solidFill>
          <a:ln w="12700" cap="flat" cmpd="sng" algn="ctr">
            <a:solidFill>
              <a:srgbClr val="E7E6E6">
                <a:lumMod val="10000"/>
              </a:srgbClr>
            </a:solidFill>
            <a:prstDash val="solid"/>
            <a:miter lim="800000"/>
          </a:ln>
          <a:effectLst/>
        </p:spPr>
        <p:style>
          <a:lnRef idx="0">
            <a:scrgbClr r="0" g="0" b="0"/>
          </a:lnRef>
          <a:fillRef idx="0">
            <a:scrgbClr r="0" g="0" b="0"/>
          </a:fillRef>
          <a:effectRef idx="0">
            <a:scrgbClr r="0" g="0" b="0"/>
          </a:effectRef>
          <a:fontRef idx="major"/>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cxnSp>
        <p:nvCxnSpPr>
          <p:cNvPr id="3" name="Straight Connector 2">
            <a:extLst>
              <a:ext uri="{FF2B5EF4-FFF2-40B4-BE49-F238E27FC236}">
                <a16:creationId xmlns:a16="http://schemas.microsoft.com/office/drawing/2014/main" id="{D281B99E-B3AB-B517-51B3-6BE06792A2A2}"/>
              </a:ext>
            </a:extLst>
          </p:cNvPr>
          <p:cNvCxnSpPr>
            <a:cxnSpLocks/>
          </p:cNvCxnSpPr>
          <p:nvPr/>
        </p:nvCxnSpPr>
        <p:spPr>
          <a:xfrm>
            <a:off x="5556377" y="2948121"/>
            <a:ext cx="0" cy="1198631"/>
          </a:xfrm>
          <a:prstGeom prst="line">
            <a:avLst/>
          </a:prstGeom>
          <a:noFill/>
          <a:ln w="31750" cap="flat" cmpd="sng" algn="ctr">
            <a:solidFill>
              <a:srgbClr val="E7E6E6">
                <a:lumMod val="10000"/>
              </a:srgbClr>
            </a:solidFill>
            <a:prstDash val="solid"/>
            <a:miter lim="800000"/>
          </a:ln>
          <a:effectLst/>
        </p:spPr>
      </p:cxnSp>
      <p:cxnSp>
        <p:nvCxnSpPr>
          <p:cNvPr id="4" name="Straight Connector 3">
            <a:extLst>
              <a:ext uri="{FF2B5EF4-FFF2-40B4-BE49-F238E27FC236}">
                <a16:creationId xmlns:a16="http://schemas.microsoft.com/office/drawing/2014/main" id="{BC529316-57DE-7416-1E61-0397397D7779}"/>
              </a:ext>
            </a:extLst>
          </p:cNvPr>
          <p:cNvCxnSpPr>
            <a:cxnSpLocks/>
          </p:cNvCxnSpPr>
          <p:nvPr/>
        </p:nvCxnSpPr>
        <p:spPr>
          <a:xfrm>
            <a:off x="2093587" y="3995089"/>
            <a:ext cx="7426724" cy="0"/>
          </a:xfrm>
          <a:prstGeom prst="line">
            <a:avLst/>
          </a:prstGeom>
          <a:noFill/>
          <a:ln w="31750" cap="flat" cmpd="sng" algn="ctr">
            <a:solidFill>
              <a:srgbClr val="E7E6E6">
                <a:lumMod val="10000"/>
              </a:srgbClr>
            </a:solidFill>
            <a:prstDash val="solid"/>
            <a:miter lim="800000"/>
          </a:ln>
          <a:effectLst/>
        </p:spPr>
      </p:cxnSp>
      <p:cxnSp>
        <p:nvCxnSpPr>
          <p:cNvPr id="5" name="Straight Connector 4">
            <a:extLst>
              <a:ext uri="{FF2B5EF4-FFF2-40B4-BE49-F238E27FC236}">
                <a16:creationId xmlns:a16="http://schemas.microsoft.com/office/drawing/2014/main" id="{78761D92-0E0F-C5C3-1FAA-3A3BAE4DEF95}"/>
              </a:ext>
            </a:extLst>
          </p:cNvPr>
          <p:cNvCxnSpPr>
            <a:cxnSpLocks/>
            <a:stCxn id="13" idx="3"/>
          </p:cNvCxnSpPr>
          <p:nvPr/>
        </p:nvCxnSpPr>
        <p:spPr>
          <a:xfrm>
            <a:off x="2093587" y="2944857"/>
            <a:ext cx="7466719" cy="0"/>
          </a:xfrm>
          <a:prstGeom prst="line">
            <a:avLst/>
          </a:prstGeom>
          <a:noFill/>
          <a:ln w="31750" cap="flat" cmpd="sng" algn="ctr">
            <a:solidFill>
              <a:srgbClr val="E7E6E6">
                <a:lumMod val="10000"/>
              </a:srgbClr>
            </a:solidFill>
            <a:prstDash val="solid"/>
            <a:miter lim="800000"/>
          </a:ln>
          <a:effectLst/>
        </p:spPr>
      </p:cxnSp>
      <p:sp>
        <p:nvSpPr>
          <p:cNvPr id="6" name="Rectangle 5">
            <a:extLst>
              <a:ext uri="{FF2B5EF4-FFF2-40B4-BE49-F238E27FC236}">
                <a16:creationId xmlns:a16="http://schemas.microsoft.com/office/drawing/2014/main" id="{518CF896-7DC0-571C-439D-BD0153DD0EFF}"/>
              </a:ext>
            </a:extLst>
          </p:cNvPr>
          <p:cNvSpPr/>
          <p:nvPr/>
        </p:nvSpPr>
        <p:spPr>
          <a:xfrm>
            <a:off x="4725572" y="3444658"/>
            <a:ext cx="1796386" cy="1118678"/>
          </a:xfrm>
          <a:prstGeom prst="rect">
            <a:avLst/>
          </a:prstGeom>
          <a:solidFill>
            <a:sysClr val="window" lastClr="FFFFFF"/>
          </a:solidFill>
          <a:ln w="31750" cap="flat" cmpd="sng" algn="ctr">
            <a:solidFill>
              <a:srgbClr val="E7E6E6">
                <a:lumMod val="10000"/>
              </a:srgbClr>
            </a:solidFill>
            <a:prstDash val="solid"/>
            <a:miter lim="800000"/>
          </a:ln>
          <a:effectLst/>
        </p:spPr>
        <p:style>
          <a:lnRef idx="0">
            <a:scrgbClr r="0" g="0" b="0"/>
          </a:lnRef>
          <a:fillRef idx="0">
            <a:scrgbClr r="0" g="0" b="0"/>
          </a:fillRef>
          <a:effectRef idx="0">
            <a:scrgbClr r="0" g="0" b="0"/>
          </a:effectRef>
          <a:fontRef idx="major"/>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1C2674A-ECAB-DEE8-E91E-AAE10180F09F}"/>
                  </a:ext>
                </a:extLst>
              </p:cNvPr>
              <p:cNvSpPr txBox="1"/>
              <p:nvPr/>
            </p:nvSpPr>
            <p:spPr>
              <a:xfrm>
                <a:off x="4871003" y="3677978"/>
                <a:ext cx="1505523" cy="615553"/>
              </a:xfrm>
              <a:prstGeom prst="rect">
                <a:avLst/>
              </a:prstGeom>
              <a:noFill/>
            </p:spPr>
            <p:txBody>
              <a:bodyPr wrap="square" lIns="0" tIns="0" rIns="0" bIns="0" rtlCol="0">
                <a:spAutoFit/>
              </a:bodyPr>
              <a:lstStyle/>
              <a:p>
                <a:pPr algn="ctr"/>
                <a14:m>
                  <m:oMathPara xmlns:m="http://schemas.openxmlformats.org/officeDocument/2006/math">
                    <m:oMathParaPr>
                      <m:jc m:val="centerGroup"/>
                    </m:oMathParaPr>
                    <m:oMath xmlns:m="http://schemas.openxmlformats.org/officeDocument/2006/math">
                      <m:r>
                        <a:rPr lang="en-AU" sz="2000" i="1" smtClean="0">
                          <a:solidFill>
                            <a:srgbClr val="E7E6E6">
                              <a:lumMod val="10000"/>
                            </a:srgbClr>
                          </a:solidFill>
                          <a:latin typeface="Cambria Math" panose="02040503050406030204" pitchFamily="18" charset="0"/>
                        </a:rPr>
                        <m:t>   </m:t>
                      </m:r>
                      <m:r>
                        <m:rPr>
                          <m:sty m:val="p"/>
                        </m:rPr>
                        <a:rPr lang="en-AU" sz="2000" i="0" smtClean="0">
                          <a:solidFill>
                            <a:srgbClr val="E7E6E6">
                              <a:lumMod val="10000"/>
                            </a:srgbClr>
                          </a:solidFill>
                          <a:latin typeface="Cambria Math" panose="02040503050406030204" pitchFamily="18" charset="0"/>
                        </a:rPr>
                        <m:t>Amplitude</m:t>
                      </m:r>
                    </m:oMath>
                  </m:oMathPara>
                </a14:m>
                <a:endParaRPr lang="en-AU" sz="2000" dirty="0">
                  <a:solidFill>
                    <a:srgbClr val="E7E6E6">
                      <a:lumMod val="10000"/>
                    </a:srgbClr>
                  </a:solidFill>
                  <a:latin typeface="Calibri" panose="020F0502020204030204"/>
                </a:endParaRPr>
              </a:p>
              <a:p>
                <a:pPr algn="ctr"/>
                <a14:m>
                  <m:oMathPara xmlns:m="http://schemas.openxmlformats.org/officeDocument/2006/math">
                    <m:oMathParaPr>
                      <m:jc m:val="centerGroup"/>
                    </m:oMathParaPr>
                    <m:oMath xmlns:m="http://schemas.openxmlformats.org/officeDocument/2006/math">
                      <m:r>
                        <m:rPr>
                          <m:sty m:val="p"/>
                        </m:rPr>
                        <a:rPr lang="en-AU" sz="2000" i="0">
                          <a:solidFill>
                            <a:srgbClr val="E7E6E6">
                              <a:lumMod val="10000"/>
                            </a:srgbClr>
                          </a:solidFill>
                          <a:latin typeface="Cambria Math" panose="02040503050406030204" pitchFamily="18" charset="0"/>
                        </a:rPr>
                        <m:t>Ampl</m:t>
                      </m:r>
                      <m:r>
                        <m:rPr>
                          <m:sty m:val="p"/>
                        </m:rPr>
                        <a:rPr lang="en-AU" sz="2000" i="0" smtClean="0">
                          <a:solidFill>
                            <a:srgbClr val="E7E6E6">
                              <a:lumMod val="10000"/>
                            </a:srgbClr>
                          </a:solidFill>
                          <a:latin typeface="Cambria Math" panose="02040503050406030204" pitchFamily="18" charset="0"/>
                        </a:rPr>
                        <m:t>ification</m:t>
                      </m:r>
                    </m:oMath>
                  </m:oMathPara>
                </a14:m>
                <a:endParaRPr lang="en-AU" sz="2000" dirty="0">
                  <a:solidFill>
                    <a:srgbClr val="E7E6E6">
                      <a:lumMod val="10000"/>
                    </a:srgbClr>
                  </a:solidFill>
                  <a:latin typeface="Calibri" panose="020F0502020204030204"/>
                </a:endParaRPr>
              </a:p>
            </p:txBody>
          </p:sp>
        </mc:Choice>
        <mc:Fallback xmlns="">
          <p:sp>
            <p:nvSpPr>
              <p:cNvPr id="7" name="TextBox 6">
                <a:extLst>
                  <a:ext uri="{FF2B5EF4-FFF2-40B4-BE49-F238E27FC236}">
                    <a16:creationId xmlns:a16="http://schemas.microsoft.com/office/drawing/2014/main" id="{01C2674A-ECAB-DEE8-E91E-AAE10180F09F}"/>
                  </a:ext>
                </a:extLst>
              </p:cNvPr>
              <p:cNvSpPr txBox="1">
                <a:spLocks noRot="1" noChangeAspect="1" noMove="1" noResize="1" noEditPoints="1" noAdjustHandles="1" noChangeArrowheads="1" noChangeShapeType="1" noTextEdit="1"/>
              </p:cNvSpPr>
              <p:nvPr/>
            </p:nvSpPr>
            <p:spPr>
              <a:xfrm>
                <a:off x="4871003" y="3677978"/>
                <a:ext cx="1505523" cy="615553"/>
              </a:xfrm>
              <a:prstGeom prst="rect">
                <a:avLst/>
              </a:prstGeom>
              <a:blipFill>
                <a:blip r:embed="rId2"/>
                <a:stretch>
                  <a:fillRect l="-8502" r="-2834" b="-16832"/>
                </a:stretch>
              </a:blipFill>
            </p:spPr>
            <p:txBody>
              <a:bodyPr/>
              <a:lstStyle/>
              <a:p>
                <a:r>
                  <a:rPr lang="en-AU">
                    <a:noFill/>
                  </a:rPr>
                  <a:t> </a:t>
                </a:r>
              </a:p>
            </p:txBody>
          </p:sp>
        </mc:Fallback>
      </mc:AlternateContent>
      <p:sp>
        <p:nvSpPr>
          <p:cNvPr id="8" name="Rectangle 7">
            <a:extLst>
              <a:ext uri="{FF2B5EF4-FFF2-40B4-BE49-F238E27FC236}">
                <a16:creationId xmlns:a16="http://schemas.microsoft.com/office/drawing/2014/main" id="{E86BDE11-DE6D-36B8-69D0-EE1E1431719E}"/>
              </a:ext>
            </a:extLst>
          </p:cNvPr>
          <p:cNvSpPr/>
          <p:nvPr/>
        </p:nvSpPr>
        <p:spPr>
          <a:xfrm>
            <a:off x="7615002" y="2285609"/>
            <a:ext cx="1359122" cy="1312745"/>
          </a:xfrm>
          <a:prstGeom prst="rect">
            <a:avLst/>
          </a:prstGeom>
          <a:solidFill>
            <a:sysClr val="window" lastClr="FFFFFF"/>
          </a:solidFill>
          <a:ln w="31750" cap="flat" cmpd="sng" algn="ctr">
            <a:solidFill>
              <a:srgbClr val="E7E6E6">
                <a:lumMod val="10000"/>
              </a:srgbClr>
            </a:solidFill>
            <a:prstDash val="solid"/>
            <a:miter lim="800000"/>
          </a:ln>
          <a:effectLst/>
        </p:spPr>
        <p:style>
          <a:lnRef idx="0">
            <a:scrgbClr r="0" g="0" b="0"/>
          </a:lnRef>
          <a:fillRef idx="0">
            <a:scrgbClr r="0" g="0" b="0"/>
          </a:fillRef>
          <a:effectRef idx="0">
            <a:scrgbClr r="0" g="0" b="0"/>
          </a:effectRef>
          <a:fontRef idx="major"/>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91F8EC9E-A792-130F-5998-E44924DA4CA0}"/>
                  </a:ext>
                </a:extLst>
              </p:cNvPr>
              <p:cNvSpPr txBox="1"/>
              <p:nvPr/>
            </p:nvSpPr>
            <p:spPr>
              <a:xfrm>
                <a:off x="7782448" y="2539513"/>
                <a:ext cx="1106072" cy="8309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AU" i="0" smtClean="0">
                          <a:solidFill>
                            <a:srgbClr val="E7E6E6">
                              <a:lumMod val="10000"/>
                            </a:srgbClr>
                          </a:solidFill>
                          <a:latin typeface="Cambria Math" panose="02040503050406030204" pitchFamily="18" charset="0"/>
                        </a:rPr>
                        <m:t>Quantum</m:t>
                      </m:r>
                    </m:oMath>
                  </m:oMathPara>
                </a14:m>
                <a:endParaRPr lang="en-AU" dirty="0">
                  <a:solidFill>
                    <a:srgbClr val="E7E6E6">
                      <a:lumMod val="10000"/>
                    </a:srgbClr>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m:rPr>
                          <m:sty m:val="p"/>
                        </m:rPr>
                        <a:rPr lang="en-AU" i="0" smtClean="0">
                          <a:solidFill>
                            <a:srgbClr val="E7E6E6">
                              <a:lumMod val="10000"/>
                            </a:srgbClr>
                          </a:solidFill>
                          <a:latin typeface="Cambria Math" panose="02040503050406030204" pitchFamily="18" charset="0"/>
                        </a:rPr>
                        <m:t>Fourier</m:t>
                      </m:r>
                    </m:oMath>
                  </m:oMathPara>
                </a14:m>
                <a:endParaRPr lang="en-AU" dirty="0">
                  <a:solidFill>
                    <a:srgbClr val="E7E6E6">
                      <a:lumMod val="10000"/>
                    </a:srgbClr>
                  </a:solidFill>
                  <a:latin typeface="Calibri" panose="020F0502020204030204"/>
                </a:endParaRPr>
              </a:p>
              <a:p>
                <a:pPr/>
                <a14:m>
                  <m:oMathPara xmlns:m="http://schemas.openxmlformats.org/officeDocument/2006/math">
                    <m:oMathParaPr>
                      <m:jc m:val="centerGroup"/>
                    </m:oMathParaPr>
                    <m:oMath xmlns:m="http://schemas.openxmlformats.org/officeDocument/2006/math">
                      <m:r>
                        <m:rPr>
                          <m:sty m:val="p"/>
                        </m:rPr>
                        <a:rPr lang="en-AU" i="0" smtClean="0">
                          <a:solidFill>
                            <a:srgbClr val="E7E6E6">
                              <a:lumMod val="10000"/>
                            </a:srgbClr>
                          </a:solidFill>
                          <a:latin typeface="Cambria Math" panose="02040503050406030204" pitchFamily="18" charset="0"/>
                        </a:rPr>
                        <m:t>Transform</m:t>
                      </m:r>
                    </m:oMath>
                  </m:oMathPara>
                </a14:m>
                <a:endParaRPr lang="en-US" dirty="0">
                  <a:solidFill>
                    <a:srgbClr val="E7E6E6">
                      <a:lumMod val="10000"/>
                    </a:srgbClr>
                  </a:solidFill>
                  <a:latin typeface="Calibri" panose="020F0502020204030204"/>
                </a:endParaRPr>
              </a:p>
            </p:txBody>
          </p:sp>
        </mc:Choice>
        <mc:Fallback xmlns="">
          <p:sp>
            <p:nvSpPr>
              <p:cNvPr id="9" name="TextBox 8">
                <a:extLst>
                  <a:ext uri="{FF2B5EF4-FFF2-40B4-BE49-F238E27FC236}">
                    <a16:creationId xmlns:a16="http://schemas.microsoft.com/office/drawing/2014/main" id="{91F8EC9E-A792-130F-5998-E44924DA4CA0}"/>
                  </a:ext>
                </a:extLst>
              </p:cNvPr>
              <p:cNvSpPr txBox="1">
                <a:spLocks noRot="1" noChangeAspect="1" noMove="1" noResize="1" noEditPoints="1" noAdjustHandles="1" noChangeArrowheads="1" noChangeShapeType="1" noTextEdit="1"/>
              </p:cNvSpPr>
              <p:nvPr/>
            </p:nvSpPr>
            <p:spPr>
              <a:xfrm>
                <a:off x="7782448" y="2539513"/>
                <a:ext cx="1106072" cy="830997"/>
              </a:xfrm>
              <a:prstGeom prst="rect">
                <a:avLst/>
              </a:prstGeom>
              <a:blipFill>
                <a:blip r:embed="rId3"/>
                <a:stretch>
                  <a:fillRect l="-4972" r="-5525" b="-2206"/>
                </a:stretch>
              </a:blipFill>
            </p:spPr>
            <p:txBody>
              <a:bodyPr/>
              <a:lstStyle/>
              <a:p>
                <a:r>
                  <a:rPr lang="en-AU">
                    <a:noFill/>
                  </a:rPr>
                  <a:t> </a:t>
                </a:r>
              </a:p>
            </p:txBody>
          </p:sp>
        </mc:Fallback>
      </mc:AlternateContent>
      <p:sp>
        <p:nvSpPr>
          <p:cNvPr id="10" name="Rectangle 9">
            <a:extLst>
              <a:ext uri="{FF2B5EF4-FFF2-40B4-BE49-F238E27FC236}">
                <a16:creationId xmlns:a16="http://schemas.microsoft.com/office/drawing/2014/main" id="{E349298E-9E8E-316D-9A9F-BB86B792197A}"/>
              </a:ext>
            </a:extLst>
          </p:cNvPr>
          <p:cNvSpPr/>
          <p:nvPr/>
        </p:nvSpPr>
        <p:spPr>
          <a:xfrm>
            <a:off x="9568950" y="2772956"/>
            <a:ext cx="351362" cy="351362"/>
          </a:xfrm>
          <a:prstGeom prst="rect">
            <a:avLst/>
          </a:prstGeom>
          <a:solidFill>
            <a:sysClr val="window" lastClr="FFFFFF"/>
          </a:solidFill>
          <a:ln w="31750" cap="flat" cmpd="sng" algn="ctr">
            <a:solidFill>
              <a:srgbClr val="E7E6E6">
                <a:lumMod val="10000"/>
              </a:srgbClr>
            </a:solidFill>
            <a:prstDash val="solid"/>
            <a:miter lim="800000"/>
          </a:ln>
          <a:effectLst/>
        </p:spPr>
        <p:style>
          <a:lnRef idx="0">
            <a:scrgbClr r="0" g="0" b="0"/>
          </a:lnRef>
          <a:fillRef idx="0">
            <a:scrgbClr r="0" g="0" b="0"/>
          </a:fillRef>
          <a:effectRef idx="0">
            <a:scrgbClr r="0" g="0" b="0"/>
          </a:effectRef>
          <a:fontRef idx="major"/>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11" name="Block Arc 10">
            <a:extLst>
              <a:ext uri="{FF2B5EF4-FFF2-40B4-BE49-F238E27FC236}">
                <a16:creationId xmlns:a16="http://schemas.microsoft.com/office/drawing/2014/main" id="{89CD70FD-2784-21C1-6681-696F8396D322}"/>
              </a:ext>
            </a:extLst>
          </p:cNvPr>
          <p:cNvSpPr/>
          <p:nvPr/>
        </p:nvSpPr>
        <p:spPr>
          <a:xfrm>
            <a:off x="9613657" y="2977509"/>
            <a:ext cx="284302" cy="213257"/>
          </a:xfrm>
          <a:prstGeom prst="blockArc">
            <a:avLst>
              <a:gd name="adj1" fmla="val 10800000"/>
              <a:gd name="adj2" fmla="val 21489740"/>
              <a:gd name="adj3" fmla="val 9364"/>
            </a:avLst>
          </a:prstGeom>
          <a:solidFill>
            <a:srgbClr val="E7E6E6">
              <a:lumMod val="10000"/>
            </a:srgbClr>
          </a:solidFill>
          <a:ln w="6350" cap="flat" cmpd="sng" algn="ctr">
            <a:solidFill>
              <a:srgbClr val="E7E6E6">
                <a:lumMod val="10000"/>
              </a:srgbClr>
            </a:solidFill>
            <a:prstDash val="solid"/>
            <a:miter lim="800000"/>
          </a:ln>
          <a:effectLst/>
        </p:spPr>
        <p:style>
          <a:lnRef idx="0">
            <a:scrgbClr r="0" g="0" b="0"/>
          </a:lnRef>
          <a:fillRef idx="0">
            <a:scrgbClr r="0" g="0" b="0"/>
          </a:fillRef>
          <a:effectRef idx="0">
            <a:scrgbClr r="0" g="0" b="0"/>
          </a:effectRef>
          <a:fontRef idx="major"/>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E7E6E6">
                  <a:lumMod val="10000"/>
                </a:srgbClr>
              </a:solidFill>
              <a:effectLst/>
              <a:uLnTx/>
              <a:uFillTx/>
              <a:latin typeface="Calibri" panose="020F0502020204030204"/>
              <a:ea typeface="+mn-ea"/>
              <a:cs typeface="+mn-cs"/>
            </a:endParaRPr>
          </a:p>
        </p:txBody>
      </p:sp>
      <p:cxnSp>
        <p:nvCxnSpPr>
          <p:cNvPr id="12" name="Straight Connector 11">
            <a:extLst>
              <a:ext uri="{FF2B5EF4-FFF2-40B4-BE49-F238E27FC236}">
                <a16:creationId xmlns:a16="http://schemas.microsoft.com/office/drawing/2014/main" id="{4B71DBD9-7FE4-F2DB-8358-4D9BFFB87DE9}"/>
              </a:ext>
            </a:extLst>
          </p:cNvPr>
          <p:cNvCxnSpPr>
            <a:cxnSpLocks/>
          </p:cNvCxnSpPr>
          <p:nvPr/>
        </p:nvCxnSpPr>
        <p:spPr>
          <a:xfrm flipV="1">
            <a:off x="9755808" y="2815984"/>
            <a:ext cx="98338" cy="169307"/>
          </a:xfrm>
          <a:prstGeom prst="line">
            <a:avLst/>
          </a:prstGeom>
          <a:noFill/>
          <a:ln w="19050" cap="flat" cmpd="sng" algn="ctr">
            <a:solidFill>
              <a:srgbClr val="E7E6E6">
                <a:lumMod val="10000"/>
              </a:srgbClr>
            </a:solidFill>
            <a:prstDash val="solid"/>
            <a:miter lim="800000"/>
            <a:tailEnd type="triangle"/>
          </a:ln>
          <a:effectLst/>
        </p:spPr>
      </p:cxnSp>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DE45A478-D76B-FD0E-E284-70B092B4C7B6}"/>
                  </a:ext>
                </a:extLst>
              </p:cNvPr>
              <p:cNvSpPr/>
              <p:nvPr/>
            </p:nvSpPr>
            <p:spPr>
              <a:xfrm>
                <a:off x="1498681" y="2729413"/>
                <a:ext cx="594906" cy="43088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AU" sz="2200" i="1">
                              <a:solidFill>
                                <a:prstClr val="black"/>
                              </a:solidFill>
                              <a:latin typeface="Cambria Math" panose="02040503050406030204" pitchFamily="18" charset="0"/>
                            </a:rPr>
                          </m:ctrlPr>
                        </m:dPr>
                        <m:e>
                          <m:r>
                            <a:rPr lang="en-AU" sz="2200" i="1">
                              <a:solidFill>
                                <a:prstClr val="black"/>
                              </a:solidFill>
                              <a:latin typeface="Cambria Math" panose="02040503050406030204" pitchFamily="18" charset="0"/>
                            </a:rPr>
                            <m:t>0</m:t>
                          </m:r>
                        </m:e>
                      </m:d>
                    </m:oMath>
                  </m:oMathPara>
                </a14:m>
                <a:endParaRPr lang="en-US" sz="2200" dirty="0">
                  <a:solidFill>
                    <a:prstClr val="black"/>
                  </a:solidFill>
                  <a:latin typeface="Calibri" panose="020F0502020204030204"/>
                </a:endParaRPr>
              </a:p>
            </p:txBody>
          </p:sp>
        </mc:Choice>
        <mc:Fallback xmlns="">
          <p:sp>
            <p:nvSpPr>
              <p:cNvPr id="13" name="Rectangle 12">
                <a:extLst>
                  <a:ext uri="{FF2B5EF4-FFF2-40B4-BE49-F238E27FC236}">
                    <a16:creationId xmlns:a16="http://schemas.microsoft.com/office/drawing/2014/main" id="{DE45A478-D76B-FD0E-E284-70B092B4C7B6}"/>
                  </a:ext>
                </a:extLst>
              </p:cNvPr>
              <p:cNvSpPr>
                <a:spLocks noRot="1" noChangeAspect="1" noMove="1" noResize="1" noEditPoints="1" noAdjustHandles="1" noChangeArrowheads="1" noChangeShapeType="1" noTextEdit="1"/>
              </p:cNvSpPr>
              <p:nvPr/>
            </p:nvSpPr>
            <p:spPr>
              <a:xfrm>
                <a:off x="1498681" y="2729413"/>
                <a:ext cx="594906" cy="430887"/>
              </a:xfrm>
              <a:prstGeom prst="rect">
                <a:avLst/>
              </a:prstGeom>
              <a:blipFill>
                <a:blip r:embed="rId4"/>
                <a:stretch>
                  <a:fillRect/>
                </a:stretch>
              </a:blipFill>
            </p:spPr>
            <p:txBody>
              <a:bodyPr/>
              <a:lstStyle/>
              <a:p>
                <a:r>
                  <a:rPr lang="en-AU">
                    <a:noFill/>
                  </a:rPr>
                  <a:t> </a:t>
                </a:r>
              </a:p>
            </p:txBody>
          </p:sp>
        </mc:Fallback>
      </mc:AlternateContent>
      <p:sp>
        <p:nvSpPr>
          <p:cNvPr id="14" name="Rectangle 13">
            <a:extLst>
              <a:ext uri="{FF2B5EF4-FFF2-40B4-BE49-F238E27FC236}">
                <a16:creationId xmlns:a16="http://schemas.microsoft.com/office/drawing/2014/main" id="{5A4F4D0B-AD51-970A-0FD8-B48CCF52AA1D}"/>
              </a:ext>
            </a:extLst>
          </p:cNvPr>
          <p:cNvSpPr/>
          <p:nvPr/>
        </p:nvSpPr>
        <p:spPr>
          <a:xfrm>
            <a:off x="3345480" y="2663830"/>
            <a:ext cx="549627" cy="549627"/>
          </a:xfrm>
          <a:prstGeom prst="rect">
            <a:avLst/>
          </a:prstGeom>
          <a:solidFill>
            <a:sysClr val="window" lastClr="FFFFFF"/>
          </a:solidFill>
          <a:ln w="31750" cap="flat" cmpd="sng" algn="ctr">
            <a:solidFill>
              <a:srgbClr val="E7E6E6">
                <a:lumMod val="10000"/>
              </a:srgbClr>
            </a:solidFill>
            <a:prstDash val="solid"/>
            <a:miter lim="800000"/>
          </a:ln>
          <a:effectLst/>
        </p:spPr>
        <p:style>
          <a:lnRef idx="0">
            <a:scrgbClr r="0" g="0" b="0"/>
          </a:lnRef>
          <a:fillRef idx="0">
            <a:scrgbClr r="0" g="0" b="0"/>
          </a:fillRef>
          <a:effectRef idx="0">
            <a:scrgbClr r="0" g="0" b="0"/>
          </a:effectRef>
          <a:fontRef idx="major"/>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FC3078BF-71B1-9422-95D9-B115DA933008}"/>
                  </a:ext>
                </a:extLst>
              </p:cNvPr>
              <p:cNvSpPr txBox="1"/>
              <p:nvPr/>
            </p:nvSpPr>
            <p:spPr>
              <a:xfrm>
                <a:off x="3415557" y="2702586"/>
                <a:ext cx="409471"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AU" sz="3200" i="1" smtClean="0">
                          <a:solidFill>
                            <a:srgbClr val="E7E6E6">
                              <a:lumMod val="10000"/>
                            </a:srgbClr>
                          </a:solidFill>
                          <a:latin typeface="Cambria Math" panose="02040503050406030204" pitchFamily="18" charset="0"/>
                        </a:rPr>
                        <m:t>𝐻</m:t>
                      </m:r>
                    </m:oMath>
                  </m:oMathPara>
                </a14:m>
                <a:endParaRPr lang="en-US" sz="3200" dirty="0">
                  <a:solidFill>
                    <a:srgbClr val="E7E6E6">
                      <a:lumMod val="10000"/>
                    </a:srgbClr>
                  </a:solidFill>
                  <a:latin typeface="Calibri" panose="020F0502020204030204"/>
                </a:endParaRPr>
              </a:p>
            </p:txBody>
          </p:sp>
        </mc:Choice>
        <mc:Fallback xmlns="">
          <p:sp>
            <p:nvSpPr>
              <p:cNvPr id="15" name="TextBox 14">
                <a:extLst>
                  <a:ext uri="{FF2B5EF4-FFF2-40B4-BE49-F238E27FC236}">
                    <a16:creationId xmlns:a16="http://schemas.microsoft.com/office/drawing/2014/main" id="{FC3078BF-71B1-9422-95D9-B115DA933008}"/>
                  </a:ext>
                </a:extLst>
              </p:cNvPr>
              <p:cNvSpPr txBox="1">
                <a:spLocks noRot="1" noChangeAspect="1" noMove="1" noResize="1" noEditPoints="1" noAdjustHandles="1" noChangeArrowheads="1" noChangeShapeType="1" noTextEdit="1"/>
              </p:cNvSpPr>
              <p:nvPr/>
            </p:nvSpPr>
            <p:spPr>
              <a:xfrm>
                <a:off x="3415557" y="2702586"/>
                <a:ext cx="409471" cy="492443"/>
              </a:xfrm>
              <a:prstGeom prst="rect">
                <a:avLst/>
              </a:prstGeom>
              <a:blipFill>
                <a:blip r:embed="rId5"/>
                <a:stretch>
                  <a:fillRect/>
                </a:stretch>
              </a:blipFill>
            </p:spPr>
            <p:txBody>
              <a:bodyPr/>
              <a:lstStyle/>
              <a:p>
                <a:r>
                  <a:rPr lang="en-AU">
                    <a:noFill/>
                  </a:rPr>
                  <a:t> </a:t>
                </a:r>
              </a:p>
            </p:txBody>
          </p:sp>
        </mc:Fallback>
      </mc:AlternateContent>
      <p:cxnSp>
        <p:nvCxnSpPr>
          <p:cNvPr id="16" name="Straight Connector 15">
            <a:extLst>
              <a:ext uri="{FF2B5EF4-FFF2-40B4-BE49-F238E27FC236}">
                <a16:creationId xmlns:a16="http://schemas.microsoft.com/office/drawing/2014/main" id="{71B8DBB3-CE82-E7C1-BF22-41CAEA2115DD}"/>
              </a:ext>
            </a:extLst>
          </p:cNvPr>
          <p:cNvCxnSpPr>
            <a:cxnSpLocks/>
          </p:cNvCxnSpPr>
          <p:nvPr/>
        </p:nvCxnSpPr>
        <p:spPr>
          <a:xfrm flipV="1">
            <a:off x="2355071" y="2778250"/>
            <a:ext cx="339970" cy="339970"/>
          </a:xfrm>
          <a:prstGeom prst="line">
            <a:avLst/>
          </a:prstGeom>
          <a:noFill/>
          <a:ln w="31750" cap="flat" cmpd="sng" algn="ctr">
            <a:solidFill>
              <a:srgbClr val="E7E6E6">
                <a:lumMod val="10000"/>
              </a:srgbClr>
            </a:solidFill>
            <a:prstDash val="solid"/>
            <a:miter lim="800000"/>
          </a:ln>
          <a:effectLst/>
        </p:spPr>
      </p:cxnSp>
      <p:cxnSp>
        <p:nvCxnSpPr>
          <p:cNvPr id="17" name="Straight Connector 16">
            <a:extLst>
              <a:ext uri="{FF2B5EF4-FFF2-40B4-BE49-F238E27FC236}">
                <a16:creationId xmlns:a16="http://schemas.microsoft.com/office/drawing/2014/main" id="{66F484D7-B933-A61D-B587-F93CDE69318E}"/>
              </a:ext>
            </a:extLst>
          </p:cNvPr>
          <p:cNvCxnSpPr>
            <a:cxnSpLocks/>
          </p:cNvCxnSpPr>
          <p:nvPr/>
        </p:nvCxnSpPr>
        <p:spPr>
          <a:xfrm flipV="1">
            <a:off x="2343501" y="3829304"/>
            <a:ext cx="339970" cy="339970"/>
          </a:xfrm>
          <a:prstGeom prst="line">
            <a:avLst/>
          </a:prstGeom>
          <a:noFill/>
          <a:ln w="31750" cap="flat" cmpd="sng" algn="ctr">
            <a:solidFill>
              <a:srgbClr val="E7E6E6">
                <a:lumMod val="10000"/>
              </a:srgbClr>
            </a:solidFill>
            <a:prstDash val="solid"/>
            <a:miter lim="800000"/>
          </a:ln>
          <a:effectLst/>
        </p:spPr>
      </p:cxnSp>
      <p:sp>
        <p:nvSpPr>
          <p:cNvPr id="18" name="Rectangle 17">
            <a:extLst>
              <a:ext uri="{FF2B5EF4-FFF2-40B4-BE49-F238E27FC236}">
                <a16:creationId xmlns:a16="http://schemas.microsoft.com/office/drawing/2014/main" id="{115C69B9-B968-35E3-C836-89809C3ACACE}"/>
              </a:ext>
            </a:extLst>
          </p:cNvPr>
          <p:cNvSpPr/>
          <p:nvPr/>
        </p:nvSpPr>
        <p:spPr>
          <a:xfrm>
            <a:off x="4732534" y="2038059"/>
            <a:ext cx="1796386" cy="1118678"/>
          </a:xfrm>
          <a:prstGeom prst="rect">
            <a:avLst/>
          </a:prstGeom>
          <a:solidFill>
            <a:sysClr val="window" lastClr="FFFFFF"/>
          </a:solidFill>
          <a:ln w="31750" cap="flat" cmpd="sng" algn="ctr">
            <a:solidFill>
              <a:srgbClr val="E7E6E6">
                <a:lumMod val="10000"/>
              </a:srgbClr>
            </a:solidFill>
            <a:prstDash val="solid"/>
            <a:miter lim="800000"/>
          </a:ln>
          <a:effectLst/>
        </p:spPr>
        <p:style>
          <a:lnRef idx="0">
            <a:scrgbClr r="0" g="0" b="0"/>
          </a:lnRef>
          <a:fillRef idx="0">
            <a:scrgbClr r="0" g="0" b="0"/>
          </a:fillRef>
          <a:effectRef idx="0">
            <a:scrgbClr r="0" g="0" b="0"/>
          </a:effectRef>
          <a:fontRef idx="major"/>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B71EC4FC-AA3B-FD55-B18A-94DE409512BB}"/>
                  </a:ext>
                </a:extLst>
              </p:cNvPr>
              <p:cNvSpPr txBox="1"/>
              <p:nvPr/>
            </p:nvSpPr>
            <p:spPr>
              <a:xfrm>
                <a:off x="5158393" y="2296939"/>
                <a:ext cx="409471"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AU" sz="2000" i="0" smtClean="0">
                          <a:solidFill>
                            <a:srgbClr val="E7E6E6">
                              <a:lumMod val="10000"/>
                            </a:srgbClr>
                          </a:solidFill>
                          <a:latin typeface="Cambria Math" panose="02040503050406030204" pitchFamily="18" charset="0"/>
                        </a:rPr>
                        <m:t>  </m:t>
                      </m:r>
                      <m:r>
                        <m:rPr>
                          <m:sty m:val="p"/>
                        </m:rPr>
                        <a:rPr lang="en-AU" sz="2000" i="0" smtClean="0">
                          <a:solidFill>
                            <a:srgbClr val="E7E6E6">
                              <a:lumMod val="10000"/>
                            </a:srgbClr>
                          </a:solidFill>
                          <a:latin typeface="Cambria Math" panose="02040503050406030204" pitchFamily="18" charset="0"/>
                        </a:rPr>
                        <m:t>Phase</m:t>
                      </m:r>
                      <m:r>
                        <a:rPr lang="en-AU" sz="2000" i="0" smtClean="0">
                          <a:solidFill>
                            <a:srgbClr val="E7E6E6">
                              <a:lumMod val="10000"/>
                            </a:srgbClr>
                          </a:solidFill>
                          <a:latin typeface="Cambria Math" panose="02040503050406030204" pitchFamily="18" charset="0"/>
                        </a:rPr>
                        <m:t> </m:t>
                      </m:r>
                    </m:oMath>
                  </m:oMathPara>
                </a14:m>
                <a:endParaRPr lang="en-AU" sz="2000" dirty="0">
                  <a:solidFill>
                    <a:srgbClr val="E7E6E6">
                      <a:lumMod val="10000"/>
                    </a:srgbClr>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m:rPr>
                          <m:sty m:val="p"/>
                        </m:rPr>
                        <a:rPr lang="en-AU" sz="2000" i="0" smtClean="0">
                          <a:solidFill>
                            <a:srgbClr val="E7E6E6">
                              <a:lumMod val="10000"/>
                            </a:srgbClr>
                          </a:solidFill>
                          <a:latin typeface="Cambria Math" panose="02040503050406030204" pitchFamily="18" charset="0"/>
                        </a:rPr>
                        <m:t>Kickback</m:t>
                      </m:r>
                    </m:oMath>
                  </m:oMathPara>
                </a14:m>
                <a:endParaRPr lang="en-AU" sz="2000" dirty="0">
                  <a:solidFill>
                    <a:srgbClr val="E7E6E6">
                      <a:lumMod val="10000"/>
                    </a:srgbClr>
                  </a:solidFill>
                  <a:latin typeface="Calibri" panose="020F0502020204030204"/>
                </a:endParaRPr>
              </a:p>
            </p:txBody>
          </p:sp>
        </mc:Choice>
        <mc:Fallback xmlns="">
          <p:sp>
            <p:nvSpPr>
              <p:cNvPr id="19" name="TextBox 18">
                <a:extLst>
                  <a:ext uri="{FF2B5EF4-FFF2-40B4-BE49-F238E27FC236}">
                    <a16:creationId xmlns:a16="http://schemas.microsoft.com/office/drawing/2014/main" id="{B71EC4FC-AA3B-FD55-B18A-94DE409512BB}"/>
                  </a:ext>
                </a:extLst>
              </p:cNvPr>
              <p:cNvSpPr txBox="1">
                <a:spLocks noRot="1" noChangeAspect="1" noMove="1" noResize="1" noEditPoints="1" noAdjustHandles="1" noChangeArrowheads="1" noChangeShapeType="1" noTextEdit="1"/>
              </p:cNvSpPr>
              <p:nvPr/>
            </p:nvSpPr>
            <p:spPr>
              <a:xfrm>
                <a:off x="5158393" y="2296939"/>
                <a:ext cx="409471" cy="615553"/>
              </a:xfrm>
              <a:prstGeom prst="rect">
                <a:avLst/>
              </a:prstGeom>
              <a:blipFill>
                <a:blip r:embed="rId6"/>
                <a:stretch>
                  <a:fillRect l="-22388" r="-165672" b="-2970"/>
                </a:stretch>
              </a:blipFill>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20" name="Rectangle 19">
                <a:extLst>
                  <a:ext uri="{FF2B5EF4-FFF2-40B4-BE49-F238E27FC236}">
                    <a16:creationId xmlns:a16="http://schemas.microsoft.com/office/drawing/2014/main" id="{7B452CF4-1F8A-3C5D-AAEA-28B85661A737}"/>
                  </a:ext>
                </a:extLst>
              </p:cNvPr>
              <p:cNvSpPr/>
              <p:nvPr/>
            </p:nvSpPr>
            <p:spPr>
              <a:xfrm>
                <a:off x="727379" y="3691295"/>
                <a:ext cx="140673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sz="2800" b="1" i="1" dirty="0" smtClean="0">
                              <a:solidFill>
                                <a:schemeClr val="accent2">
                                  <a:lumMod val="20000"/>
                                  <a:lumOff val="80000"/>
                                </a:schemeClr>
                              </a:solidFill>
                              <a:effectLst>
                                <a:glow rad="101600">
                                  <a:schemeClr val="accent2">
                                    <a:satMod val="175000"/>
                                    <a:alpha val="40000"/>
                                  </a:schemeClr>
                                </a:glow>
                              </a:effectLst>
                              <a:latin typeface="Cambria Math" panose="02040503050406030204" pitchFamily="18" charset="0"/>
                            </a:rPr>
                          </m:ctrlPr>
                        </m:dPr>
                        <m:e>
                          <m:sSub>
                            <m:sSubPr>
                              <m:ctrlPr>
                                <a:rPr lang="en-US" sz="2800" b="1" i="1" dirty="0">
                                  <a:solidFill>
                                    <a:schemeClr val="accent2">
                                      <a:lumMod val="20000"/>
                                      <a:lumOff val="80000"/>
                                    </a:schemeClr>
                                  </a:solidFill>
                                  <a:effectLst>
                                    <a:glow rad="101600">
                                      <a:schemeClr val="accent2">
                                        <a:satMod val="175000"/>
                                        <a:alpha val="40000"/>
                                      </a:schemeClr>
                                    </a:glow>
                                  </a:effectLst>
                                  <a:latin typeface="Cambria Math" panose="02040503050406030204" pitchFamily="18" charset="0"/>
                                </a:rPr>
                              </m:ctrlPr>
                            </m:sSubPr>
                            <m:e>
                              <m:r>
                                <a:rPr lang="en-US" sz="2800" b="1" i="1" dirty="0">
                                  <a:solidFill>
                                    <a:schemeClr val="accent2">
                                      <a:lumMod val="20000"/>
                                      <a:lumOff val="80000"/>
                                    </a:schemeClr>
                                  </a:solidFill>
                                  <a:effectLst>
                                    <a:glow rad="101600">
                                      <a:schemeClr val="accent2">
                                        <a:satMod val="175000"/>
                                        <a:alpha val="40000"/>
                                      </a:schemeClr>
                                    </a:glow>
                                  </a:effectLst>
                                  <a:latin typeface="Cambria Math" panose="02040503050406030204" pitchFamily="18" charset="0"/>
                                </a:rPr>
                                <m:t>𝒗</m:t>
                              </m:r>
                            </m:e>
                            <m:sub>
                              <m:r>
                                <a:rPr lang="en-US" sz="2800" b="1" i="1" dirty="0">
                                  <a:solidFill>
                                    <a:schemeClr val="accent2">
                                      <a:lumMod val="20000"/>
                                      <a:lumOff val="80000"/>
                                    </a:schemeClr>
                                  </a:solidFill>
                                  <a:effectLst>
                                    <a:glow rad="101600">
                                      <a:schemeClr val="accent2">
                                        <a:satMod val="175000"/>
                                        <a:alpha val="40000"/>
                                      </a:schemeClr>
                                    </a:glow>
                                  </a:effectLst>
                                  <a:latin typeface="Cambria Math" panose="02040503050406030204" pitchFamily="18" charset="0"/>
                                </a:rPr>
                                <m:t>𝒊</m:t>
                              </m:r>
                            </m:sub>
                          </m:sSub>
                        </m:e>
                      </m:d>
                      <m:d>
                        <m:dPr>
                          <m:begChr m:val="⟨"/>
                          <m:endChr m:val="|"/>
                          <m:ctrlPr>
                            <a:rPr lang="en-US" sz="2800" b="1" i="1" dirty="0">
                              <a:solidFill>
                                <a:schemeClr val="accent2">
                                  <a:lumMod val="20000"/>
                                  <a:lumOff val="80000"/>
                                </a:schemeClr>
                              </a:solidFill>
                              <a:effectLst>
                                <a:glow rad="101600">
                                  <a:schemeClr val="accent2">
                                    <a:satMod val="175000"/>
                                    <a:alpha val="40000"/>
                                  </a:schemeClr>
                                </a:glow>
                              </a:effectLst>
                              <a:latin typeface="Cambria Math" panose="02040503050406030204" pitchFamily="18" charset="0"/>
                            </a:rPr>
                          </m:ctrlPr>
                        </m:dPr>
                        <m:e>
                          <m:sSub>
                            <m:sSubPr>
                              <m:ctrlPr>
                                <a:rPr lang="en-US" sz="2800" b="1" i="1" dirty="0">
                                  <a:solidFill>
                                    <a:schemeClr val="accent2">
                                      <a:lumMod val="20000"/>
                                      <a:lumOff val="80000"/>
                                    </a:schemeClr>
                                  </a:solidFill>
                                  <a:effectLst>
                                    <a:glow rad="101600">
                                      <a:schemeClr val="accent2">
                                        <a:satMod val="175000"/>
                                        <a:alpha val="40000"/>
                                      </a:schemeClr>
                                    </a:glow>
                                  </a:effectLst>
                                  <a:latin typeface="Cambria Math" panose="02040503050406030204" pitchFamily="18" charset="0"/>
                                </a:rPr>
                              </m:ctrlPr>
                            </m:sSubPr>
                            <m:e>
                              <m:r>
                                <a:rPr lang="en-US" sz="2800" b="1" i="1" dirty="0">
                                  <a:solidFill>
                                    <a:schemeClr val="accent2">
                                      <a:lumMod val="20000"/>
                                      <a:lumOff val="80000"/>
                                    </a:schemeClr>
                                  </a:solidFill>
                                  <a:effectLst>
                                    <a:glow rad="101600">
                                      <a:schemeClr val="accent2">
                                        <a:satMod val="175000"/>
                                        <a:alpha val="40000"/>
                                      </a:schemeClr>
                                    </a:glow>
                                  </a:effectLst>
                                  <a:latin typeface="Cambria Math" panose="02040503050406030204" pitchFamily="18" charset="0"/>
                                </a:rPr>
                                <m:t>𝒗</m:t>
                              </m:r>
                            </m:e>
                            <m:sub>
                              <m:r>
                                <a:rPr lang="en-US" sz="2800" b="1" i="1" dirty="0">
                                  <a:solidFill>
                                    <a:schemeClr val="accent2">
                                      <a:lumMod val="20000"/>
                                      <a:lumOff val="80000"/>
                                    </a:schemeClr>
                                  </a:solidFill>
                                  <a:effectLst>
                                    <a:glow rad="101600">
                                      <a:schemeClr val="accent2">
                                        <a:satMod val="175000"/>
                                        <a:alpha val="40000"/>
                                      </a:schemeClr>
                                    </a:glow>
                                  </a:effectLst>
                                  <a:latin typeface="Cambria Math" panose="02040503050406030204" pitchFamily="18" charset="0"/>
                                </a:rPr>
                                <m:t>𝒊</m:t>
                              </m:r>
                            </m:sub>
                          </m:sSub>
                        </m:e>
                      </m:d>
                    </m:oMath>
                  </m:oMathPara>
                </a14:m>
                <a:endParaRPr lang="en-US" sz="2800" b="1" dirty="0">
                  <a:solidFill>
                    <a:schemeClr val="bg1"/>
                  </a:solidFill>
                  <a:latin typeface="Calibri" panose="020F0502020204030204"/>
                </a:endParaRPr>
              </a:p>
            </p:txBody>
          </p:sp>
        </mc:Choice>
        <mc:Fallback xmlns="">
          <p:sp>
            <p:nvSpPr>
              <p:cNvPr id="20" name="Rectangle 19">
                <a:extLst>
                  <a:ext uri="{FF2B5EF4-FFF2-40B4-BE49-F238E27FC236}">
                    <a16:creationId xmlns:a16="http://schemas.microsoft.com/office/drawing/2014/main" id="{7B452CF4-1F8A-3C5D-AAEA-28B85661A737}"/>
                  </a:ext>
                </a:extLst>
              </p:cNvPr>
              <p:cNvSpPr>
                <a:spLocks noRot="1" noChangeAspect="1" noMove="1" noResize="1" noEditPoints="1" noAdjustHandles="1" noChangeArrowheads="1" noChangeShapeType="1" noTextEdit="1"/>
              </p:cNvSpPr>
              <p:nvPr/>
            </p:nvSpPr>
            <p:spPr>
              <a:xfrm>
                <a:off x="727379" y="3691295"/>
                <a:ext cx="1406732" cy="523220"/>
              </a:xfrm>
              <a:prstGeom prst="rect">
                <a:avLst/>
              </a:prstGeom>
              <a:blipFill>
                <a:blip r:embed="rId7"/>
                <a:stretch>
                  <a:fillRect/>
                </a:stretch>
              </a:blipFill>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23" name="Rectangle 22">
                <a:extLst>
                  <a:ext uri="{FF2B5EF4-FFF2-40B4-BE49-F238E27FC236}">
                    <a16:creationId xmlns:a16="http://schemas.microsoft.com/office/drawing/2014/main" id="{B2F36914-E5BC-232A-777D-C47C16421E4D}"/>
                  </a:ext>
                </a:extLst>
              </p:cNvPr>
              <p:cNvSpPr/>
              <p:nvPr/>
            </p:nvSpPr>
            <p:spPr>
              <a:xfrm>
                <a:off x="9920312" y="2639027"/>
                <a:ext cx="138108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sz="2800" i="1" dirty="0" smtClean="0">
                              <a:solidFill>
                                <a:schemeClr val="accent2">
                                  <a:lumMod val="20000"/>
                                  <a:lumOff val="80000"/>
                                </a:schemeClr>
                              </a:solidFill>
                              <a:effectLst>
                                <a:glow rad="139700">
                                  <a:schemeClr val="accent2">
                                    <a:satMod val="175000"/>
                                    <a:alpha val="40000"/>
                                  </a:schemeClr>
                                </a:glow>
                              </a:effectLst>
                              <a:latin typeface="Cambria Math" panose="02040503050406030204" pitchFamily="18" charset="0"/>
                            </a:rPr>
                          </m:ctrlPr>
                        </m:dPr>
                        <m:e>
                          <m:sSub>
                            <m:sSubPr>
                              <m:ctrlPr>
                                <a:rPr lang="en-US" sz="2800" i="1" dirty="0">
                                  <a:solidFill>
                                    <a:schemeClr val="accent2">
                                      <a:lumMod val="20000"/>
                                      <a:lumOff val="80000"/>
                                    </a:schemeClr>
                                  </a:solidFill>
                                  <a:effectLst>
                                    <a:glow rad="139700">
                                      <a:schemeClr val="accent2">
                                        <a:satMod val="175000"/>
                                        <a:alpha val="40000"/>
                                      </a:schemeClr>
                                    </a:glow>
                                  </a:effectLst>
                                  <a:latin typeface="Cambria Math" panose="02040503050406030204" pitchFamily="18" charset="0"/>
                                </a:rPr>
                              </m:ctrlPr>
                            </m:sSubPr>
                            <m:e>
                              <m:r>
                                <a:rPr lang="en-US" sz="2800" b="0" i="1" dirty="0" smtClean="0">
                                  <a:solidFill>
                                    <a:schemeClr val="accent2">
                                      <a:lumMod val="20000"/>
                                      <a:lumOff val="80000"/>
                                    </a:schemeClr>
                                  </a:solidFill>
                                  <a:effectLst>
                                    <a:glow rad="139700">
                                      <a:schemeClr val="accent2">
                                        <a:satMod val="175000"/>
                                        <a:alpha val="40000"/>
                                      </a:schemeClr>
                                    </a:glow>
                                  </a:effectLst>
                                  <a:latin typeface="Cambria Math" panose="02040503050406030204" pitchFamily="18" charset="0"/>
                                </a:rPr>
                                <m:t>𝜆</m:t>
                              </m:r>
                            </m:e>
                            <m:sub>
                              <m:r>
                                <a:rPr lang="en-US" sz="2800" b="0" i="1" dirty="0">
                                  <a:solidFill>
                                    <a:schemeClr val="accent2">
                                      <a:lumMod val="20000"/>
                                      <a:lumOff val="80000"/>
                                    </a:schemeClr>
                                  </a:solidFill>
                                  <a:effectLst>
                                    <a:glow rad="139700">
                                      <a:schemeClr val="accent2">
                                        <a:satMod val="175000"/>
                                        <a:alpha val="40000"/>
                                      </a:schemeClr>
                                    </a:glow>
                                  </a:effectLst>
                                  <a:latin typeface="Cambria Math" panose="02040503050406030204" pitchFamily="18" charset="0"/>
                                </a:rPr>
                                <m:t>𝑖</m:t>
                              </m:r>
                            </m:sub>
                          </m:sSub>
                        </m:e>
                      </m:d>
                      <m:d>
                        <m:dPr>
                          <m:begChr m:val="⟨"/>
                          <m:endChr m:val="|"/>
                          <m:ctrlPr>
                            <a:rPr lang="en-US" sz="2800" i="1" dirty="0">
                              <a:solidFill>
                                <a:schemeClr val="accent2">
                                  <a:lumMod val="20000"/>
                                  <a:lumOff val="80000"/>
                                </a:schemeClr>
                              </a:solidFill>
                              <a:effectLst>
                                <a:glow rad="139700">
                                  <a:schemeClr val="accent2">
                                    <a:satMod val="175000"/>
                                    <a:alpha val="40000"/>
                                  </a:schemeClr>
                                </a:glow>
                              </a:effectLst>
                              <a:latin typeface="Cambria Math" panose="02040503050406030204" pitchFamily="18" charset="0"/>
                            </a:rPr>
                          </m:ctrlPr>
                        </m:dPr>
                        <m:e>
                          <m:sSub>
                            <m:sSubPr>
                              <m:ctrlPr>
                                <a:rPr lang="en-US" sz="2800" i="1" dirty="0">
                                  <a:solidFill>
                                    <a:schemeClr val="accent2">
                                      <a:lumMod val="20000"/>
                                      <a:lumOff val="80000"/>
                                    </a:schemeClr>
                                  </a:solidFill>
                                  <a:effectLst>
                                    <a:glow rad="139700">
                                      <a:schemeClr val="accent2">
                                        <a:satMod val="175000"/>
                                        <a:alpha val="40000"/>
                                      </a:schemeClr>
                                    </a:glow>
                                  </a:effectLst>
                                  <a:latin typeface="Cambria Math" panose="02040503050406030204" pitchFamily="18" charset="0"/>
                                </a:rPr>
                              </m:ctrlPr>
                            </m:sSubPr>
                            <m:e>
                              <m:r>
                                <a:rPr lang="en-US" sz="2800" b="0" i="1" dirty="0" smtClean="0">
                                  <a:solidFill>
                                    <a:schemeClr val="accent2">
                                      <a:lumMod val="20000"/>
                                      <a:lumOff val="80000"/>
                                    </a:schemeClr>
                                  </a:solidFill>
                                  <a:effectLst>
                                    <a:glow rad="139700">
                                      <a:schemeClr val="accent2">
                                        <a:satMod val="175000"/>
                                        <a:alpha val="40000"/>
                                      </a:schemeClr>
                                    </a:glow>
                                  </a:effectLst>
                                  <a:latin typeface="Cambria Math" panose="02040503050406030204" pitchFamily="18" charset="0"/>
                                </a:rPr>
                                <m:t>𝜆</m:t>
                              </m:r>
                            </m:e>
                            <m:sub>
                              <m:r>
                                <a:rPr lang="en-US" sz="2800" b="0" i="1" dirty="0">
                                  <a:solidFill>
                                    <a:schemeClr val="accent2">
                                      <a:lumMod val="20000"/>
                                      <a:lumOff val="80000"/>
                                    </a:schemeClr>
                                  </a:solidFill>
                                  <a:effectLst>
                                    <a:glow rad="139700">
                                      <a:schemeClr val="accent2">
                                        <a:satMod val="175000"/>
                                        <a:alpha val="40000"/>
                                      </a:schemeClr>
                                    </a:glow>
                                  </a:effectLst>
                                  <a:latin typeface="Cambria Math" panose="02040503050406030204" pitchFamily="18" charset="0"/>
                                </a:rPr>
                                <m:t>𝑖</m:t>
                              </m:r>
                            </m:sub>
                          </m:sSub>
                        </m:e>
                      </m:d>
                    </m:oMath>
                  </m:oMathPara>
                </a14:m>
                <a:endParaRPr lang="en-US" sz="2800" dirty="0">
                  <a:solidFill>
                    <a:schemeClr val="accent2">
                      <a:lumMod val="20000"/>
                      <a:lumOff val="80000"/>
                    </a:schemeClr>
                  </a:solidFill>
                  <a:effectLst>
                    <a:glow rad="139700">
                      <a:schemeClr val="accent2">
                        <a:satMod val="175000"/>
                        <a:alpha val="40000"/>
                      </a:schemeClr>
                    </a:glow>
                  </a:effectLst>
                  <a:latin typeface="Calibri" panose="020F0502020204030204"/>
                </a:endParaRPr>
              </a:p>
            </p:txBody>
          </p:sp>
        </mc:Choice>
        <mc:Fallback xmlns="">
          <p:sp>
            <p:nvSpPr>
              <p:cNvPr id="23" name="Rectangle 22">
                <a:extLst>
                  <a:ext uri="{FF2B5EF4-FFF2-40B4-BE49-F238E27FC236}">
                    <a16:creationId xmlns:a16="http://schemas.microsoft.com/office/drawing/2014/main" id="{B2F36914-E5BC-232A-777D-C47C16421E4D}"/>
                  </a:ext>
                </a:extLst>
              </p:cNvPr>
              <p:cNvSpPr>
                <a:spLocks noRot="1" noChangeAspect="1" noMove="1" noResize="1" noEditPoints="1" noAdjustHandles="1" noChangeArrowheads="1" noChangeShapeType="1" noTextEdit="1"/>
              </p:cNvSpPr>
              <p:nvPr/>
            </p:nvSpPr>
            <p:spPr>
              <a:xfrm>
                <a:off x="9920312" y="2639027"/>
                <a:ext cx="1381084" cy="523220"/>
              </a:xfrm>
              <a:prstGeom prst="rect">
                <a:avLst/>
              </a:prstGeom>
              <a:blipFill>
                <a:blip r:embed="rId8"/>
                <a:stretch>
                  <a:fillRect b="-1163"/>
                </a:stretch>
              </a:blipFill>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FAD61562-2DDC-8D2D-3B4B-7F1E23CE0AB5}"/>
                  </a:ext>
                </a:extLst>
              </p:cNvPr>
              <p:cNvSpPr/>
              <p:nvPr/>
            </p:nvSpPr>
            <p:spPr>
              <a:xfrm>
                <a:off x="9897959" y="3691295"/>
                <a:ext cx="140673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sz="2800" b="1" i="1" dirty="0" smtClean="0">
                              <a:solidFill>
                                <a:schemeClr val="accent2">
                                  <a:lumMod val="20000"/>
                                  <a:lumOff val="80000"/>
                                </a:schemeClr>
                              </a:solidFill>
                              <a:effectLst>
                                <a:glow rad="101600">
                                  <a:schemeClr val="accent2">
                                    <a:satMod val="175000"/>
                                    <a:alpha val="40000"/>
                                  </a:schemeClr>
                                </a:glow>
                              </a:effectLst>
                              <a:latin typeface="Cambria Math" panose="02040503050406030204" pitchFamily="18" charset="0"/>
                            </a:rPr>
                          </m:ctrlPr>
                        </m:dPr>
                        <m:e>
                          <m:sSub>
                            <m:sSubPr>
                              <m:ctrlPr>
                                <a:rPr lang="en-US" sz="2800" b="1" i="1" dirty="0">
                                  <a:solidFill>
                                    <a:schemeClr val="accent2">
                                      <a:lumMod val="20000"/>
                                      <a:lumOff val="80000"/>
                                    </a:schemeClr>
                                  </a:solidFill>
                                  <a:effectLst>
                                    <a:glow rad="101600">
                                      <a:schemeClr val="accent2">
                                        <a:satMod val="175000"/>
                                        <a:alpha val="40000"/>
                                      </a:schemeClr>
                                    </a:glow>
                                  </a:effectLst>
                                  <a:latin typeface="Cambria Math" panose="02040503050406030204" pitchFamily="18" charset="0"/>
                                </a:rPr>
                              </m:ctrlPr>
                            </m:sSubPr>
                            <m:e>
                              <m:r>
                                <a:rPr lang="en-US" sz="2800" b="1" i="1" dirty="0">
                                  <a:solidFill>
                                    <a:schemeClr val="accent2">
                                      <a:lumMod val="20000"/>
                                      <a:lumOff val="80000"/>
                                    </a:schemeClr>
                                  </a:solidFill>
                                  <a:effectLst>
                                    <a:glow rad="101600">
                                      <a:schemeClr val="accent2">
                                        <a:satMod val="175000"/>
                                        <a:alpha val="40000"/>
                                      </a:schemeClr>
                                    </a:glow>
                                  </a:effectLst>
                                  <a:latin typeface="Cambria Math" panose="02040503050406030204" pitchFamily="18" charset="0"/>
                                </a:rPr>
                                <m:t>𝒗</m:t>
                              </m:r>
                            </m:e>
                            <m:sub>
                              <m:r>
                                <a:rPr lang="en-US" sz="2800" b="1" i="1" dirty="0">
                                  <a:solidFill>
                                    <a:schemeClr val="accent2">
                                      <a:lumMod val="20000"/>
                                      <a:lumOff val="80000"/>
                                    </a:schemeClr>
                                  </a:solidFill>
                                  <a:effectLst>
                                    <a:glow rad="101600">
                                      <a:schemeClr val="accent2">
                                        <a:satMod val="175000"/>
                                        <a:alpha val="40000"/>
                                      </a:schemeClr>
                                    </a:glow>
                                  </a:effectLst>
                                  <a:latin typeface="Cambria Math" panose="02040503050406030204" pitchFamily="18" charset="0"/>
                                </a:rPr>
                                <m:t>𝒊</m:t>
                              </m:r>
                            </m:sub>
                          </m:sSub>
                        </m:e>
                      </m:d>
                      <m:d>
                        <m:dPr>
                          <m:begChr m:val="⟨"/>
                          <m:endChr m:val="|"/>
                          <m:ctrlPr>
                            <a:rPr lang="en-US" sz="2800" b="1" i="1" dirty="0">
                              <a:solidFill>
                                <a:schemeClr val="accent2">
                                  <a:lumMod val="20000"/>
                                  <a:lumOff val="80000"/>
                                </a:schemeClr>
                              </a:solidFill>
                              <a:effectLst>
                                <a:glow rad="101600">
                                  <a:schemeClr val="accent2">
                                    <a:satMod val="175000"/>
                                    <a:alpha val="40000"/>
                                  </a:schemeClr>
                                </a:glow>
                              </a:effectLst>
                              <a:latin typeface="Cambria Math" panose="02040503050406030204" pitchFamily="18" charset="0"/>
                            </a:rPr>
                          </m:ctrlPr>
                        </m:dPr>
                        <m:e>
                          <m:sSub>
                            <m:sSubPr>
                              <m:ctrlPr>
                                <a:rPr lang="en-US" sz="2800" b="1" i="1" dirty="0">
                                  <a:solidFill>
                                    <a:schemeClr val="accent2">
                                      <a:lumMod val="20000"/>
                                      <a:lumOff val="80000"/>
                                    </a:schemeClr>
                                  </a:solidFill>
                                  <a:effectLst>
                                    <a:glow rad="101600">
                                      <a:schemeClr val="accent2">
                                        <a:satMod val="175000"/>
                                        <a:alpha val="40000"/>
                                      </a:schemeClr>
                                    </a:glow>
                                  </a:effectLst>
                                  <a:latin typeface="Cambria Math" panose="02040503050406030204" pitchFamily="18" charset="0"/>
                                </a:rPr>
                              </m:ctrlPr>
                            </m:sSubPr>
                            <m:e>
                              <m:r>
                                <a:rPr lang="en-US" sz="2800" b="1" i="1" dirty="0">
                                  <a:solidFill>
                                    <a:schemeClr val="accent2">
                                      <a:lumMod val="20000"/>
                                      <a:lumOff val="80000"/>
                                    </a:schemeClr>
                                  </a:solidFill>
                                  <a:effectLst>
                                    <a:glow rad="101600">
                                      <a:schemeClr val="accent2">
                                        <a:satMod val="175000"/>
                                        <a:alpha val="40000"/>
                                      </a:schemeClr>
                                    </a:glow>
                                  </a:effectLst>
                                  <a:latin typeface="Cambria Math" panose="02040503050406030204" pitchFamily="18" charset="0"/>
                                </a:rPr>
                                <m:t>𝒗</m:t>
                              </m:r>
                            </m:e>
                            <m:sub>
                              <m:r>
                                <a:rPr lang="en-US" sz="2800" b="1" i="1" dirty="0">
                                  <a:solidFill>
                                    <a:schemeClr val="accent2">
                                      <a:lumMod val="20000"/>
                                      <a:lumOff val="80000"/>
                                    </a:schemeClr>
                                  </a:solidFill>
                                  <a:effectLst>
                                    <a:glow rad="101600">
                                      <a:schemeClr val="accent2">
                                        <a:satMod val="175000"/>
                                        <a:alpha val="40000"/>
                                      </a:schemeClr>
                                    </a:glow>
                                  </a:effectLst>
                                  <a:latin typeface="Cambria Math" panose="02040503050406030204" pitchFamily="18" charset="0"/>
                                </a:rPr>
                                <m:t>𝒊</m:t>
                              </m:r>
                            </m:sub>
                          </m:sSub>
                        </m:e>
                      </m:d>
                    </m:oMath>
                  </m:oMathPara>
                </a14:m>
                <a:endParaRPr lang="en-US" sz="2800" b="1" dirty="0">
                  <a:solidFill>
                    <a:schemeClr val="bg1"/>
                  </a:solidFill>
                  <a:latin typeface="Calibri" panose="020F0502020204030204"/>
                </a:endParaRPr>
              </a:p>
            </p:txBody>
          </p:sp>
        </mc:Choice>
        <mc:Fallback xmlns="">
          <p:sp>
            <p:nvSpPr>
              <p:cNvPr id="24" name="Rectangle 23">
                <a:extLst>
                  <a:ext uri="{FF2B5EF4-FFF2-40B4-BE49-F238E27FC236}">
                    <a16:creationId xmlns:a16="http://schemas.microsoft.com/office/drawing/2014/main" id="{FAD61562-2DDC-8D2D-3B4B-7F1E23CE0AB5}"/>
                  </a:ext>
                </a:extLst>
              </p:cNvPr>
              <p:cNvSpPr>
                <a:spLocks noRot="1" noChangeAspect="1" noMove="1" noResize="1" noEditPoints="1" noAdjustHandles="1" noChangeArrowheads="1" noChangeShapeType="1" noTextEdit="1"/>
              </p:cNvSpPr>
              <p:nvPr/>
            </p:nvSpPr>
            <p:spPr>
              <a:xfrm>
                <a:off x="9897959" y="3691295"/>
                <a:ext cx="1406732" cy="523220"/>
              </a:xfrm>
              <a:prstGeom prst="rect">
                <a:avLst/>
              </a:prstGeom>
              <a:blipFill>
                <a:blip r:embed="rId9"/>
                <a:stretch>
                  <a:fillRect/>
                </a:stretch>
              </a:blipFill>
            </p:spPr>
            <p:txBody>
              <a:bodyPr/>
              <a:lstStyle/>
              <a:p>
                <a:r>
                  <a:rPr lang="en-AU">
                    <a:noFill/>
                  </a:rPr>
                  <a:t> </a:t>
                </a:r>
              </a:p>
            </p:txBody>
          </p:sp>
        </mc:Fallback>
      </mc:AlternateContent>
      <p:pic>
        <p:nvPicPr>
          <p:cNvPr id="22" name="Picture 21" descr="Silicon Quantum Computing | LinkedIn">
            <a:extLst>
              <a:ext uri="{FF2B5EF4-FFF2-40B4-BE49-F238E27FC236}">
                <a16:creationId xmlns:a16="http://schemas.microsoft.com/office/drawing/2014/main" id="{7079C127-1CCC-EB57-16DE-98E3E5BCF1DC}"/>
              </a:ext>
            </a:extLst>
          </p:cNvPr>
          <p:cNvPicPr>
            <a:picLocks noChangeAspect="1" noChangeArrowheads="1"/>
          </p:cNvPicPr>
          <p:nvPr/>
        </p:nvPicPr>
        <p:blipFill>
          <a:blip r:embed="rId10">
            <a:extLst>
              <a:ext uri="{BEBA8EAE-BF5A-486C-A8C5-ECC9F3942E4B}">
                <a14:imgProps xmlns:a14="http://schemas.microsoft.com/office/drawing/2010/main">
                  <a14:imgLayer r:embed="rId11">
                    <a14:imgEffect>
                      <a14:backgroundRemoval t="1500" b="96000" l="10000" r="90000">
                        <a14:foregroundMark x1="49500" y1="16000" x2="49500" y2="16000"/>
                        <a14:foregroundMark x1="55500" y1="96000" x2="55500" y2="96000"/>
                        <a14:foregroundMark x1="48000" y1="8500" x2="48000" y2="8500"/>
                        <a14:foregroundMark x1="51500" y1="1500" x2="51500" y2="1500"/>
                      </a14:backgroundRemoval>
                    </a14:imgEffect>
                  </a14:imgLayer>
                </a14:imgProps>
              </a:ext>
              <a:ext uri="{28A0092B-C50C-407E-A947-70E740481C1C}">
                <a14:useLocalDpi xmlns:a14="http://schemas.microsoft.com/office/drawing/2010/main" val="0"/>
              </a:ext>
            </a:extLst>
          </a:blip>
          <a:srcRect/>
          <a:stretch>
            <a:fillRect/>
          </a:stretch>
        </p:blipFill>
        <p:spPr bwMode="auto">
          <a:xfrm>
            <a:off x="11044856" y="187564"/>
            <a:ext cx="1083422" cy="1083422"/>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13837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 name="Oval 8">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Oval 10">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3" name="Group 12">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14" name="Freeform: Shape 13">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Freeform: Shape 14">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6" name="Oval 15">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 name="Oval 16">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19" name="Rectangle 18">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85FE1CC-CB21-B61C-280C-E5AD28F91624}"/>
              </a:ext>
            </a:extLst>
          </p:cNvPr>
          <p:cNvSpPr>
            <a:spLocks noGrp="1"/>
          </p:cNvSpPr>
          <p:nvPr>
            <p:ph type="title"/>
          </p:nvPr>
        </p:nvSpPr>
        <p:spPr>
          <a:xfrm>
            <a:off x="1487488" y="549275"/>
            <a:ext cx="5437187" cy="3456401"/>
          </a:xfrm>
        </p:spPr>
        <p:txBody>
          <a:bodyPr vert="horz" wrap="square" lIns="0" tIns="0" rIns="0" bIns="0" rtlCol="0" anchor="b" anchorCtr="0">
            <a:normAutofit/>
          </a:bodyPr>
          <a:lstStyle/>
          <a:p>
            <a:r>
              <a:rPr lang="en-US" sz="6400"/>
              <a:t>Dimensionality Reduction </a:t>
            </a:r>
          </a:p>
        </p:txBody>
      </p:sp>
      <p:sp>
        <p:nvSpPr>
          <p:cNvPr id="21" name="Freeform: Shape 20">
            <a:extLst>
              <a:ext uri="{FF2B5EF4-FFF2-40B4-BE49-F238E27FC236}">
                <a16:creationId xmlns:a16="http://schemas.microsoft.com/office/drawing/2014/main" id="{74033C2F-EE38-427C-97E3-08EAC8822A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471760"/>
            <a:ext cx="666497" cy="1080000"/>
          </a:xfrm>
          <a:custGeom>
            <a:avLst/>
            <a:gdLst>
              <a:gd name="connsiteX0" fmla="*/ 126497 w 666497"/>
              <a:gd name="connsiteY0" fmla="*/ 0 h 1080000"/>
              <a:gd name="connsiteX1" fmla="*/ 666497 w 666497"/>
              <a:gd name="connsiteY1" fmla="*/ 540000 h 1080000"/>
              <a:gd name="connsiteX2" fmla="*/ 126497 w 666497"/>
              <a:gd name="connsiteY2" fmla="*/ 1080000 h 1080000"/>
              <a:gd name="connsiteX3" fmla="*/ 17668 w 666497"/>
              <a:gd name="connsiteY3" fmla="*/ 1069029 h 1080000"/>
              <a:gd name="connsiteX4" fmla="*/ 0 w 666497"/>
              <a:gd name="connsiteY4" fmla="*/ 1063545 h 1080000"/>
              <a:gd name="connsiteX5" fmla="*/ 0 w 666497"/>
              <a:gd name="connsiteY5" fmla="*/ 16455 h 1080000"/>
              <a:gd name="connsiteX6" fmla="*/ 17668 w 666497"/>
              <a:gd name="connsiteY6" fmla="*/ 10971 h 1080000"/>
              <a:gd name="connsiteX7" fmla="*/ 126497 w 666497"/>
              <a:gd name="connsiteY7" fmla="*/ 0 h 10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6497" h="1080000">
                <a:moveTo>
                  <a:pt x="126497" y="0"/>
                </a:moveTo>
                <a:cubicBezTo>
                  <a:pt x="424731" y="0"/>
                  <a:pt x="666497" y="241766"/>
                  <a:pt x="666497" y="540000"/>
                </a:cubicBezTo>
                <a:cubicBezTo>
                  <a:pt x="666497" y="838234"/>
                  <a:pt x="424731" y="1080000"/>
                  <a:pt x="126497" y="1080000"/>
                </a:cubicBezTo>
                <a:cubicBezTo>
                  <a:pt x="89218" y="1080000"/>
                  <a:pt x="52821" y="1076222"/>
                  <a:pt x="17668" y="1069029"/>
                </a:cubicBezTo>
                <a:lnTo>
                  <a:pt x="0" y="1063545"/>
                </a:lnTo>
                <a:lnTo>
                  <a:pt x="0" y="16455"/>
                </a:lnTo>
                <a:lnTo>
                  <a:pt x="17668" y="10971"/>
                </a:lnTo>
                <a:cubicBezTo>
                  <a:pt x="52821" y="3778"/>
                  <a:pt x="89218" y="0"/>
                  <a:pt x="126497" y="0"/>
                </a:cubicBezTo>
                <a:close/>
              </a:path>
            </a:pathLst>
          </a:cu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23" name="Group 22">
            <a:extLst>
              <a:ext uri="{FF2B5EF4-FFF2-40B4-BE49-F238E27FC236}">
                <a16:creationId xmlns:a16="http://schemas.microsoft.com/office/drawing/2014/main" id="{22940903-7865-4026-879C-CC1ADF9116B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634337" y="800983"/>
            <a:ext cx="4006800" cy="3788841"/>
            <a:chOff x="7762003" y="672385"/>
            <a:chExt cx="4006800" cy="3788841"/>
          </a:xfrm>
        </p:grpSpPr>
        <p:sp>
          <p:nvSpPr>
            <p:cNvPr id="24" name="Freeform: Shape 23">
              <a:extLst>
                <a:ext uri="{FF2B5EF4-FFF2-40B4-BE49-F238E27FC236}">
                  <a16:creationId xmlns:a16="http://schemas.microsoft.com/office/drawing/2014/main" id="{982D1BD3-FFA8-4027-A890-672FDD8F70B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8100000">
              <a:off x="8528803" y="672385"/>
              <a:ext cx="3240000" cy="3788841"/>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508000" dist="203200" dir="9600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Oval 24">
              <a:extLst>
                <a:ext uri="{FF2B5EF4-FFF2-40B4-BE49-F238E27FC236}">
                  <a16:creationId xmlns:a16="http://schemas.microsoft.com/office/drawing/2014/main" id="{7BC5C6D9-8420-4B6F-A949-7B6565266B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a:off x="8572003" y="180004"/>
              <a:ext cx="1620000" cy="3240000"/>
            </a:xfrm>
            <a:prstGeom prst="ellipse">
              <a:avLst/>
            </a:prstGeom>
            <a:gradFill>
              <a:gsLst>
                <a:gs pos="100000">
                  <a:schemeClr val="bg2">
                    <a:lumMod val="90000"/>
                    <a:lumOff val="10000"/>
                  </a:schemeClr>
                </a:gs>
                <a:gs pos="50000">
                  <a:schemeClr val="bg2">
                    <a:lumMod val="90000"/>
                    <a:lumOff val="10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7" name="Group 26">
            <a:extLst>
              <a:ext uri="{FF2B5EF4-FFF2-40B4-BE49-F238E27FC236}">
                <a16:creationId xmlns:a16="http://schemas.microsoft.com/office/drawing/2014/main" id="{E82CFC28-5F56-4F2C-A953-AB57C1CE5CE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004386" y="5149126"/>
            <a:ext cx="762805" cy="734873"/>
            <a:chOff x="7950336" y="1300590"/>
            <a:chExt cx="762805" cy="734873"/>
          </a:xfrm>
        </p:grpSpPr>
        <p:sp>
          <p:nvSpPr>
            <p:cNvPr id="28" name="Freeform 5">
              <a:extLst>
                <a:ext uri="{FF2B5EF4-FFF2-40B4-BE49-F238E27FC236}">
                  <a16:creationId xmlns:a16="http://schemas.microsoft.com/office/drawing/2014/main" id="{492EB854-02D8-4A9E-8BA5-5FEE21DD094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3600000">
              <a:off x="8220298" y="1428832"/>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60000"/>
                  </a:schemeClr>
                </a:gs>
                <a:gs pos="100000">
                  <a:schemeClr val="accent1">
                    <a:lumMod val="60000"/>
                    <a:lumOff val="40000"/>
                    <a:alpha val="60000"/>
                  </a:schemeClr>
                </a:gs>
              </a:gsLst>
              <a:lin ang="0" scaled="0"/>
              <a:tileRect/>
            </a:gradFill>
            <a:ln>
              <a:noFill/>
            </a:ln>
            <a:effectLst>
              <a:innerShdw blurRad="254000">
                <a:schemeClr val="bg2"/>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9" name="Freeform 6">
              <a:extLst>
                <a:ext uri="{FF2B5EF4-FFF2-40B4-BE49-F238E27FC236}">
                  <a16:creationId xmlns:a16="http://schemas.microsoft.com/office/drawing/2014/main" id="{A1676C39-91DD-4843-8315-4285BA1E7E8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3600000">
              <a:off x="8066503" y="1339815"/>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60000"/>
                  </a:schemeClr>
                </a:gs>
                <a:gs pos="100000">
                  <a:schemeClr val="accent1">
                    <a:lumMod val="60000"/>
                    <a:lumOff val="40000"/>
                  </a:schemeClr>
                </a:gs>
              </a:gsLst>
              <a:lin ang="180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0" name="Freeform 8">
              <a:extLst>
                <a:ext uri="{FF2B5EF4-FFF2-40B4-BE49-F238E27FC236}">
                  <a16:creationId xmlns:a16="http://schemas.microsoft.com/office/drawing/2014/main" id="{B339FEEC-A688-4A3E-BA2C-8FC738A8AF4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3600000">
              <a:off x="8217173" y="1608753"/>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60000"/>
                  </a:schemeClr>
                </a:gs>
                <a:gs pos="100000">
                  <a:schemeClr val="accent1">
                    <a:lumMod val="60000"/>
                    <a:lumOff val="40000"/>
                    <a:alpha val="60000"/>
                  </a:schemeClr>
                </a:gs>
              </a:gsLst>
              <a:lin ang="18000000" scaled="0"/>
              <a:tileRect/>
            </a:gradFill>
            <a:ln>
              <a:noFill/>
            </a:ln>
            <a:effectLst>
              <a:innerShdw blurRad="508000">
                <a:schemeClr val="bg2"/>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pic>
        <p:nvPicPr>
          <p:cNvPr id="3" name="Picture 2" descr="Silicon Quantum Computing | LinkedIn">
            <a:extLst>
              <a:ext uri="{FF2B5EF4-FFF2-40B4-BE49-F238E27FC236}">
                <a16:creationId xmlns:a16="http://schemas.microsoft.com/office/drawing/2014/main" id="{0B743941-9436-F8B2-ACB1-5B84154DEE31}"/>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1500" b="96000" l="10000" r="90000">
                        <a14:foregroundMark x1="49500" y1="16000" x2="49500" y2="16000"/>
                        <a14:foregroundMark x1="55500" y1="96000" x2="55500" y2="96000"/>
                        <a14:foregroundMark x1="48000" y1="8500" x2="48000" y2="8500"/>
                        <a14:foregroundMark x1="51500" y1="1500" x2="51500" y2="1500"/>
                      </a14:backgroundRemoval>
                    </a14:imgEffect>
                  </a14:imgLayer>
                </a14:imgProps>
              </a:ext>
              <a:ext uri="{28A0092B-C50C-407E-A947-70E740481C1C}">
                <a14:useLocalDpi xmlns:a14="http://schemas.microsoft.com/office/drawing/2010/main" val="0"/>
              </a:ext>
            </a:extLst>
          </a:blip>
          <a:srcRect/>
          <a:stretch>
            <a:fillRect/>
          </a:stretch>
        </p:blipFill>
        <p:spPr bwMode="auto">
          <a:xfrm>
            <a:off x="11044856" y="187564"/>
            <a:ext cx="1083422" cy="10834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91282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Oval 10">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 name="Oval 12">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5" name="Group 14">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16" name="Freeform: Shape 15">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8" name="Oval 17">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 name="Oval 18">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21" name="Rectangle 20">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5DF8998-FC7D-0E12-E2EE-492136E4ADBB}"/>
              </a:ext>
            </a:extLst>
          </p:cNvPr>
          <p:cNvSpPr>
            <a:spLocks noGrp="1"/>
          </p:cNvSpPr>
          <p:nvPr>
            <p:ph type="title"/>
          </p:nvPr>
        </p:nvSpPr>
        <p:spPr>
          <a:xfrm>
            <a:off x="5355061" y="1794523"/>
            <a:ext cx="5437187" cy="2986234"/>
          </a:xfrm>
        </p:spPr>
        <p:txBody>
          <a:bodyPr vert="horz" wrap="square" lIns="0" tIns="0" rIns="0" bIns="0" rtlCol="0" anchor="b" anchorCtr="0">
            <a:normAutofit/>
          </a:bodyPr>
          <a:lstStyle/>
          <a:p>
            <a:r>
              <a:rPr lang="en-US" sz="6400" dirty="0"/>
              <a:t>Performance on Silicon Hardware?</a:t>
            </a:r>
          </a:p>
        </p:txBody>
      </p:sp>
      <p:pic>
        <p:nvPicPr>
          <p:cNvPr id="6" name="Graphic 5" descr="Server">
            <a:extLst>
              <a:ext uri="{FF2B5EF4-FFF2-40B4-BE49-F238E27FC236}">
                <a16:creationId xmlns:a16="http://schemas.microsoft.com/office/drawing/2014/main" id="{39B70391-54CA-213B-3331-3229CB62D0E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50863" y="878681"/>
            <a:ext cx="5102225" cy="5102225"/>
          </a:xfrm>
          <a:custGeom>
            <a:avLst/>
            <a:gdLst/>
            <a:ahLst/>
            <a:cxnLst/>
            <a:rect l="l" t="t" r="r" b="b"/>
            <a:pathLst>
              <a:path w="5102225" h="5761037">
                <a:moveTo>
                  <a:pt x="0" y="0"/>
                </a:moveTo>
                <a:lnTo>
                  <a:pt x="5102225" y="0"/>
                </a:lnTo>
                <a:lnTo>
                  <a:pt x="5102225" y="5761037"/>
                </a:lnTo>
                <a:lnTo>
                  <a:pt x="0" y="5761037"/>
                </a:lnTo>
                <a:close/>
              </a:path>
            </a:pathLst>
          </a:custGeom>
        </p:spPr>
      </p:pic>
      <p:pic>
        <p:nvPicPr>
          <p:cNvPr id="3" name="Picture 2" descr="Silicon Quantum Computing | LinkedIn">
            <a:extLst>
              <a:ext uri="{FF2B5EF4-FFF2-40B4-BE49-F238E27FC236}">
                <a16:creationId xmlns:a16="http://schemas.microsoft.com/office/drawing/2014/main" id="{0A0AE80A-7E35-EFD7-F29B-65690C9D313B}"/>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1500" b="96000" l="10000" r="90000">
                        <a14:foregroundMark x1="49500" y1="16000" x2="49500" y2="16000"/>
                        <a14:foregroundMark x1="55500" y1="96000" x2="55500" y2="96000"/>
                        <a14:foregroundMark x1="48000" y1="8500" x2="48000" y2="8500"/>
                        <a14:foregroundMark x1="51500" y1="1500" x2="51500" y2="1500"/>
                      </a14:backgroundRemoval>
                    </a14:imgEffect>
                  </a14:imgLayer>
                </a14:imgProps>
              </a:ext>
              <a:ext uri="{28A0092B-C50C-407E-A947-70E740481C1C}">
                <a14:useLocalDpi xmlns:a14="http://schemas.microsoft.com/office/drawing/2010/main" val="0"/>
              </a:ext>
            </a:extLst>
          </a:blip>
          <a:srcRect/>
          <a:stretch>
            <a:fillRect/>
          </a:stretch>
        </p:blipFill>
        <p:spPr bwMode="auto">
          <a:xfrm>
            <a:off x="11044856" y="187564"/>
            <a:ext cx="1083422" cy="1083422"/>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53363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31" name="Freeform: Shape 1030">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33" name="Oval 1032">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35" name="Oval 1034">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037" name="Group 1036">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1038" name="Freeform: Shape 1037">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39" name="Freeform: Shape 1038">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040" name="Oval 1039">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41" name="Oval 1040">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1043" name="Rectangle 1042">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50863" y="1783016"/>
            <a:ext cx="5437187" cy="2986234"/>
          </a:xfrm>
        </p:spPr>
        <p:txBody>
          <a:bodyPr vert="horz" wrap="square" lIns="0" tIns="0" rIns="0" bIns="0" rtlCol="0" anchor="b" anchorCtr="0">
            <a:normAutofit fontScale="90000"/>
          </a:bodyPr>
          <a:lstStyle/>
          <a:p>
            <a:r>
              <a:rPr lang="en-US" sz="6400" b="1" dirty="0"/>
              <a:t>Estimated circuit fidelity for QPE using Silicon Hardware</a:t>
            </a:r>
          </a:p>
        </p:txBody>
      </p:sp>
      <p:pic>
        <p:nvPicPr>
          <p:cNvPr id="6" name="Picture 5"/>
          <p:cNvPicPr>
            <a:picLocks noChangeAspect="1"/>
          </p:cNvPicPr>
          <p:nvPr/>
        </p:nvPicPr>
        <p:blipFill>
          <a:blip r:embed="rId3"/>
          <a:stretch>
            <a:fillRect/>
          </a:stretch>
        </p:blipFill>
        <p:spPr>
          <a:xfrm>
            <a:off x="6326992" y="3825408"/>
            <a:ext cx="5245755" cy="2038634"/>
          </a:xfrm>
          <a:custGeom>
            <a:avLst/>
            <a:gdLst/>
            <a:ahLst/>
            <a:cxnLst/>
            <a:rect l="l" t="t" r="r" b="b"/>
            <a:pathLst>
              <a:path w="2434045" h="2435676">
                <a:moveTo>
                  <a:pt x="0" y="0"/>
                </a:moveTo>
                <a:lnTo>
                  <a:pt x="2434045" y="0"/>
                </a:lnTo>
                <a:lnTo>
                  <a:pt x="2434045" y="2435676"/>
                </a:lnTo>
                <a:lnTo>
                  <a:pt x="0" y="2435676"/>
                </a:lnTo>
                <a:close/>
              </a:path>
            </a:pathLst>
          </a:custGeom>
        </p:spPr>
      </p:pic>
      <p:pic>
        <p:nvPicPr>
          <p:cNvPr id="4" name="Picture 3" descr="Chart, scatter chart&#10;&#10;Description automatically generated"/>
          <p:cNvPicPr>
            <a:picLocks noChangeAspect="1"/>
          </p:cNvPicPr>
          <p:nvPr/>
        </p:nvPicPr>
        <p:blipFill>
          <a:blip r:embed="rId4"/>
          <a:stretch>
            <a:fillRect/>
          </a:stretch>
        </p:blipFill>
        <p:spPr>
          <a:xfrm>
            <a:off x="6326992" y="549275"/>
            <a:ext cx="5243959" cy="2726858"/>
          </a:xfrm>
          <a:custGeom>
            <a:avLst/>
            <a:gdLst/>
            <a:ahLst/>
            <a:cxnLst/>
            <a:rect l="l" t="t" r="r" b="b"/>
            <a:pathLst>
              <a:path w="2434045" h="2435676">
                <a:moveTo>
                  <a:pt x="0" y="0"/>
                </a:moveTo>
                <a:lnTo>
                  <a:pt x="2434045" y="0"/>
                </a:lnTo>
                <a:lnTo>
                  <a:pt x="2434045" y="2435676"/>
                </a:lnTo>
                <a:lnTo>
                  <a:pt x="0" y="2435676"/>
                </a:lnTo>
                <a:close/>
              </a:path>
            </a:pathLst>
          </a:custGeom>
        </p:spPr>
      </p:pic>
      <p:pic>
        <p:nvPicPr>
          <p:cNvPr id="3" name="Picture 2" descr="Silicon Quantum Computing | LinkedIn">
            <a:extLst>
              <a:ext uri="{FF2B5EF4-FFF2-40B4-BE49-F238E27FC236}">
                <a16:creationId xmlns:a16="http://schemas.microsoft.com/office/drawing/2014/main" id="{2C24709C-C1F8-5968-51B0-128F9179B06A}"/>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1500" b="96000" l="10000" r="90000">
                        <a14:foregroundMark x1="49500" y1="16000" x2="49500" y2="16000"/>
                        <a14:foregroundMark x1="55500" y1="96000" x2="55500" y2="96000"/>
                        <a14:foregroundMark x1="48000" y1="8500" x2="48000" y2="8500"/>
                        <a14:foregroundMark x1="51500" y1="1500" x2="51500" y2="1500"/>
                      </a14:backgroundRemoval>
                    </a14:imgEffect>
                  </a14:imgLayer>
                </a14:imgProps>
              </a:ext>
              <a:ext uri="{28A0092B-C50C-407E-A947-70E740481C1C}">
                <a14:useLocalDpi xmlns:a14="http://schemas.microsoft.com/office/drawing/2010/main" val="0"/>
              </a:ext>
            </a:extLst>
          </a:blip>
          <a:srcRect/>
          <a:stretch>
            <a:fillRect/>
          </a:stretch>
        </p:blipFill>
        <p:spPr bwMode="auto">
          <a:xfrm>
            <a:off x="11044856" y="187564"/>
            <a:ext cx="1083422" cy="1083422"/>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93260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 name="Oval 8">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Oval 10">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3" name="Group 12">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14" name="Freeform: Shape 13">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Freeform: Shape 14">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6" name="Oval 15">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 name="Oval 16">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19" name="Rectangle 18">
            <a:extLst>
              <a:ext uri="{FF2B5EF4-FFF2-40B4-BE49-F238E27FC236}">
                <a16:creationId xmlns:a16="http://schemas.microsoft.com/office/drawing/2014/main" id="{3E4A0FF0-C01D-4D79-B2A0-DB8ABC7F32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062AB02-086E-B302-E215-3BDCD8120078}"/>
              </a:ext>
            </a:extLst>
          </p:cNvPr>
          <p:cNvSpPr>
            <a:spLocks noGrp="1"/>
          </p:cNvSpPr>
          <p:nvPr>
            <p:ph type="title"/>
          </p:nvPr>
        </p:nvSpPr>
        <p:spPr>
          <a:xfrm>
            <a:off x="554399" y="440099"/>
            <a:ext cx="7305314" cy="5868626"/>
          </a:xfrm>
        </p:spPr>
        <p:txBody>
          <a:bodyPr vert="horz" wrap="square" lIns="0" tIns="0" rIns="0" bIns="0" rtlCol="0" anchor="ctr" anchorCtr="0">
            <a:normAutofit/>
          </a:bodyPr>
          <a:lstStyle/>
          <a:p>
            <a:r>
              <a:rPr lang="en-US" sz="6000" dirty="0"/>
              <a:t>An algorithm relying on QPE:</a:t>
            </a:r>
            <a:br>
              <a:rPr lang="en-US" sz="6000" dirty="0"/>
            </a:br>
            <a:r>
              <a:rPr lang="en-US" sz="7400" dirty="0"/>
              <a:t>quantum Principal Component Analysis (</a:t>
            </a:r>
            <a:r>
              <a:rPr lang="en-US" sz="7400" dirty="0" err="1"/>
              <a:t>qPCA</a:t>
            </a:r>
            <a:r>
              <a:rPr lang="en-US" sz="7400" dirty="0"/>
              <a:t>)</a:t>
            </a:r>
          </a:p>
        </p:txBody>
      </p:sp>
      <p:sp>
        <p:nvSpPr>
          <p:cNvPr id="21" name="Oval 20">
            <a:extLst>
              <a:ext uri="{FF2B5EF4-FFF2-40B4-BE49-F238E27FC236}">
                <a16:creationId xmlns:a16="http://schemas.microsoft.com/office/drawing/2014/main" id="{F413A76C-1635-4B9A-82E5-83B4C4A989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73626" y="440099"/>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3" name="Oval 22">
            <a:extLst>
              <a:ext uri="{FF2B5EF4-FFF2-40B4-BE49-F238E27FC236}">
                <a16:creationId xmlns:a16="http://schemas.microsoft.com/office/drawing/2014/main" id="{057CB2EB-A32D-4DAA-8AEA-EC6F55CB17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flipV="1">
            <a:off x="10965771" y="465025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nvGrpSpPr>
          <p:cNvPr id="25" name="Group 24">
            <a:extLst>
              <a:ext uri="{FF2B5EF4-FFF2-40B4-BE49-F238E27FC236}">
                <a16:creationId xmlns:a16="http://schemas.microsoft.com/office/drawing/2014/main" id="{4933AD8C-9EF0-48A5-A4E2-7D23D3EEAFD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882498" y="5100825"/>
            <a:ext cx="1902502" cy="1093090"/>
            <a:chOff x="4957101" y="4052255"/>
            <a:chExt cx="1902502" cy="1093090"/>
          </a:xfrm>
        </p:grpSpPr>
        <p:sp>
          <p:nvSpPr>
            <p:cNvPr id="26" name="Freeform: Shape 25">
              <a:extLst>
                <a:ext uri="{FF2B5EF4-FFF2-40B4-BE49-F238E27FC236}">
                  <a16:creationId xmlns:a16="http://schemas.microsoft.com/office/drawing/2014/main" id="{2A66056D-8174-4E68-9AE9-CF25FBD07F7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Freeform: Shape 26">
              <a:extLst>
                <a:ext uri="{FF2B5EF4-FFF2-40B4-BE49-F238E27FC236}">
                  <a16:creationId xmlns:a16="http://schemas.microsoft.com/office/drawing/2014/main" id="{500AD54B-447B-4F1E-B682-29FDAE6328F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p:nvSpPr>
          <p:cNvPr id="29" name="Oval 28">
            <a:extLst>
              <a:ext uri="{FF2B5EF4-FFF2-40B4-BE49-F238E27FC236}">
                <a16:creationId xmlns:a16="http://schemas.microsoft.com/office/drawing/2014/main" id="{6A09A318-A034-4481-9BF6-AE091E306E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flipV="1">
            <a:off x="9984745" y="563127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4" name="Picture 3" descr="Silicon Quantum Computing | LinkedIn">
            <a:extLst>
              <a:ext uri="{FF2B5EF4-FFF2-40B4-BE49-F238E27FC236}">
                <a16:creationId xmlns:a16="http://schemas.microsoft.com/office/drawing/2014/main" id="{F07E7E07-8542-52C3-D1AE-D274D7618FE8}"/>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1500" b="96000" l="10000" r="90000">
                        <a14:foregroundMark x1="49500" y1="16000" x2="49500" y2="16000"/>
                        <a14:foregroundMark x1="55500" y1="96000" x2="55500" y2="96000"/>
                        <a14:foregroundMark x1="48000" y1="8500" x2="48000" y2="8500"/>
                        <a14:foregroundMark x1="51500" y1="1500" x2="51500" y2="1500"/>
                      </a14:backgroundRemoval>
                    </a14:imgEffect>
                  </a14:imgLayer>
                </a14:imgProps>
              </a:ext>
              <a:ext uri="{28A0092B-C50C-407E-A947-70E740481C1C}">
                <a14:useLocalDpi xmlns:a14="http://schemas.microsoft.com/office/drawing/2010/main" val="0"/>
              </a:ext>
            </a:extLst>
          </a:blip>
          <a:srcRect/>
          <a:stretch>
            <a:fillRect/>
          </a:stretch>
        </p:blipFill>
        <p:spPr bwMode="auto">
          <a:xfrm>
            <a:off x="11044856" y="187564"/>
            <a:ext cx="1083422" cy="1083422"/>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88362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 name="Oval 9">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Oval 11">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4" name="Group 13">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15" name="Freeform: Shape 14">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Freeform: Shape 15">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7" name="Oval 16">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8" name="Oval 17">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20" name="Rectangle 19">
            <a:extLst>
              <a:ext uri="{FF2B5EF4-FFF2-40B4-BE49-F238E27FC236}">
                <a16:creationId xmlns:a16="http://schemas.microsoft.com/office/drawing/2014/main" id="{1997061E-3447-40AF-B361-EE5D7E3864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CD06826-3363-8E47-FEB7-4AAFC4F95F8A}"/>
              </a:ext>
            </a:extLst>
          </p:cNvPr>
          <p:cNvSpPr>
            <a:spLocks noGrp="1"/>
          </p:cNvSpPr>
          <p:nvPr>
            <p:ph type="title"/>
          </p:nvPr>
        </p:nvSpPr>
        <p:spPr>
          <a:xfrm>
            <a:off x="5267325" y="549275"/>
            <a:ext cx="6373812" cy="3777421"/>
          </a:xfrm>
        </p:spPr>
        <p:txBody>
          <a:bodyPr vert="horz" wrap="square" lIns="0" tIns="0" rIns="0" bIns="0" rtlCol="0" anchor="b" anchorCtr="0">
            <a:normAutofit/>
          </a:bodyPr>
          <a:lstStyle/>
          <a:p>
            <a:pPr>
              <a:lnSpc>
                <a:spcPct val="90000"/>
              </a:lnSpc>
            </a:pPr>
            <a:r>
              <a:rPr lang="en-US" sz="6800" dirty="0"/>
              <a:t>Classical Principal Component Analysis (PCA)</a:t>
            </a:r>
          </a:p>
        </p:txBody>
      </p:sp>
      <p:grpSp>
        <p:nvGrpSpPr>
          <p:cNvPr id="22" name="Group 21">
            <a:extLst>
              <a:ext uri="{FF2B5EF4-FFF2-40B4-BE49-F238E27FC236}">
                <a16:creationId xmlns:a16="http://schemas.microsoft.com/office/drawing/2014/main" id="{29852CF9-0BB2-4896-8B33-ADF9E59B496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16718" y="856763"/>
            <a:ext cx="1468514" cy="1521012"/>
            <a:chOff x="5236793" y="2432482"/>
            <a:chExt cx="1468514" cy="1521012"/>
          </a:xfrm>
        </p:grpSpPr>
        <p:sp>
          <p:nvSpPr>
            <p:cNvPr id="23" name="Freeform 5">
              <a:extLst>
                <a:ext uri="{FF2B5EF4-FFF2-40B4-BE49-F238E27FC236}">
                  <a16:creationId xmlns:a16="http://schemas.microsoft.com/office/drawing/2014/main" id="{E79CA92F-265C-4597-89CB-329767328B2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463135" y="2432482"/>
              <a:ext cx="1242172" cy="729202"/>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4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4" name="Freeform 6">
              <a:extLst>
                <a:ext uri="{FF2B5EF4-FFF2-40B4-BE49-F238E27FC236}">
                  <a16:creationId xmlns:a16="http://schemas.microsoft.com/office/drawing/2014/main" id="{D9A45552-B7CA-4E93-939E-352BEBA71A0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236793" y="2566400"/>
              <a:ext cx="611884" cy="1076550"/>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4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Freeform 8">
              <a:extLst>
                <a:ext uri="{FF2B5EF4-FFF2-40B4-BE49-F238E27FC236}">
                  <a16:creationId xmlns:a16="http://schemas.microsoft.com/office/drawing/2014/main" id="{8D7B6E7F-9785-434F-B05B-E972A1773D7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765469" y="2876944"/>
              <a:ext cx="630288" cy="1076550"/>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40000"/>
                    <a:lumOff val="60000"/>
                    <a:alpha val="60000"/>
                  </a:schemeClr>
                </a:gs>
              </a:gsLst>
              <a:lin ang="18000000" scaled="0"/>
              <a:tileRect/>
            </a:gradFill>
            <a:ln>
              <a:noFill/>
            </a:ln>
            <a:effectLst>
              <a:innerShdw blurRad="508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7" name="Oval 26">
            <a:extLst>
              <a:ext uri="{FF2B5EF4-FFF2-40B4-BE49-F238E27FC236}">
                <a16:creationId xmlns:a16="http://schemas.microsoft.com/office/drawing/2014/main" id="{9659A3D4-9896-4F11-9112-6C5E0390C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45746" y="1659500"/>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29" name="Group 28">
            <a:extLst>
              <a:ext uri="{FF2B5EF4-FFF2-40B4-BE49-F238E27FC236}">
                <a16:creationId xmlns:a16="http://schemas.microsoft.com/office/drawing/2014/main" id="{50D25812-D4C9-48D5-8E64-65C4BB4218A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50176" y="3037220"/>
            <a:ext cx="3960000" cy="2696065"/>
            <a:chOff x="3433290" y="8649159"/>
            <a:chExt cx="3960000" cy="2696065"/>
          </a:xfrm>
        </p:grpSpPr>
        <p:sp>
          <p:nvSpPr>
            <p:cNvPr id="30" name="Freeform: Shape 29">
              <a:extLst>
                <a:ext uri="{FF2B5EF4-FFF2-40B4-BE49-F238E27FC236}">
                  <a16:creationId xmlns:a16="http://schemas.microsoft.com/office/drawing/2014/main" id="{3F0EA802-54E3-4D3B-9253-112BE1342DA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3685353" y="9468714"/>
              <a:ext cx="3707937" cy="1853969"/>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gradFill flip="none" rotWithShape="1">
              <a:gsLst>
                <a:gs pos="97000">
                  <a:schemeClr val="bg2"/>
                </a:gs>
                <a:gs pos="31000">
                  <a:schemeClr val="bg2">
                    <a:lumMod val="90000"/>
                    <a:lumOff val="10000"/>
                  </a:schemeClr>
                </a:gs>
              </a:gsLst>
              <a:lin ang="15000000" scaled="0"/>
              <a:tileRect/>
            </a:gradFill>
            <a:ln>
              <a:noFill/>
            </a:ln>
            <a:effectLst>
              <a:innerShdw blurRad="355600" dist="101600" dir="16200000">
                <a:schemeClr val="accent1">
                  <a:lumMod val="60000"/>
                  <a:lumOff val="40000"/>
                  <a:alpha val="8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Freeform: Shape 30">
              <a:extLst>
                <a:ext uri="{FF2B5EF4-FFF2-40B4-BE49-F238E27FC236}">
                  <a16:creationId xmlns:a16="http://schemas.microsoft.com/office/drawing/2014/main" id="{57BBC533-5FA8-430D-837D-70DD9EC007C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3565739" y="9180381"/>
              <a:ext cx="3707937" cy="216484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381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Oval 31">
              <a:extLst>
                <a:ext uri="{FF2B5EF4-FFF2-40B4-BE49-F238E27FC236}">
                  <a16:creationId xmlns:a16="http://schemas.microsoft.com/office/drawing/2014/main" id="{F56FEF69-54B2-43E1-84AA-F798608417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3792781" y="10251719"/>
              <a:ext cx="214196" cy="933178"/>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3" name="Oval 32">
              <a:extLst>
                <a:ext uri="{FF2B5EF4-FFF2-40B4-BE49-F238E27FC236}">
                  <a16:creationId xmlns:a16="http://schemas.microsoft.com/office/drawing/2014/main" id="{598519AB-CAAE-4D25-8B45-03A802C877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754832" y="8289668"/>
              <a:ext cx="214196" cy="933178"/>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pic>
        <p:nvPicPr>
          <p:cNvPr id="3" name="Picture 2" descr="Silicon Quantum Computing | LinkedIn">
            <a:extLst>
              <a:ext uri="{FF2B5EF4-FFF2-40B4-BE49-F238E27FC236}">
                <a16:creationId xmlns:a16="http://schemas.microsoft.com/office/drawing/2014/main" id="{9AC18D4A-3F1A-C31A-2C39-44E773B662E0}"/>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1500" b="96000" l="10000" r="90000">
                        <a14:foregroundMark x1="49500" y1="16000" x2="49500" y2="16000"/>
                        <a14:foregroundMark x1="55500" y1="96000" x2="55500" y2="96000"/>
                        <a14:foregroundMark x1="48000" y1="8500" x2="48000" y2="8500"/>
                        <a14:foregroundMark x1="51500" y1="1500" x2="51500" y2="1500"/>
                      </a14:backgroundRemoval>
                    </a14:imgEffect>
                  </a14:imgLayer>
                </a14:imgProps>
              </a:ext>
              <a:ext uri="{28A0092B-C50C-407E-A947-70E740481C1C}">
                <a14:useLocalDpi xmlns:a14="http://schemas.microsoft.com/office/drawing/2010/main" val="0"/>
              </a:ext>
            </a:extLst>
          </a:blip>
          <a:srcRect/>
          <a:stretch>
            <a:fillRect/>
          </a:stretch>
        </p:blipFill>
        <p:spPr bwMode="auto">
          <a:xfrm>
            <a:off x="11044856" y="187564"/>
            <a:ext cx="1083422" cy="1083422"/>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69748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776D0277-0376-C8D6-B285-F110DB22C108}"/>
              </a:ext>
            </a:extLst>
          </p:cNvPr>
          <p:cNvSpPr>
            <a:spLocks/>
          </p:cNvSpPr>
          <p:nvPr/>
        </p:nvSpPr>
        <p:spPr>
          <a:xfrm>
            <a:off x="766726" y="940108"/>
            <a:ext cx="10658548" cy="4803616"/>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AU" dirty="0"/>
          </a:p>
        </p:txBody>
      </p:sp>
      <p:pic>
        <p:nvPicPr>
          <p:cNvPr id="3" name="Picture 2" descr="Abhishek Paudel | Pen Stroke Sequence Feature Extraction from MNIST Digits">
            <a:extLst>
              <a:ext uri="{FF2B5EF4-FFF2-40B4-BE49-F238E27FC236}">
                <a16:creationId xmlns:a16="http://schemas.microsoft.com/office/drawing/2014/main" id="{3A3DD008-10B7-172E-F554-8ABDEBF72F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94972" y="1291091"/>
            <a:ext cx="9543143" cy="39477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88832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2C53216-262B-B064-5AAC-3DEBB68519C2}"/>
              </a:ext>
            </a:extLst>
          </p:cNvPr>
          <p:cNvSpPr/>
          <p:nvPr/>
        </p:nvSpPr>
        <p:spPr>
          <a:xfrm>
            <a:off x="8028894" y="4185040"/>
            <a:ext cx="210882" cy="986972"/>
          </a:xfrm>
          <a:prstGeom prst="rect">
            <a:avLst/>
          </a:prstGeom>
          <a:solidFill>
            <a:srgbClr val="25BD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4100" name="Picture 4">
            <a:extLst>
              <a:ext uri="{FF2B5EF4-FFF2-40B4-BE49-F238E27FC236}">
                <a16:creationId xmlns:a16="http://schemas.microsoft.com/office/drawing/2014/main" id="{DE3CD3A2-5551-9A6B-CA1F-09740F0834E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38" y="4819653"/>
            <a:ext cx="2038345" cy="2038346"/>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a:extLst>
              <a:ext uri="{FF2B5EF4-FFF2-40B4-BE49-F238E27FC236}">
                <a16:creationId xmlns:a16="http://schemas.microsoft.com/office/drawing/2014/main" id="{31020E42-C483-4B30-F43B-9534A98812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19307" y="4819651"/>
            <a:ext cx="2038347" cy="2038347"/>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a:extLst>
              <a:ext uri="{FF2B5EF4-FFF2-40B4-BE49-F238E27FC236}">
                <a16:creationId xmlns:a16="http://schemas.microsoft.com/office/drawing/2014/main" id="{0B8126E1-D6F9-B120-8E8D-2EE32668C14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57651" y="4819651"/>
            <a:ext cx="2038349" cy="2038349"/>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a:extLst>
              <a:ext uri="{FF2B5EF4-FFF2-40B4-BE49-F238E27FC236}">
                <a16:creationId xmlns:a16="http://schemas.microsoft.com/office/drawing/2014/main" id="{4CDC3155-5F55-9ADE-2808-DE50488D82B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5997" y="4819651"/>
            <a:ext cx="2038349" cy="2038349"/>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a:extLst>
              <a:ext uri="{FF2B5EF4-FFF2-40B4-BE49-F238E27FC236}">
                <a16:creationId xmlns:a16="http://schemas.microsoft.com/office/drawing/2014/main" id="{3EBEE72B-6BE0-EA38-A960-FC69E9AC171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34340" y="4819651"/>
            <a:ext cx="2038349" cy="2038349"/>
          </a:xfrm>
          <a:prstGeom prst="rect">
            <a:avLst/>
          </a:prstGeom>
          <a:noFill/>
          <a:extLst>
            <a:ext uri="{909E8E84-426E-40DD-AFC4-6F175D3DCCD1}">
              <a14:hiddenFill xmlns:a14="http://schemas.microsoft.com/office/drawing/2010/main">
                <a:solidFill>
                  <a:srgbClr val="FFFFFF"/>
                </a:solidFill>
              </a14:hiddenFill>
            </a:ext>
          </a:extLst>
        </p:spPr>
      </p:pic>
      <p:pic>
        <p:nvPicPr>
          <p:cNvPr id="4110" name="Picture 14">
            <a:extLst>
              <a:ext uri="{FF2B5EF4-FFF2-40B4-BE49-F238E27FC236}">
                <a16:creationId xmlns:a16="http://schemas.microsoft.com/office/drawing/2014/main" id="{8FEEDB15-30BF-7F2A-8679-EBAE9E59C21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172687" y="4819650"/>
            <a:ext cx="2038350" cy="203835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1C632FD3-035F-EFEF-3698-F875BAC8CA93}"/>
              </a:ext>
            </a:extLst>
          </p:cNvPr>
          <p:cNvSpPr txBox="1"/>
          <p:nvPr/>
        </p:nvSpPr>
        <p:spPr>
          <a:xfrm>
            <a:off x="269260" y="4450318"/>
            <a:ext cx="1461747" cy="369332"/>
          </a:xfrm>
          <a:prstGeom prst="rect">
            <a:avLst/>
          </a:prstGeom>
          <a:noFill/>
        </p:spPr>
        <p:txBody>
          <a:bodyPr wrap="none" rtlCol="0">
            <a:spAutoFit/>
          </a:bodyPr>
          <a:lstStyle/>
          <a:p>
            <a:r>
              <a:rPr lang="en-GB" dirty="0"/>
              <a:t>1 Component</a:t>
            </a:r>
          </a:p>
        </p:txBody>
      </p:sp>
      <p:sp>
        <p:nvSpPr>
          <p:cNvPr id="12" name="TextBox 11">
            <a:extLst>
              <a:ext uri="{FF2B5EF4-FFF2-40B4-BE49-F238E27FC236}">
                <a16:creationId xmlns:a16="http://schemas.microsoft.com/office/drawing/2014/main" id="{8D503B00-19CC-8B41-EFE7-2ABC7437F147}"/>
              </a:ext>
            </a:extLst>
          </p:cNvPr>
          <p:cNvSpPr txBox="1"/>
          <p:nvPr/>
        </p:nvSpPr>
        <p:spPr>
          <a:xfrm>
            <a:off x="2204213" y="4457221"/>
            <a:ext cx="1668534" cy="369332"/>
          </a:xfrm>
          <a:prstGeom prst="rect">
            <a:avLst/>
          </a:prstGeom>
          <a:noFill/>
        </p:spPr>
        <p:txBody>
          <a:bodyPr wrap="none" rtlCol="0">
            <a:spAutoFit/>
          </a:bodyPr>
          <a:lstStyle/>
          <a:p>
            <a:pPr algn="ctr"/>
            <a:r>
              <a:rPr lang="en-GB" dirty="0"/>
              <a:t>10 Components</a:t>
            </a:r>
          </a:p>
        </p:txBody>
      </p:sp>
      <p:sp>
        <p:nvSpPr>
          <p:cNvPr id="13" name="TextBox 12">
            <a:extLst>
              <a:ext uri="{FF2B5EF4-FFF2-40B4-BE49-F238E27FC236}">
                <a16:creationId xmlns:a16="http://schemas.microsoft.com/office/drawing/2014/main" id="{B7149AEA-9ADF-8493-AF00-1BCF6C99020E}"/>
              </a:ext>
            </a:extLst>
          </p:cNvPr>
          <p:cNvSpPr txBox="1"/>
          <p:nvPr/>
        </p:nvSpPr>
        <p:spPr>
          <a:xfrm>
            <a:off x="4242558" y="4450318"/>
            <a:ext cx="1668535" cy="369332"/>
          </a:xfrm>
          <a:prstGeom prst="rect">
            <a:avLst/>
          </a:prstGeom>
          <a:noFill/>
        </p:spPr>
        <p:txBody>
          <a:bodyPr wrap="none" rtlCol="0">
            <a:spAutoFit/>
          </a:bodyPr>
          <a:lstStyle/>
          <a:p>
            <a:pPr algn="ctr"/>
            <a:r>
              <a:rPr lang="en-GB" dirty="0"/>
              <a:t>20 Components</a:t>
            </a:r>
          </a:p>
        </p:txBody>
      </p:sp>
      <p:sp>
        <p:nvSpPr>
          <p:cNvPr id="17" name="TextBox 16">
            <a:extLst>
              <a:ext uri="{FF2B5EF4-FFF2-40B4-BE49-F238E27FC236}">
                <a16:creationId xmlns:a16="http://schemas.microsoft.com/office/drawing/2014/main" id="{33D08653-EC28-D1E3-B0D0-8271A695BE76}"/>
              </a:ext>
            </a:extLst>
          </p:cNvPr>
          <p:cNvSpPr txBox="1"/>
          <p:nvPr/>
        </p:nvSpPr>
        <p:spPr>
          <a:xfrm>
            <a:off x="6280899" y="4450318"/>
            <a:ext cx="1668534" cy="369332"/>
          </a:xfrm>
          <a:prstGeom prst="rect">
            <a:avLst/>
          </a:prstGeom>
          <a:noFill/>
        </p:spPr>
        <p:txBody>
          <a:bodyPr wrap="none" rtlCol="0">
            <a:spAutoFit/>
          </a:bodyPr>
          <a:lstStyle/>
          <a:p>
            <a:pPr algn="ctr"/>
            <a:r>
              <a:rPr lang="en-GB" dirty="0"/>
              <a:t>30 Components</a:t>
            </a:r>
          </a:p>
        </p:txBody>
      </p:sp>
      <p:sp>
        <p:nvSpPr>
          <p:cNvPr id="18" name="TextBox 17">
            <a:extLst>
              <a:ext uri="{FF2B5EF4-FFF2-40B4-BE49-F238E27FC236}">
                <a16:creationId xmlns:a16="http://schemas.microsoft.com/office/drawing/2014/main" id="{C531C14F-7120-CEB3-BD21-E41782726184}"/>
              </a:ext>
            </a:extLst>
          </p:cNvPr>
          <p:cNvSpPr txBox="1"/>
          <p:nvPr/>
        </p:nvSpPr>
        <p:spPr>
          <a:xfrm>
            <a:off x="8319246" y="4450318"/>
            <a:ext cx="1668534" cy="369332"/>
          </a:xfrm>
          <a:prstGeom prst="rect">
            <a:avLst/>
          </a:prstGeom>
          <a:noFill/>
        </p:spPr>
        <p:txBody>
          <a:bodyPr wrap="none" rtlCol="0">
            <a:spAutoFit/>
          </a:bodyPr>
          <a:lstStyle/>
          <a:p>
            <a:pPr algn="ctr"/>
            <a:r>
              <a:rPr lang="en-GB" dirty="0"/>
              <a:t>40 Components</a:t>
            </a:r>
          </a:p>
        </p:txBody>
      </p:sp>
      <p:sp>
        <p:nvSpPr>
          <p:cNvPr id="19" name="TextBox 18">
            <a:extLst>
              <a:ext uri="{FF2B5EF4-FFF2-40B4-BE49-F238E27FC236}">
                <a16:creationId xmlns:a16="http://schemas.microsoft.com/office/drawing/2014/main" id="{3F53FF5D-0F62-1B34-F1CA-859066CA30C9}"/>
              </a:ext>
            </a:extLst>
          </p:cNvPr>
          <p:cNvSpPr txBox="1"/>
          <p:nvPr/>
        </p:nvSpPr>
        <p:spPr>
          <a:xfrm>
            <a:off x="10357585" y="4450318"/>
            <a:ext cx="1668534" cy="369332"/>
          </a:xfrm>
          <a:prstGeom prst="rect">
            <a:avLst/>
          </a:prstGeom>
          <a:noFill/>
        </p:spPr>
        <p:txBody>
          <a:bodyPr wrap="none" rtlCol="0">
            <a:spAutoFit/>
          </a:bodyPr>
          <a:lstStyle/>
          <a:p>
            <a:pPr algn="ctr"/>
            <a:r>
              <a:rPr lang="en-GB" dirty="0"/>
              <a:t>50 Components</a:t>
            </a:r>
          </a:p>
        </p:txBody>
      </p:sp>
      <p:sp>
        <p:nvSpPr>
          <p:cNvPr id="20" name="TextBox 19">
            <a:extLst>
              <a:ext uri="{FF2B5EF4-FFF2-40B4-BE49-F238E27FC236}">
                <a16:creationId xmlns:a16="http://schemas.microsoft.com/office/drawing/2014/main" id="{4F9B8966-0731-7471-2A28-9366F0275990}"/>
              </a:ext>
            </a:extLst>
          </p:cNvPr>
          <p:cNvSpPr txBox="1"/>
          <p:nvPr/>
        </p:nvSpPr>
        <p:spPr>
          <a:xfrm>
            <a:off x="159708" y="1271064"/>
            <a:ext cx="2795637" cy="369332"/>
          </a:xfrm>
          <a:prstGeom prst="rect">
            <a:avLst/>
          </a:prstGeom>
          <a:noFill/>
        </p:spPr>
        <p:txBody>
          <a:bodyPr wrap="none" rtlCol="0">
            <a:spAutoFit/>
          </a:bodyPr>
          <a:lstStyle/>
          <a:p>
            <a:r>
              <a:rPr lang="en-GB" dirty="0"/>
              <a:t>Most important component</a:t>
            </a:r>
          </a:p>
        </p:txBody>
      </p:sp>
      <p:sp>
        <p:nvSpPr>
          <p:cNvPr id="21" name="TextBox 20">
            <a:extLst>
              <a:ext uri="{FF2B5EF4-FFF2-40B4-BE49-F238E27FC236}">
                <a16:creationId xmlns:a16="http://schemas.microsoft.com/office/drawing/2014/main" id="{14C5B6EF-50F2-E5D0-7168-01F39CBC8EA6}"/>
              </a:ext>
            </a:extLst>
          </p:cNvPr>
          <p:cNvSpPr txBox="1"/>
          <p:nvPr/>
        </p:nvSpPr>
        <p:spPr>
          <a:xfrm>
            <a:off x="9228845" y="1267792"/>
            <a:ext cx="2800447" cy="369332"/>
          </a:xfrm>
          <a:prstGeom prst="rect">
            <a:avLst/>
          </a:prstGeom>
          <a:noFill/>
        </p:spPr>
        <p:txBody>
          <a:bodyPr wrap="none" rtlCol="0">
            <a:spAutoFit/>
          </a:bodyPr>
          <a:lstStyle/>
          <a:p>
            <a:r>
              <a:rPr lang="en-GB" dirty="0"/>
              <a:t>Least important component</a:t>
            </a:r>
          </a:p>
        </p:txBody>
      </p:sp>
      <p:pic>
        <p:nvPicPr>
          <p:cNvPr id="4114" name="Picture 18">
            <a:extLst>
              <a:ext uri="{FF2B5EF4-FFF2-40B4-BE49-F238E27FC236}">
                <a16:creationId xmlns:a16="http://schemas.microsoft.com/office/drawing/2014/main" id="{9CC22851-64ED-3B9E-4488-221E10C6858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 y="1452458"/>
            <a:ext cx="12192000" cy="1371600"/>
          </a:xfrm>
          <a:prstGeom prst="rect">
            <a:avLst/>
          </a:prstGeom>
          <a:noFill/>
          <a:extLst>
            <a:ext uri="{909E8E84-426E-40DD-AFC4-6F175D3DCCD1}">
              <a14:hiddenFill xmlns:a14="http://schemas.microsoft.com/office/drawing/2010/main">
                <a:solidFill>
                  <a:srgbClr val="FFFFFF"/>
                </a:solidFill>
              </a14:hiddenFill>
            </a:ext>
          </a:extLst>
        </p:spPr>
      </p:pic>
      <p:cxnSp>
        <p:nvCxnSpPr>
          <p:cNvPr id="25" name="Straight Arrow Connector 24">
            <a:extLst>
              <a:ext uri="{FF2B5EF4-FFF2-40B4-BE49-F238E27FC236}">
                <a16:creationId xmlns:a16="http://schemas.microsoft.com/office/drawing/2014/main" id="{1EE54EDC-CEEC-D6B7-DD9A-8F8224CDA09C}"/>
              </a:ext>
            </a:extLst>
          </p:cNvPr>
          <p:cNvCxnSpPr>
            <a:stCxn id="20" idx="3"/>
          </p:cNvCxnSpPr>
          <p:nvPr/>
        </p:nvCxnSpPr>
        <p:spPr>
          <a:xfrm flipV="1">
            <a:off x="2955345" y="1452458"/>
            <a:ext cx="6273500" cy="3272"/>
          </a:xfrm>
          <a:prstGeom prst="straightConnector1">
            <a:avLst/>
          </a:prstGeom>
          <a:ln w="101600">
            <a:solidFill>
              <a:srgbClr val="25BDD4"/>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2D246E27-C538-236E-19A3-A759A1C7A0EA}"/>
              </a:ext>
            </a:extLst>
          </p:cNvPr>
          <p:cNvSpPr txBox="1"/>
          <p:nvPr/>
        </p:nvSpPr>
        <p:spPr>
          <a:xfrm>
            <a:off x="2848523" y="3335964"/>
            <a:ext cx="3062570" cy="646331"/>
          </a:xfrm>
          <a:prstGeom prst="rect">
            <a:avLst/>
          </a:prstGeom>
          <a:noFill/>
        </p:spPr>
        <p:txBody>
          <a:bodyPr wrap="none" rtlCol="0">
            <a:spAutoFit/>
          </a:bodyPr>
          <a:lstStyle/>
          <a:p>
            <a:pPr algn="ctr"/>
            <a:r>
              <a:rPr lang="en-GB" dirty="0"/>
              <a:t>Images constructed from </a:t>
            </a:r>
          </a:p>
          <a:p>
            <a:pPr algn="ctr"/>
            <a:r>
              <a:rPr lang="en-GB" dirty="0"/>
              <a:t>weighted sums of components</a:t>
            </a:r>
          </a:p>
        </p:txBody>
      </p:sp>
      <p:cxnSp>
        <p:nvCxnSpPr>
          <p:cNvPr id="36" name="Straight Arrow Connector 35">
            <a:extLst>
              <a:ext uri="{FF2B5EF4-FFF2-40B4-BE49-F238E27FC236}">
                <a16:creationId xmlns:a16="http://schemas.microsoft.com/office/drawing/2014/main" id="{40EC6B75-1B8D-DC22-60E0-289CEAD8F430}"/>
              </a:ext>
            </a:extLst>
          </p:cNvPr>
          <p:cNvCxnSpPr>
            <a:cxnSpLocks/>
          </p:cNvCxnSpPr>
          <p:nvPr/>
        </p:nvCxnSpPr>
        <p:spPr>
          <a:xfrm>
            <a:off x="6092095" y="2966676"/>
            <a:ext cx="0" cy="1348595"/>
          </a:xfrm>
          <a:prstGeom prst="straightConnector1">
            <a:avLst/>
          </a:prstGeom>
          <a:ln w="101600">
            <a:solidFill>
              <a:srgbClr val="25BDD4"/>
            </a:solidFill>
            <a:tailEnd type="triangl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75C0DA31-D7D1-BBD3-07DC-D3E71405370E}"/>
              </a:ext>
            </a:extLst>
          </p:cNvPr>
          <p:cNvSpPr txBox="1">
            <a:spLocks/>
          </p:cNvSpPr>
          <p:nvPr/>
        </p:nvSpPr>
        <p:spPr>
          <a:xfrm>
            <a:off x="1610166" y="-13654"/>
            <a:ext cx="7985455" cy="948886"/>
          </a:xfrm>
          <a:prstGeom prst="rect">
            <a:avLst/>
          </a:prstGeom>
        </p:spPr>
        <p:txBody>
          <a:bodyPr vert="horz" lIns="91440" tIns="45720" rIns="91440" bIns="45720" rtlCol="0" anchor="b">
            <a:normAutofit fontScale="92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000" dirty="0">
                <a:solidFill>
                  <a:srgbClr val="00BDD4"/>
                </a:solidFill>
                <a:latin typeface="Scto Grotesk A Medium" panose="020B0605030101010101"/>
              </a:rPr>
              <a:t>Classical Principal Component Analysis</a:t>
            </a:r>
          </a:p>
        </p:txBody>
      </p:sp>
      <p:pic>
        <p:nvPicPr>
          <p:cNvPr id="4" name="Picture 2" descr="Silicon Quantum Computing | LinkedIn">
            <a:extLst>
              <a:ext uri="{FF2B5EF4-FFF2-40B4-BE49-F238E27FC236}">
                <a16:creationId xmlns:a16="http://schemas.microsoft.com/office/drawing/2014/main" id="{E5B19D2E-B6A0-BC25-E777-4E1F9630D38A}"/>
              </a:ext>
            </a:extLst>
          </p:cNvPr>
          <p:cNvPicPr>
            <a:picLocks noChangeAspect="1" noChangeArrowheads="1"/>
          </p:cNvPicPr>
          <p:nvPr/>
        </p:nvPicPr>
        <p:blipFill>
          <a:blip r:embed="rId9">
            <a:extLst>
              <a:ext uri="{BEBA8EAE-BF5A-486C-A8C5-ECC9F3942E4B}">
                <a14:imgProps xmlns:a14="http://schemas.microsoft.com/office/drawing/2010/main">
                  <a14:imgLayer r:embed="rId10">
                    <a14:imgEffect>
                      <a14:backgroundRemoval t="1500" b="96000" l="10000" r="90000">
                        <a14:foregroundMark x1="49500" y1="16000" x2="49500" y2="16000"/>
                        <a14:foregroundMark x1="55500" y1="96000" x2="55500" y2="96000"/>
                        <a14:foregroundMark x1="48000" y1="8500" x2="48000" y2="8500"/>
                        <a14:foregroundMark x1="51500" y1="1500" x2="51500" y2="1500"/>
                      </a14:backgroundRemoval>
                    </a14:imgEffect>
                  </a14:imgLayer>
                </a14:imgProps>
              </a:ext>
              <a:ext uri="{28A0092B-C50C-407E-A947-70E740481C1C}">
                <a14:useLocalDpi xmlns:a14="http://schemas.microsoft.com/office/drawing/2010/main" val="0"/>
              </a:ext>
            </a:extLst>
          </a:blip>
          <a:srcRect/>
          <a:stretch>
            <a:fillRect/>
          </a:stretch>
        </p:blipFill>
        <p:spPr bwMode="auto">
          <a:xfrm>
            <a:off x="11044856" y="187564"/>
            <a:ext cx="1083422" cy="108342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8AC9588-9A79-3B39-95B1-B2B7994AB6FC}"/>
              </a:ext>
            </a:extLst>
          </p:cNvPr>
          <p:cNvSpPr txBox="1"/>
          <p:nvPr/>
        </p:nvSpPr>
        <p:spPr>
          <a:xfrm>
            <a:off x="7481752" y="3741189"/>
            <a:ext cx="1305165" cy="369332"/>
          </a:xfrm>
          <a:prstGeom prst="rect">
            <a:avLst/>
          </a:prstGeom>
          <a:noFill/>
        </p:spPr>
        <p:txBody>
          <a:bodyPr wrap="none" rtlCol="0">
            <a:spAutoFit/>
          </a:bodyPr>
          <a:lstStyle/>
          <a:p>
            <a:r>
              <a:rPr lang="en-US" dirty="0"/>
              <a:t>Cut off here</a:t>
            </a:r>
            <a:endParaRPr lang="en-AU" dirty="0"/>
          </a:p>
        </p:txBody>
      </p:sp>
    </p:spTree>
    <p:extLst>
      <p:ext uri="{BB962C8B-B14F-4D97-AF65-F5344CB8AC3E}">
        <p14:creationId xmlns:p14="http://schemas.microsoft.com/office/powerpoint/2010/main" val="2504132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10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10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10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7"/>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106"/>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10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9"/>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110"/>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5"/>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1" grpId="0"/>
      <p:bldP spid="12" grpId="0"/>
      <p:bldP spid="13" grpId="0"/>
      <p:bldP spid="17" grpId="0"/>
      <p:bldP spid="18" grpId="0"/>
      <p:bldP spid="19" grpId="0"/>
      <p:bldP spid="20" grpId="0"/>
      <p:bldP spid="21" grpId="0"/>
      <p:bldP spid="33" grpId="0"/>
      <p:bldP spid="5"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 name="Oval 9">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Oval 11">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4" name="Group 13">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15" name="Freeform: Shape 14">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Freeform: Shape 15">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7" name="Oval 16">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8" name="Oval 17">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20" name="Rectangle 19">
            <a:extLst>
              <a:ext uri="{FF2B5EF4-FFF2-40B4-BE49-F238E27FC236}">
                <a16:creationId xmlns:a16="http://schemas.microsoft.com/office/drawing/2014/main" id="{1997061E-3447-40AF-B361-EE5D7E3864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CD06826-3363-8E47-FEB7-4AAFC4F95F8A}"/>
              </a:ext>
            </a:extLst>
          </p:cNvPr>
          <p:cNvSpPr>
            <a:spLocks noGrp="1"/>
          </p:cNvSpPr>
          <p:nvPr>
            <p:ph type="title"/>
          </p:nvPr>
        </p:nvSpPr>
        <p:spPr>
          <a:xfrm>
            <a:off x="5267325" y="1408256"/>
            <a:ext cx="6373812" cy="3777421"/>
          </a:xfrm>
        </p:spPr>
        <p:txBody>
          <a:bodyPr vert="horz" wrap="square" lIns="0" tIns="0" rIns="0" bIns="0" rtlCol="0" anchor="b" anchorCtr="0">
            <a:normAutofit fontScale="90000"/>
          </a:bodyPr>
          <a:lstStyle/>
          <a:p>
            <a:pPr>
              <a:lnSpc>
                <a:spcPct val="90000"/>
              </a:lnSpc>
            </a:pPr>
            <a:r>
              <a:rPr lang="en-US" sz="6800" strike="sngStrike" dirty="0"/>
              <a:t>Classical</a:t>
            </a:r>
            <a:r>
              <a:rPr lang="en-US" sz="6800" dirty="0"/>
              <a:t> Quantum</a:t>
            </a:r>
            <a:br>
              <a:rPr lang="en-US" sz="6800" dirty="0"/>
            </a:br>
            <a:r>
              <a:rPr lang="en-US" sz="6800" dirty="0"/>
              <a:t>Principal Component Analysis (</a:t>
            </a:r>
            <a:r>
              <a:rPr lang="en-US" sz="6800" dirty="0" err="1"/>
              <a:t>qPCA</a:t>
            </a:r>
            <a:r>
              <a:rPr lang="en-US" sz="6800" dirty="0"/>
              <a:t>)</a:t>
            </a:r>
          </a:p>
        </p:txBody>
      </p:sp>
      <p:grpSp>
        <p:nvGrpSpPr>
          <p:cNvPr id="22" name="Group 21">
            <a:extLst>
              <a:ext uri="{FF2B5EF4-FFF2-40B4-BE49-F238E27FC236}">
                <a16:creationId xmlns:a16="http://schemas.microsoft.com/office/drawing/2014/main" id="{29852CF9-0BB2-4896-8B33-ADF9E59B496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16718" y="856763"/>
            <a:ext cx="1468514" cy="1521012"/>
            <a:chOff x="5236793" y="2432482"/>
            <a:chExt cx="1468514" cy="1521012"/>
          </a:xfrm>
        </p:grpSpPr>
        <p:sp>
          <p:nvSpPr>
            <p:cNvPr id="23" name="Freeform 5">
              <a:extLst>
                <a:ext uri="{FF2B5EF4-FFF2-40B4-BE49-F238E27FC236}">
                  <a16:creationId xmlns:a16="http://schemas.microsoft.com/office/drawing/2014/main" id="{E79CA92F-265C-4597-89CB-329767328B2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463135" y="2432482"/>
              <a:ext cx="1242172" cy="729202"/>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4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4" name="Freeform 6">
              <a:extLst>
                <a:ext uri="{FF2B5EF4-FFF2-40B4-BE49-F238E27FC236}">
                  <a16:creationId xmlns:a16="http://schemas.microsoft.com/office/drawing/2014/main" id="{D9A45552-B7CA-4E93-939E-352BEBA71A0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236793" y="2566400"/>
              <a:ext cx="611884" cy="1076550"/>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4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Freeform 8">
              <a:extLst>
                <a:ext uri="{FF2B5EF4-FFF2-40B4-BE49-F238E27FC236}">
                  <a16:creationId xmlns:a16="http://schemas.microsoft.com/office/drawing/2014/main" id="{8D7B6E7F-9785-434F-B05B-E972A1773D7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765469" y="2876944"/>
              <a:ext cx="630288" cy="1076550"/>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40000"/>
                    <a:lumOff val="60000"/>
                    <a:alpha val="60000"/>
                  </a:schemeClr>
                </a:gs>
              </a:gsLst>
              <a:lin ang="18000000" scaled="0"/>
              <a:tileRect/>
            </a:gradFill>
            <a:ln>
              <a:noFill/>
            </a:ln>
            <a:effectLst>
              <a:innerShdw blurRad="508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7" name="Oval 26">
            <a:extLst>
              <a:ext uri="{FF2B5EF4-FFF2-40B4-BE49-F238E27FC236}">
                <a16:creationId xmlns:a16="http://schemas.microsoft.com/office/drawing/2014/main" id="{9659A3D4-9896-4F11-9112-6C5E0390C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45746" y="1659500"/>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29" name="Group 28">
            <a:extLst>
              <a:ext uri="{FF2B5EF4-FFF2-40B4-BE49-F238E27FC236}">
                <a16:creationId xmlns:a16="http://schemas.microsoft.com/office/drawing/2014/main" id="{50D25812-D4C9-48D5-8E64-65C4BB4218A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50176" y="3037220"/>
            <a:ext cx="3960000" cy="2696065"/>
            <a:chOff x="3433290" y="8649159"/>
            <a:chExt cx="3960000" cy="2696065"/>
          </a:xfrm>
        </p:grpSpPr>
        <p:sp>
          <p:nvSpPr>
            <p:cNvPr id="30" name="Freeform: Shape 29">
              <a:extLst>
                <a:ext uri="{FF2B5EF4-FFF2-40B4-BE49-F238E27FC236}">
                  <a16:creationId xmlns:a16="http://schemas.microsoft.com/office/drawing/2014/main" id="{3F0EA802-54E3-4D3B-9253-112BE1342DA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3685353" y="9468714"/>
              <a:ext cx="3707937" cy="1853969"/>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gradFill flip="none" rotWithShape="1">
              <a:gsLst>
                <a:gs pos="97000">
                  <a:schemeClr val="bg2"/>
                </a:gs>
                <a:gs pos="31000">
                  <a:schemeClr val="bg2">
                    <a:lumMod val="90000"/>
                    <a:lumOff val="10000"/>
                  </a:schemeClr>
                </a:gs>
              </a:gsLst>
              <a:lin ang="15000000" scaled="0"/>
              <a:tileRect/>
            </a:gradFill>
            <a:ln>
              <a:noFill/>
            </a:ln>
            <a:effectLst>
              <a:innerShdw blurRad="355600" dist="101600" dir="16200000">
                <a:schemeClr val="accent1">
                  <a:lumMod val="60000"/>
                  <a:lumOff val="40000"/>
                  <a:alpha val="8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Freeform: Shape 30">
              <a:extLst>
                <a:ext uri="{FF2B5EF4-FFF2-40B4-BE49-F238E27FC236}">
                  <a16:creationId xmlns:a16="http://schemas.microsoft.com/office/drawing/2014/main" id="{57BBC533-5FA8-430D-837D-70DD9EC007C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3565739" y="9180381"/>
              <a:ext cx="3707937" cy="216484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381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Oval 31">
              <a:extLst>
                <a:ext uri="{FF2B5EF4-FFF2-40B4-BE49-F238E27FC236}">
                  <a16:creationId xmlns:a16="http://schemas.microsoft.com/office/drawing/2014/main" id="{F56FEF69-54B2-43E1-84AA-F798608417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3792781" y="10251719"/>
              <a:ext cx="214196" cy="933178"/>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3" name="Oval 32">
              <a:extLst>
                <a:ext uri="{FF2B5EF4-FFF2-40B4-BE49-F238E27FC236}">
                  <a16:creationId xmlns:a16="http://schemas.microsoft.com/office/drawing/2014/main" id="{598519AB-CAAE-4D25-8B45-03A802C877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754832" y="8289668"/>
              <a:ext cx="214196" cy="933178"/>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pic>
        <p:nvPicPr>
          <p:cNvPr id="3" name="Picture 2" descr="Silicon Quantum Computing | LinkedIn">
            <a:extLst>
              <a:ext uri="{FF2B5EF4-FFF2-40B4-BE49-F238E27FC236}">
                <a16:creationId xmlns:a16="http://schemas.microsoft.com/office/drawing/2014/main" id="{10102F04-EFF0-D69A-08A9-5317B581AB45}"/>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1500" b="96000" l="10000" r="90000">
                        <a14:foregroundMark x1="49500" y1="16000" x2="49500" y2="16000"/>
                        <a14:foregroundMark x1="55500" y1="96000" x2="55500" y2="96000"/>
                        <a14:foregroundMark x1="48000" y1="8500" x2="48000" y2="8500"/>
                        <a14:foregroundMark x1="51500" y1="1500" x2="51500" y2="1500"/>
                      </a14:backgroundRemoval>
                    </a14:imgEffect>
                  </a14:imgLayer>
                </a14:imgProps>
              </a:ext>
              <a:ext uri="{28A0092B-C50C-407E-A947-70E740481C1C}">
                <a14:useLocalDpi xmlns:a14="http://schemas.microsoft.com/office/drawing/2010/main" val="0"/>
              </a:ext>
            </a:extLst>
          </a:blip>
          <a:srcRect/>
          <a:stretch>
            <a:fillRect/>
          </a:stretch>
        </p:blipFill>
        <p:spPr bwMode="auto">
          <a:xfrm>
            <a:off x="11044856" y="187564"/>
            <a:ext cx="1083422" cy="1083422"/>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9990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9668B98D-0640-EAEA-4018-A42B6689CEA3}"/>
              </a:ext>
            </a:extLst>
          </p:cNvPr>
          <p:cNvGrpSpPr/>
          <p:nvPr/>
        </p:nvGrpSpPr>
        <p:grpSpPr>
          <a:xfrm>
            <a:off x="1016460" y="4610200"/>
            <a:ext cx="10159080" cy="1219830"/>
            <a:chOff x="1210651" y="2599350"/>
            <a:chExt cx="10159080" cy="2024839"/>
          </a:xfrm>
        </p:grpSpPr>
        <mc:AlternateContent xmlns:mc="http://schemas.openxmlformats.org/markup-compatibility/2006" xmlns:a14="http://schemas.microsoft.com/office/drawing/2010/main">
          <mc:Choice Requires="a14">
            <p:sp>
              <p:nvSpPr>
                <p:cNvPr id="25" name="Rectangle: Rounded Corners 24">
                  <a:extLst>
                    <a:ext uri="{FF2B5EF4-FFF2-40B4-BE49-F238E27FC236}">
                      <a16:creationId xmlns:a16="http://schemas.microsoft.com/office/drawing/2014/main" id="{F2085156-27BF-F269-F6E5-17B322687DB8}"/>
                    </a:ext>
                  </a:extLst>
                </p:cNvPr>
                <p:cNvSpPr/>
                <p:nvPr/>
              </p:nvSpPr>
              <p:spPr>
                <a:xfrm>
                  <a:off x="5763491" y="2599350"/>
                  <a:ext cx="5606240" cy="2024839"/>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OUTPUT</a:t>
                  </a:r>
                </a:p>
                <a:p>
                  <a:pPr algn="ctr"/>
                  <a:endParaRPr lang="en-AU" dirty="0"/>
                </a:p>
                <a:p>
                  <a:pPr algn="ctr"/>
                  <a14:m>
                    <m:oMathPara xmlns:m="http://schemas.openxmlformats.org/officeDocument/2006/math">
                      <m:oMathParaPr>
                        <m:jc m:val="centerGroup"/>
                      </m:oMathParaPr>
                      <m:oMath xmlns:m="http://schemas.openxmlformats.org/officeDocument/2006/math">
                        <m:nary>
                          <m:naryPr>
                            <m:chr m:val="∑"/>
                            <m:supHide m:val="on"/>
                            <m:ctrlPr>
                              <a:rPr lang="en-US" b="0" i="1" dirty="0" smtClean="0">
                                <a:latin typeface="Cambria Math" panose="02040503050406030204" pitchFamily="18" charset="0"/>
                              </a:rPr>
                            </m:ctrlPr>
                          </m:naryPr>
                          <m:sub>
                            <m:r>
                              <a:rPr lang="en-US" b="0" i="1" dirty="0" smtClean="0">
                                <a:latin typeface="Cambria Math" panose="02040503050406030204" pitchFamily="18" charset="0"/>
                              </a:rPr>
                              <m:t>𝑖</m:t>
                            </m:r>
                          </m:sub>
                          <m:sup/>
                          <m:e>
                            <m:sSub>
                              <m:sSubPr>
                                <m:ctrlPr>
                                  <a:rPr lang="en-US" i="1" dirty="0">
                                    <a:latin typeface="Cambria Math" panose="02040503050406030204" pitchFamily="18" charset="0"/>
                                  </a:rPr>
                                </m:ctrlPr>
                              </m:sSubPr>
                              <m:e>
                                <m:r>
                                  <a:rPr lang="en-US" i="1" dirty="0">
                                    <a:latin typeface="Cambria Math" panose="02040503050406030204" pitchFamily="18" charset="0"/>
                                  </a:rPr>
                                  <m:t>𝜆</m:t>
                                </m:r>
                              </m:e>
                              <m:sub>
                                <m:r>
                                  <a:rPr lang="en-US" i="1" dirty="0">
                                    <a:latin typeface="Cambria Math" panose="02040503050406030204" pitchFamily="18" charset="0"/>
                                  </a:rPr>
                                  <m:t>𝑖</m:t>
                                </m:r>
                              </m:sub>
                            </m:sSub>
                            <m:d>
                              <m:dPr>
                                <m:begChr m:val="|"/>
                                <m:endChr m:val="⟩"/>
                                <m:ctrlPr>
                                  <a:rPr lang="en-US" i="1" dirty="0">
                                    <a:latin typeface="Cambria Math" panose="02040503050406030204" pitchFamily="18" charset="0"/>
                                  </a:rPr>
                                </m:ctrlPr>
                              </m:dPr>
                              <m:e>
                                <m:sSub>
                                  <m:sSubPr>
                                    <m:ctrlPr>
                                      <a:rPr lang="en-US" i="1" dirty="0">
                                        <a:latin typeface="Cambria Math" panose="02040503050406030204" pitchFamily="18" charset="0"/>
                                      </a:rPr>
                                    </m:ctrlPr>
                                  </m:sSubPr>
                                  <m:e>
                                    <m:r>
                                      <a:rPr lang="en-US" i="1" dirty="0">
                                        <a:latin typeface="Cambria Math" panose="02040503050406030204" pitchFamily="18" charset="0"/>
                                      </a:rPr>
                                      <m:t>𝑣</m:t>
                                    </m:r>
                                  </m:e>
                                  <m:sub>
                                    <m:r>
                                      <a:rPr lang="en-US" i="1" dirty="0">
                                        <a:latin typeface="Cambria Math" panose="02040503050406030204" pitchFamily="18" charset="0"/>
                                      </a:rPr>
                                      <m:t>𝑖</m:t>
                                    </m:r>
                                  </m:sub>
                                </m:sSub>
                              </m:e>
                            </m:d>
                            <m:d>
                              <m:dPr>
                                <m:begChr m:val="⟨"/>
                                <m:endChr m:val="|"/>
                                <m:ctrlPr>
                                  <a:rPr lang="en-US" i="1" dirty="0">
                                    <a:latin typeface="Cambria Math" panose="02040503050406030204" pitchFamily="18" charset="0"/>
                                  </a:rPr>
                                </m:ctrlPr>
                              </m:dPr>
                              <m:e>
                                <m:sSub>
                                  <m:sSubPr>
                                    <m:ctrlPr>
                                      <a:rPr lang="en-US" i="1" dirty="0">
                                        <a:latin typeface="Cambria Math" panose="02040503050406030204" pitchFamily="18" charset="0"/>
                                      </a:rPr>
                                    </m:ctrlPr>
                                  </m:sSubPr>
                                  <m:e>
                                    <m:r>
                                      <a:rPr lang="en-US" i="1" dirty="0">
                                        <a:latin typeface="Cambria Math" panose="02040503050406030204" pitchFamily="18" charset="0"/>
                                      </a:rPr>
                                      <m:t>𝑣</m:t>
                                    </m:r>
                                  </m:e>
                                  <m:sub>
                                    <m:r>
                                      <a:rPr lang="en-US" i="1" dirty="0">
                                        <a:latin typeface="Cambria Math" panose="02040503050406030204" pitchFamily="18" charset="0"/>
                                      </a:rPr>
                                      <m:t>𝑖</m:t>
                                    </m:r>
                                  </m:sub>
                                </m:sSub>
                              </m:e>
                            </m:d>
                            <m:r>
                              <a:rPr lang="en-US" i="1" dirty="0">
                                <a:latin typeface="Cambria Math" panose="02040503050406030204" pitchFamily="18" charset="0"/>
                              </a:rPr>
                              <m:t>⊗</m:t>
                            </m:r>
                            <m:d>
                              <m:dPr>
                                <m:begChr m:val="|"/>
                                <m:endChr m:val="⟩"/>
                                <m:ctrlPr>
                                  <a:rPr lang="en-US" i="1" dirty="0">
                                    <a:latin typeface="Cambria Math" panose="02040503050406030204" pitchFamily="18" charset="0"/>
                                  </a:rPr>
                                </m:ctrlPr>
                              </m:dPr>
                              <m:e>
                                <m:sSub>
                                  <m:sSubPr>
                                    <m:ctrlPr>
                                      <a:rPr lang="en-US" i="1" dirty="0">
                                        <a:latin typeface="Cambria Math" panose="02040503050406030204" pitchFamily="18" charset="0"/>
                                      </a:rPr>
                                    </m:ctrlPr>
                                  </m:sSubPr>
                                  <m:e>
                                    <m:r>
                                      <a:rPr lang="en-US" i="1" dirty="0">
                                        <a:latin typeface="Cambria Math" panose="02040503050406030204" pitchFamily="18" charset="0"/>
                                      </a:rPr>
                                      <m:t>𝜆</m:t>
                                    </m:r>
                                  </m:e>
                                  <m:sub>
                                    <m:r>
                                      <a:rPr lang="en-US" i="1" dirty="0">
                                        <a:latin typeface="Cambria Math" panose="02040503050406030204" pitchFamily="18" charset="0"/>
                                      </a:rPr>
                                      <m:t>𝑖</m:t>
                                    </m:r>
                                  </m:sub>
                                </m:sSub>
                              </m:e>
                            </m:d>
                            <m:d>
                              <m:dPr>
                                <m:begChr m:val="⟨"/>
                                <m:endChr m:val="|"/>
                                <m:ctrlPr>
                                  <a:rPr lang="en-US" i="1" dirty="0">
                                    <a:latin typeface="Cambria Math" panose="02040503050406030204" pitchFamily="18" charset="0"/>
                                  </a:rPr>
                                </m:ctrlPr>
                              </m:dPr>
                              <m:e>
                                <m:sSub>
                                  <m:sSubPr>
                                    <m:ctrlPr>
                                      <a:rPr lang="en-US" i="1" dirty="0">
                                        <a:latin typeface="Cambria Math" panose="02040503050406030204" pitchFamily="18" charset="0"/>
                                      </a:rPr>
                                    </m:ctrlPr>
                                  </m:sSubPr>
                                  <m:e>
                                    <m:r>
                                      <a:rPr lang="en-US" i="1" dirty="0">
                                        <a:latin typeface="Cambria Math" panose="02040503050406030204" pitchFamily="18" charset="0"/>
                                      </a:rPr>
                                      <m:t>𝜆</m:t>
                                    </m:r>
                                  </m:e>
                                  <m:sub>
                                    <m:r>
                                      <a:rPr lang="en-US" i="1" dirty="0">
                                        <a:latin typeface="Cambria Math" panose="02040503050406030204" pitchFamily="18" charset="0"/>
                                      </a:rPr>
                                      <m:t>𝑖</m:t>
                                    </m:r>
                                  </m:sub>
                                </m:sSub>
                              </m:e>
                            </m:d>
                          </m:e>
                        </m:nary>
                      </m:oMath>
                    </m:oMathPara>
                  </a14:m>
                  <a:endParaRPr lang="en-US" b="0" dirty="0"/>
                </a:p>
              </p:txBody>
            </p:sp>
          </mc:Choice>
          <mc:Fallback xmlns="">
            <p:sp>
              <p:nvSpPr>
                <p:cNvPr id="25" name="Rectangle: Rounded Corners 24">
                  <a:extLst>
                    <a:ext uri="{FF2B5EF4-FFF2-40B4-BE49-F238E27FC236}">
                      <a16:creationId xmlns:a16="http://schemas.microsoft.com/office/drawing/2014/main" id="{F2085156-27BF-F269-F6E5-17B322687DB8}"/>
                    </a:ext>
                  </a:extLst>
                </p:cNvPr>
                <p:cNvSpPr>
                  <a:spLocks noRot="1" noChangeAspect="1" noMove="1" noResize="1" noEditPoints="1" noAdjustHandles="1" noChangeArrowheads="1" noChangeShapeType="1" noTextEdit="1"/>
                </p:cNvSpPr>
                <p:nvPr/>
              </p:nvSpPr>
              <p:spPr>
                <a:xfrm>
                  <a:off x="5763491" y="2599350"/>
                  <a:ext cx="5606240" cy="2024839"/>
                </a:xfrm>
                <a:prstGeom prst="roundRect">
                  <a:avLst/>
                </a:prstGeom>
                <a:blipFill>
                  <a:blip r:embed="rId2"/>
                  <a:stretch>
                    <a:fillRect t="-5446"/>
                  </a:stretch>
                </a:blipFill>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26" name="Rectangle: Rounded Corners 25">
                  <a:extLst>
                    <a:ext uri="{FF2B5EF4-FFF2-40B4-BE49-F238E27FC236}">
                      <a16:creationId xmlns:a16="http://schemas.microsoft.com/office/drawing/2014/main" id="{74EDE3C3-C5B2-DFE3-FDAC-122BB8A86B85}"/>
                    </a:ext>
                  </a:extLst>
                </p:cNvPr>
                <p:cNvSpPr/>
                <p:nvPr/>
              </p:nvSpPr>
              <p:spPr>
                <a:xfrm>
                  <a:off x="1210651" y="2599350"/>
                  <a:ext cx="2328036" cy="2024839"/>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INPUT</a:t>
                  </a:r>
                </a:p>
                <a:p>
                  <a:pPr algn="ctr"/>
                  <a:endParaRPr lang="en-US" dirty="0"/>
                </a:p>
                <a:p>
                  <a:pPr algn="ctr"/>
                  <a:r>
                    <a:rPr lang="en-US" b="0" dirty="0"/>
                    <a:t>Covariance matrix </a:t>
                  </a:r>
                  <a14:m>
                    <m:oMath xmlns:m="http://schemas.openxmlformats.org/officeDocument/2006/math">
                      <m:r>
                        <a:rPr lang="en-US" b="0" i="1" smtClean="0">
                          <a:latin typeface="Cambria Math" panose="02040503050406030204" pitchFamily="18" charset="0"/>
                        </a:rPr>
                        <m:t>𝜌</m:t>
                      </m:r>
                    </m:oMath>
                  </a14:m>
                  <a:endParaRPr lang="en-AU" dirty="0"/>
                </a:p>
              </p:txBody>
            </p:sp>
          </mc:Choice>
          <mc:Fallback xmlns="">
            <p:sp>
              <p:nvSpPr>
                <p:cNvPr id="26" name="Rectangle: Rounded Corners 25">
                  <a:extLst>
                    <a:ext uri="{FF2B5EF4-FFF2-40B4-BE49-F238E27FC236}">
                      <a16:creationId xmlns:a16="http://schemas.microsoft.com/office/drawing/2014/main" id="{74EDE3C3-C5B2-DFE3-FDAC-122BB8A86B85}"/>
                    </a:ext>
                  </a:extLst>
                </p:cNvPr>
                <p:cNvSpPr>
                  <a:spLocks noRot="1" noChangeAspect="1" noMove="1" noResize="1" noEditPoints="1" noAdjustHandles="1" noChangeArrowheads="1" noChangeShapeType="1" noTextEdit="1"/>
                </p:cNvSpPr>
                <p:nvPr/>
              </p:nvSpPr>
              <p:spPr>
                <a:xfrm>
                  <a:off x="1210651" y="2599350"/>
                  <a:ext cx="2328036" cy="2024839"/>
                </a:xfrm>
                <a:prstGeom prst="roundRect">
                  <a:avLst/>
                </a:prstGeom>
                <a:blipFill>
                  <a:blip r:embed="rId3"/>
                  <a:stretch>
                    <a:fillRect/>
                  </a:stretch>
                </a:blipFill>
              </p:spPr>
              <p:txBody>
                <a:bodyPr/>
                <a:lstStyle/>
                <a:p>
                  <a:r>
                    <a:rPr lang="en-AU">
                      <a:noFill/>
                    </a:rPr>
                    <a:t> </a:t>
                  </a:r>
                </a:p>
              </p:txBody>
            </p:sp>
          </mc:Fallback>
        </mc:AlternateContent>
        <p:cxnSp>
          <p:nvCxnSpPr>
            <p:cNvPr id="27" name="Straight Arrow Connector 26">
              <a:extLst>
                <a:ext uri="{FF2B5EF4-FFF2-40B4-BE49-F238E27FC236}">
                  <a16:creationId xmlns:a16="http://schemas.microsoft.com/office/drawing/2014/main" id="{A96F8E75-63F3-34EE-4380-EBECBADAFCC4}"/>
                </a:ext>
              </a:extLst>
            </p:cNvPr>
            <p:cNvCxnSpPr>
              <a:cxnSpLocks/>
              <a:endCxn id="25" idx="1"/>
            </p:cNvCxnSpPr>
            <p:nvPr/>
          </p:nvCxnSpPr>
          <p:spPr>
            <a:xfrm>
              <a:off x="3538687" y="3611769"/>
              <a:ext cx="2224804" cy="1"/>
            </a:xfrm>
            <a:prstGeom prst="straightConnector1">
              <a:avLst/>
            </a:prstGeom>
            <a:ln w="76200">
              <a:tailEnd type="triangle"/>
            </a:ln>
          </p:spPr>
          <p:style>
            <a:lnRef idx="1">
              <a:schemeClr val="accent2"/>
            </a:lnRef>
            <a:fillRef idx="0">
              <a:schemeClr val="accent2"/>
            </a:fillRef>
            <a:effectRef idx="0">
              <a:schemeClr val="accent2"/>
            </a:effectRef>
            <a:fontRef idx="minor">
              <a:schemeClr val="tx1"/>
            </a:fontRef>
          </p:style>
        </p:cxnSp>
      </p:grpSp>
      <p:sp>
        <p:nvSpPr>
          <p:cNvPr id="28" name="Title 1">
            <a:extLst>
              <a:ext uri="{FF2B5EF4-FFF2-40B4-BE49-F238E27FC236}">
                <a16:creationId xmlns:a16="http://schemas.microsoft.com/office/drawing/2014/main" id="{0750607D-D25A-E6AA-9625-6C0743CC32A5}"/>
              </a:ext>
            </a:extLst>
          </p:cNvPr>
          <p:cNvSpPr txBox="1">
            <a:spLocks/>
          </p:cNvSpPr>
          <p:nvPr/>
        </p:nvSpPr>
        <p:spPr>
          <a:xfrm>
            <a:off x="413421" y="3429000"/>
            <a:ext cx="11091600" cy="1332000"/>
          </a:xfrm>
          <a:prstGeom prst="rect">
            <a:avLst/>
          </a:prstGeom>
        </p:spPr>
        <p:txBody>
          <a:bodyPr vert="horz" wrap="square" lIns="0" tIns="0" rIns="0" bIns="0" rtlCol="0" anchor="ctr" anchorCtr="0">
            <a:normAutofit/>
          </a:bodyPr>
          <a:lstStyle>
            <a:lvl1pPr algn="l" defTabSz="914400" rtl="0" eaLnBrk="1" latinLnBrk="0" hangingPunct="1">
              <a:lnSpc>
                <a:spcPct val="100000"/>
              </a:lnSpc>
              <a:spcBef>
                <a:spcPct val="0"/>
              </a:spcBef>
              <a:buNone/>
              <a:defRPr lang="en-US" sz="4800" kern="1200" dirty="0">
                <a:solidFill>
                  <a:schemeClr val="tx1"/>
                </a:solidFill>
                <a:latin typeface="+mj-lt"/>
                <a:ea typeface="+mj-ea"/>
                <a:cs typeface="+mj-cs"/>
              </a:defRPr>
            </a:lvl1pPr>
          </a:lstStyle>
          <a:p>
            <a:r>
              <a:rPr lang="en-AU" dirty="0"/>
              <a:t>Quantum Principal Component Analysis</a:t>
            </a:r>
          </a:p>
        </p:txBody>
      </p:sp>
      <p:grpSp>
        <p:nvGrpSpPr>
          <p:cNvPr id="14" name="Group 13">
            <a:extLst>
              <a:ext uri="{FF2B5EF4-FFF2-40B4-BE49-F238E27FC236}">
                <a16:creationId xmlns:a16="http://schemas.microsoft.com/office/drawing/2014/main" id="{A46D8567-88E6-9A17-3E50-651CE42B22CB}"/>
              </a:ext>
            </a:extLst>
          </p:cNvPr>
          <p:cNvGrpSpPr/>
          <p:nvPr/>
        </p:nvGrpSpPr>
        <p:grpSpPr>
          <a:xfrm>
            <a:off x="1016460" y="1398956"/>
            <a:ext cx="10159080" cy="1219830"/>
            <a:chOff x="1210651" y="2599350"/>
            <a:chExt cx="10159080" cy="2024839"/>
          </a:xfrm>
        </p:grpSpPr>
        <mc:AlternateContent xmlns:mc="http://schemas.openxmlformats.org/markup-compatibility/2006" xmlns:a14="http://schemas.microsoft.com/office/drawing/2010/main">
          <mc:Choice Requires="a14">
            <p:sp>
              <p:nvSpPr>
                <p:cNvPr id="15" name="Rectangle: Rounded Corners 14">
                  <a:extLst>
                    <a:ext uri="{FF2B5EF4-FFF2-40B4-BE49-F238E27FC236}">
                      <a16:creationId xmlns:a16="http://schemas.microsoft.com/office/drawing/2014/main" id="{A6F8EC99-948B-8AC9-0917-29773FF7E5ED}"/>
                    </a:ext>
                  </a:extLst>
                </p:cNvPr>
                <p:cNvSpPr/>
                <p:nvPr/>
              </p:nvSpPr>
              <p:spPr>
                <a:xfrm>
                  <a:off x="5763491" y="2599350"/>
                  <a:ext cx="5606240" cy="2024839"/>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OUTPUT</a:t>
                  </a:r>
                </a:p>
                <a:p>
                  <a:pPr algn="ctr"/>
                  <a:endParaRPr lang="en-AU" dirty="0"/>
                </a:p>
                <a:p>
                  <a:pPr algn="ctr"/>
                  <a14:m>
                    <m:oMathPara xmlns:m="http://schemas.openxmlformats.org/officeDocument/2006/math">
                      <m:oMathParaPr>
                        <m:jc m:val="centerGroup"/>
                      </m:oMathParaPr>
                      <m:oMath xmlns:m="http://schemas.openxmlformats.org/officeDocument/2006/math">
                        <m:d>
                          <m:dPr>
                            <m:begChr m:val="|"/>
                            <m:endChr m:val="⟩"/>
                            <m:ctrlPr>
                              <a:rPr lang="en-US" i="1" dirty="0">
                                <a:latin typeface="Cambria Math" panose="02040503050406030204" pitchFamily="18" charset="0"/>
                              </a:rPr>
                            </m:ctrlPr>
                          </m:dPr>
                          <m:e>
                            <m:sSub>
                              <m:sSubPr>
                                <m:ctrlPr>
                                  <a:rPr lang="en-US" i="1" dirty="0">
                                    <a:latin typeface="Cambria Math" panose="02040503050406030204" pitchFamily="18" charset="0"/>
                                  </a:rPr>
                                </m:ctrlPr>
                              </m:sSubPr>
                              <m:e>
                                <m:r>
                                  <a:rPr lang="en-US" i="1" dirty="0">
                                    <a:latin typeface="Cambria Math" panose="02040503050406030204" pitchFamily="18" charset="0"/>
                                  </a:rPr>
                                  <m:t>𝑣</m:t>
                                </m:r>
                              </m:e>
                              <m:sub>
                                <m:r>
                                  <a:rPr lang="en-US" i="1" dirty="0">
                                    <a:latin typeface="Cambria Math" panose="02040503050406030204" pitchFamily="18" charset="0"/>
                                  </a:rPr>
                                  <m:t>𝑖</m:t>
                                </m:r>
                              </m:sub>
                            </m:sSub>
                          </m:e>
                        </m:d>
                        <m:d>
                          <m:dPr>
                            <m:begChr m:val="⟨"/>
                            <m:endChr m:val="|"/>
                            <m:ctrlPr>
                              <a:rPr lang="en-US" i="1" dirty="0">
                                <a:latin typeface="Cambria Math" panose="02040503050406030204" pitchFamily="18" charset="0"/>
                              </a:rPr>
                            </m:ctrlPr>
                          </m:dPr>
                          <m:e>
                            <m:sSub>
                              <m:sSubPr>
                                <m:ctrlPr>
                                  <a:rPr lang="en-US" i="1" dirty="0">
                                    <a:latin typeface="Cambria Math" panose="02040503050406030204" pitchFamily="18" charset="0"/>
                                  </a:rPr>
                                </m:ctrlPr>
                              </m:sSubPr>
                              <m:e>
                                <m:r>
                                  <a:rPr lang="en-US" i="1" dirty="0">
                                    <a:latin typeface="Cambria Math" panose="02040503050406030204" pitchFamily="18" charset="0"/>
                                  </a:rPr>
                                  <m:t>𝑣</m:t>
                                </m:r>
                              </m:e>
                              <m:sub>
                                <m:r>
                                  <a:rPr lang="en-US" i="1" dirty="0">
                                    <a:latin typeface="Cambria Math" panose="02040503050406030204" pitchFamily="18" charset="0"/>
                                  </a:rPr>
                                  <m:t>𝑖</m:t>
                                </m:r>
                              </m:sub>
                            </m:sSub>
                          </m:e>
                        </m:d>
                        <m:r>
                          <a:rPr lang="en-US" b="0" i="1" dirty="0" smtClean="0">
                            <a:latin typeface="Cambria Math" panose="02040503050406030204" pitchFamily="18" charset="0"/>
                          </a:rPr>
                          <m:t>⊗</m:t>
                        </m:r>
                        <m:d>
                          <m:dPr>
                            <m:begChr m:val="|"/>
                            <m:endChr m:val="⟩"/>
                            <m:ctrlPr>
                              <a:rPr lang="en-US" i="1" dirty="0">
                                <a:latin typeface="Cambria Math" panose="02040503050406030204" pitchFamily="18" charset="0"/>
                              </a:rPr>
                            </m:ctrlPr>
                          </m:dPr>
                          <m:e>
                            <m:sSub>
                              <m:sSubPr>
                                <m:ctrlPr>
                                  <a:rPr lang="en-US" i="1" dirty="0">
                                    <a:latin typeface="Cambria Math" panose="02040503050406030204" pitchFamily="18" charset="0"/>
                                  </a:rPr>
                                </m:ctrlPr>
                              </m:sSubPr>
                              <m:e>
                                <m:r>
                                  <a:rPr lang="en-US" b="0" i="1" dirty="0" smtClean="0">
                                    <a:latin typeface="Cambria Math" panose="02040503050406030204" pitchFamily="18" charset="0"/>
                                  </a:rPr>
                                  <m:t>𝜆</m:t>
                                </m:r>
                              </m:e>
                              <m:sub>
                                <m:r>
                                  <a:rPr lang="en-US" i="1" dirty="0">
                                    <a:latin typeface="Cambria Math" panose="02040503050406030204" pitchFamily="18" charset="0"/>
                                  </a:rPr>
                                  <m:t>𝑖</m:t>
                                </m:r>
                              </m:sub>
                            </m:sSub>
                          </m:e>
                        </m:d>
                        <m:d>
                          <m:dPr>
                            <m:begChr m:val="⟨"/>
                            <m:endChr m:val="|"/>
                            <m:ctrlPr>
                              <a:rPr lang="en-US" i="1" dirty="0">
                                <a:latin typeface="Cambria Math" panose="02040503050406030204" pitchFamily="18" charset="0"/>
                              </a:rPr>
                            </m:ctrlPr>
                          </m:dPr>
                          <m:e>
                            <m:sSub>
                              <m:sSubPr>
                                <m:ctrlPr>
                                  <a:rPr lang="en-US" i="1" dirty="0">
                                    <a:latin typeface="Cambria Math" panose="02040503050406030204" pitchFamily="18" charset="0"/>
                                  </a:rPr>
                                </m:ctrlPr>
                              </m:sSubPr>
                              <m:e>
                                <m:r>
                                  <a:rPr lang="en-US" b="0" i="1" dirty="0" smtClean="0">
                                    <a:latin typeface="Cambria Math" panose="02040503050406030204" pitchFamily="18" charset="0"/>
                                  </a:rPr>
                                  <m:t>𝜆</m:t>
                                </m:r>
                              </m:e>
                              <m:sub>
                                <m:r>
                                  <a:rPr lang="en-US" i="1" dirty="0">
                                    <a:latin typeface="Cambria Math" panose="02040503050406030204" pitchFamily="18" charset="0"/>
                                  </a:rPr>
                                  <m:t>𝑖</m:t>
                                </m:r>
                              </m:sub>
                            </m:sSub>
                          </m:e>
                        </m:d>
                      </m:oMath>
                    </m:oMathPara>
                  </a14:m>
                  <a:endParaRPr lang="en-US" b="0" dirty="0"/>
                </a:p>
              </p:txBody>
            </p:sp>
          </mc:Choice>
          <mc:Fallback xmlns="">
            <p:sp>
              <p:nvSpPr>
                <p:cNvPr id="15" name="Rectangle: Rounded Corners 14">
                  <a:extLst>
                    <a:ext uri="{FF2B5EF4-FFF2-40B4-BE49-F238E27FC236}">
                      <a16:creationId xmlns:a16="http://schemas.microsoft.com/office/drawing/2014/main" id="{A6F8EC99-948B-8AC9-0917-29773FF7E5ED}"/>
                    </a:ext>
                  </a:extLst>
                </p:cNvPr>
                <p:cNvSpPr>
                  <a:spLocks noRot="1" noChangeAspect="1" noMove="1" noResize="1" noEditPoints="1" noAdjustHandles="1" noChangeArrowheads="1" noChangeShapeType="1" noTextEdit="1"/>
                </p:cNvSpPr>
                <p:nvPr/>
              </p:nvSpPr>
              <p:spPr>
                <a:xfrm>
                  <a:off x="5763491" y="2599350"/>
                  <a:ext cx="5606240" cy="2024839"/>
                </a:xfrm>
                <a:prstGeom prst="roundRect">
                  <a:avLst/>
                </a:prstGeom>
                <a:blipFill>
                  <a:blip r:embed="rId4"/>
                  <a:stretch>
                    <a:fillRect/>
                  </a:stretch>
                </a:blipFill>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16" name="Rectangle: Rounded Corners 15">
                  <a:extLst>
                    <a:ext uri="{FF2B5EF4-FFF2-40B4-BE49-F238E27FC236}">
                      <a16:creationId xmlns:a16="http://schemas.microsoft.com/office/drawing/2014/main" id="{E0FA6169-F6CC-552D-0A4C-712F58AC4867}"/>
                    </a:ext>
                  </a:extLst>
                </p:cNvPr>
                <p:cNvSpPr/>
                <p:nvPr/>
              </p:nvSpPr>
              <p:spPr>
                <a:xfrm>
                  <a:off x="1210651" y="2599350"/>
                  <a:ext cx="2328036" cy="2024839"/>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INPUT</a:t>
                  </a:r>
                </a:p>
                <a:p>
                  <a:pPr algn="ctr"/>
                  <a:endParaRPr lang="en-US" dirty="0"/>
                </a:p>
                <a:p>
                  <a:pPr algn="ctr"/>
                  <a14:m>
                    <m:oMathPara xmlns:m="http://schemas.openxmlformats.org/officeDocument/2006/math">
                      <m:oMathParaPr>
                        <m:jc m:val="centerGroup"/>
                      </m:oMathParaPr>
                      <m:oMath xmlns:m="http://schemas.openxmlformats.org/officeDocument/2006/math">
                        <m:d>
                          <m:dPr>
                            <m:begChr m:val="|"/>
                            <m:endChr m:val="⟩"/>
                            <m:ctrlPr>
                              <a:rPr lang="en-US" b="0" i="1" dirty="0" smtClean="0">
                                <a:latin typeface="Cambria Math" panose="02040503050406030204" pitchFamily="18" charset="0"/>
                              </a:rPr>
                            </m:ctrlPr>
                          </m:dPr>
                          <m:e>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𝑣</m:t>
                                </m:r>
                              </m:e>
                              <m:sub>
                                <m:r>
                                  <a:rPr lang="en-US" b="0" i="1" dirty="0" smtClean="0">
                                    <a:latin typeface="Cambria Math" panose="02040503050406030204" pitchFamily="18" charset="0"/>
                                  </a:rPr>
                                  <m:t>𝑖</m:t>
                                </m:r>
                              </m:sub>
                            </m:sSub>
                          </m:e>
                        </m:d>
                        <m:d>
                          <m:dPr>
                            <m:begChr m:val="⟨"/>
                            <m:endChr m:val="|"/>
                            <m:ctrlPr>
                              <a:rPr lang="en-US" b="0" i="1" dirty="0" smtClean="0">
                                <a:latin typeface="Cambria Math" panose="02040503050406030204" pitchFamily="18" charset="0"/>
                              </a:rPr>
                            </m:ctrlPr>
                          </m:dPr>
                          <m:e>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𝑣</m:t>
                                </m:r>
                              </m:e>
                              <m:sub>
                                <m:r>
                                  <a:rPr lang="en-US" b="0" i="1" dirty="0" smtClean="0">
                                    <a:latin typeface="Cambria Math" panose="02040503050406030204" pitchFamily="18" charset="0"/>
                                  </a:rPr>
                                  <m:t>𝑖</m:t>
                                </m:r>
                              </m:sub>
                            </m:sSub>
                          </m:e>
                        </m:d>
                      </m:oMath>
                    </m:oMathPara>
                  </a14:m>
                  <a:endParaRPr lang="en-AU" dirty="0"/>
                </a:p>
              </p:txBody>
            </p:sp>
          </mc:Choice>
          <mc:Fallback xmlns="">
            <p:sp>
              <p:nvSpPr>
                <p:cNvPr id="16" name="Rectangle: Rounded Corners 15">
                  <a:extLst>
                    <a:ext uri="{FF2B5EF4-FFF2-40B4-BE49-F238E27FC236}">
                      <a16:creationId xmlns:a16="http://schemas.microsoft.com/office/drawing/2014/main" id="{E0FA6169-F6CC-552D-0A4C-712F58AC4867}"/>
                    </a:ext>
                  </a:extLst>
                </p:cNvPr>
                <p:cNvSpPr>
                  <a:spLocks noRot="1" noChangeAspect="1" noMove="1" noResize="1" noEditPoints="1" noAdjustHandles="1" noChangeArrowheads="1" noChangeShapeType="1" noTextEdit="1"/>
                </p:cNvSpPr>
                <p:nvPr/>
              </p:nvSpPr>
              <p:spPr>
                <a:xfrm>
                  <a:off x="1210651" y="2599350"/>
                  <a:ext cx="2328036" cy="2024839"/>
                </a:xfrm>
                <a:prstGeom prst="roundRect">
                  <a:avLst/>
                </a:prstGeom>
                <a:blipFill>
                  <a:blip r:embed="rId5"/>
                  <a:stretch>
                    <a:fillRect/>
                  </a:stretch>
                </a:blipFill>
              </p:spPr>
              <p:txBody>
                <a:bodyPr/>
                <a:lstStyle/>
                <a:p>
                  <a:r>
                    <a:rPr lang="en-AU">
                      <a:noFill/>
                    </a:rPr>
                    <a:t> </a:t>
                  </a:r>
                </a:p>
              </p:txBody>
            </p:sp>
          </mc:Fallback>
        </mc:AlternateContent>
        <p:cxnSp>
          <p:nvCxnSpPr>
            <p:cNvPr id="17" name="Straight Arrow Connector 16">
              <a:extLst>
                <a:ext uri="{FF2B5EF4-FFF2-40B4-BE49-F238E27FC236}">
                  <a16:creationId xmlns:a16="http://schemas.microsoft.com/office/drawing/2014/main" id="{C376D139-83A3-83D2-2037-2EDD5ADC51CF}"/>
                </a:ext>
              </a:extLst>
            </p:cNvPr>
            <p:cNvCxnSpPr>
              <a:cxnSpLocks/>
              <a:endCxn id="15" idx="1"/>
            </p:cNvCxnSpPr>
            <p:nvPr/>
          </p:nvCxnSpPr>
          <p:spPr>
            <a:xfrm>
              <a:off x="3538687" y="3611769"/>
              <a:ext cx="2224804" cy="1"/>
            </a:xfrm>
            <a:prstGeom prst="straightConnector1">
              <a:avLst/>
            </a:prstGeom>
            <a:ln w="76200">
              <a:tailEnd type="triangle"/>
            </a:ln>
          </p:spPr>
          <p:style>
            <a:lnRef idx="1">
              <a:schemeClr val="accent2"/>
            </a:lnRef>
            <a:fillRef idx="0">
              <a:schemeClr val="accent2"/>
            </a:fillRef>
            <a:effectRef idx="0">
              <a:schemeClr val="accent2"/>
            </a:effectRef>
            <a:fontRef idx="minor">
              <a:schemeClr val="tx1"/>
            </a:fontRef>
          </p:style>
        </p:cxnSp>
      </p:grpSp>
      <p:sp>
        <p:nvSpPr>
          <p:cNvPr id="18" name="Title 1">
            <a:extLst>
              <a:ext uri="{FF2B5EF4-FFF2-40B4-BE49-F238E27FC236}">
                <a16:creationId xmlns:a16="http://schemas.microsoft.com/office/drawing/2014/main" id="{6059830B-A814-FC52-9233-6F76735810A6}"/>
              </a:ext>
            </a:extLst>
          </p:cNvPr>
          <p:cNvSpPr txBox="1">
            <a:spLocks/>
          </p:cNvSpPr>
          <p:nvPr/>
        </p:nvSpPr>
        <p:spPr>
          <a:xfrm>
            <a:off x="413421" y="217756"/>
            <a:ext cx="11091600" cy="1332000"/>
          </a:xfrm>
          <a:prstGeom prst="rect">
            <a:avLst/>
          </a:prstGeom>
        </p:spPr>
        <p:txBody>
          <a:bodyPr vert="horz" wrap="square" lIns="0" tIns="0" rIns="0" bIns="0" rtlCol="0" anchor="ctr" anchorCtr="0">
            <a:normAutofit/>
          </a:bodyPr>
          <a:lstStyle>
            <a:lvl1pPr algn="l" defTabSz="914400" rtl="0" eaLnBrk="1" latinLnBrk="0" hangingPunct="1">
              <a:lnSpc>
                <a:spcPct val="100000"/>
              </a:lnSpc>
              <a:spcBef>
                <a:spcPct val="0"/>
              </a:spcBef>
              <a:buNone/>
              <a:defRPr lang="en-US" sz="4800" kern="1200" dirty="0">
                <a:solidFill>
                  <a:schemeClr val="tx1"/>
                </a:solidFill>
                <a:latin typeface="+mj-lt"/>
                <a:ea typeface="+mj-ea"/>
                <a:cs typeface="+mj-cs"/>
              </a:defRPr>
            </a:lvl1pPr>
          </a:lstStyle>
          <a:p>
            <a:r>
              <a:rPr lang="en-AU" dirty="0"/>
              <a:t>Quantum Phase Estimation </a:t>
            </a:r>
          </a:p>
        </p:txBody>
      </p:sp>
      <p:pic>
        <p:nvPicPr>
          <p:cNvPr id="2" name="Picture 1" descr="Silicon Quantum Computing | LinkedIn">
            <a:extLst>
              <a:ext uri="{FF2B5EF4-FFF2-40B4-BE49-F238E27FC236}">
                <a16:creationId xmlns:a16="http://schemas.microsoft.com/office/drawing/2014/main" id="{FE558B25-6DDA-C4E2-F48E-64C573BBEC3B}"/>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1500" b="96000" l="10000" r="90000">
                        <a14:foregroundMark x1="49500" y1="16000" x2="49500" y2="16000"/>
                        <a14:foregroundMark x1="55500" y1="96000" x2="55500" y2="96000"/>
                        <a14:foregroundMark x1="48000" y1="8500" x2="48000" y2="8500"/>
                        <a14:foregroundMark x1="51500" y1="1500" x2="51500" y2="1500"/>
                      </a14:backgroundRemoval>
                    </a14:imgEffect>
                  </a14:imgLayer>
                </a14:imgProps>
              </a:ext>
              <a:ext uri="{28A0092B-C50C-407E-A947-70E740481C1C}">
                <a14:useLocalDpi xmlns:a14="http://schemas.microsoft.com/office/drawing/2010/main" val="0"/>
              </a:ext>
            </a:extLst>
          </a:blip>
          <a:srcRect/>
          <a:stretch>
            <a:fillRect/>
          </a:stretch>
        </p:blipFill>
        <p:spPr bwMode="auto">
          <a:xfrm>
            <a:off x="11044856" y="187564"/>
            <a:ext cx="1083422" cy="1083422"/>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32805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18"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DB5BD47B-36DB-C5C1-DE0B-1133A72D8E7F}"/>
              </a:ext>
            </a:extLst>
          </p:cNvPr>
          <p:cNvSpPr>
            <a:spLocks/>
          </p:cNvSpPr>
          <p:nvPr/>
        </p:nvSpPr>
        <p:spPr>
          <a:xfrm>
            <a:off x="299737" y="284804"/>
            <a:ext cx="11592525" cy="328865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AU" dirty="0"/>
          </a:p>
        </p:txBody>
      </p:sp>
      <p:sp>
        <p:nvSpPr>
          <p:cNvPr id="10" name="Oval 9">
            <a:extLst>
              <a:ext uri="{FF2B5EF4-FFF2-40B4-BE49-F238E27FC236}">
                <a16:creationId xmlns:a16="http://schemas.microsoft.com/office/drawing/2014/main" id="{9A28E9A2-40CD-F85A-A9D4-DFA4F76089CA}"/>
              </a:ext>
            </a:extLst>
          </p:cNvPr>
          <p:cNvSpPr/>
          <p:nvPr/>
        </p:nvSpPr>
        <p:spPr>
          <a:xfrm>
            <a:off x="5479208" y="1179829"/>
            <a:ext cx="148280" cy="148280"/>
          </a:xfrm>
          <a:prstGeom prst="ellipse">
            <a:avLst/>
          </a:prstGeom>
          <a:solidFill>
            <a:srgbClr val="E7E6E6">
              <a:lumMod val="10000"/>
            </a:srgbClr>
          </a:solidFill>
          <a:ln w="12700" cap="flat" cmpd="sng" algn="ctr">
            <a:solidFill>
              <a:srgbClr val="E7E6E6">
                <a:lumMod val="10000"/>
              </a:srgbClr>
            </a:solidFill>
            <a:prstDash val="solid"/>
            <a:miter lim="800000"/>
          </a:ln>
          <a:effectLst/>
        </p:spPr>
        <p:style>
          <a:lnRef idx="0">
            <a:scrgbClr r="0" g="0" b="0"/>
          </a:lnRef>
          <a:fillRef idx="0">
            <a:scrgbClr r="0" g="0" b="0"/>
          </a:fillRef>
          <a:effectRef idx="0">
            <a:scrgbClr r="0" g="0" b="0"/>
          </a:effectRef>
          <a:fontRef idx="major"/>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cxnSp>
        <p:nvCxnSpPr>
          <p:cNvPr id="12" name="Straight Connector 11">
            <a:extLst>
              <a:ext uri="{FF2B5EF4-FFF2-40B4-BE49-F238E27FC236}">
                <a16:creationId xmlns:a16="http://schemas.microsoft.com/office/drawing/2014/main" id="{D70CA582-6A3E-4FA4-27C4-03E06698655B}"/>
              </a:ext>
            </a:extLst>
          </p:cNvPr>
          <p:cNvCxnSpPr>
            <a:cxnSpLocks/>
          </p:cNvCxnSpPr>
          <p:nvPr/>
        </p:nvCxnSpPr>
        <p:spPr>
          <a:xfrm>
            <a:off x="5556377" y="1257875"/>
            <a:ext cx="0" cy="1198631"/>
          </a:xfrm>
          <a:prstGeom prst="line">
            <a:avLst/>
          </a:prstGeom>
          <a:noFill/>
          <a:ln w="31750" cap="flat" cmpd="sng" algn="ctr">
            <a:solidFill>
              <a:srgbClr val="E7E6E6">
                <a:lumMod val="10000"/>
              </a:srgbClr>
            </a:solidFill>
            <a:prstDash val="solid"/>
            <a:miter lim="800000"/>
          </a:ln>
          <a:effectLst/>
        </p:spPr>
      </p:cxnSp>
      <p:cxnSp>
        <p:nvCxnSpPr>
          <p:cNvPr id="14" name="Straight Connector 13">
            <a:extLst>
              <a:ext uri="{FF2B5EF4-FFF2-40B4-BE49-F238E27FC236}">
                <a16:creationId xmlns:a16="http://schemas.microsoft.com/office/drawing/2014/main" id="{6E02FB6F-C05B-F308-309A-404CCE0AB82F}"/>
              </a:ext>
            </a:extLst>
          </p:cNvPr>
          <p:cNvCxnSpPr>
            <a:cxnSpLocks/>
          </p:cNvCxnSpPr>
          <p:nvPr/>
        </p:nvCxnSpPr>
        <p:spPr>
          <a:xfrm>
            <a:off x="2093587" y="2304843"/>
            <a:ext cx="7426724" cy="0"/>
          </a:xfrm>
          <a:prstGeom prst="line">
            <a:avLst/>
          </a:prstGeom>
          <a:noFill/>
          <a:ln w="31750" cap="flat" cmpd="sng" algn="ctr">
            <a:solidFill>
              <a:srgbClr val="E7E6E6">
                <a:lumMod val="10000"/>
              </a:srgbClr>
            </a:solidFill>
            <a:prstDash val="solid"/>
            <a:miter lim="800000"/>
          </a:ln>
          <a:effectLst/>
        </p:spPr>
      </p:cxnSp>
      <p:cxnSp>
        <p:nvCxnSpPr>
          <p:cNvPr id="16" name="Straight Connector 15">
            <a:extLst>
              <a:ext uri="{FF2B5EF4-FFF2-40B4-BE49-F238E27FC236}">
                <a16:creationId xmlns:a16="http://schemas.microsoft.com/office/drawing/2014/main" id="{FB052222-E1A8-C273-7CD9-7FB9431573EF}"/>
              </a:ext>
            </a:extLst>
          </p:cNvPr>
          <p:cNvCxnSpPr>
            <a:cxnSpLocks/>
            <a:stCxn id="32" idx="3"/>
          </p:cNvCxnSpPr>
          <p:nvPr/>
        </p:nvCxnSpPr>
        <p:spPr>
          <a:xfrm flipV="1">
            <a:off x="1935854" y="1254611"/>
            <a:ext cx="7624452" cy="114245"/>
          </a:xfrm>
          <a:prstGeom prst="line">
            <a:avLst/>
          </a:prstGeom>
          <a:noFill/>
          <a:ln w="31750" cap="flat" cmpd="sng" algn="ctr">
            <a:solidFill>
              <a:srgbClr val="E7E6E6">
                <a:lumMod val="10000"/>
              </a:srgbClr>
            </a:solidFill>
            <a:prstDash val="solid"/>
            <a:miter lim="800000"/>
          </a:ln>
          <a:effectLst/>
        </p:spPr>
      </p:cxnSp>
      <p:sp>
        <p:nvSpPr>
          <p:cNvPr id="18" name="Rectangle 17">
            <a:extLst>
              <a:ext uri="{FF2B5EF4-FFF2-40B4-BE49-F238E27FC236}">
                <a16:creationId xmlns:a16="http://schemas.microsoft.com/office/drawing/2014/main" id="{F7BE5B3F-F347-5080-2267-DA24BAE79227}"/>
              </a:ext>
            </a:extLst>
          </p:cNvPr>
          <p:cNvSpPr/>
          <p:nvPr/>
        </p:nvSpPr>
        <p:spPr>
          <a:xfrm>
            <a:off x="4725572" y="1754412"/>
            <a:ext cx="1796386" cy="1118678"/>
          </a:xfrm>
          <a:prstGeom prst="rect">
            <a:avLst/>
          </a:prstGeom>
          <a:solidFill>
            <a:sysClr val="window" lastClr="FFFFFF"/>
          </a:solidFill>
          <a:ln w="31750" cap="flat" cmpd="sng" algn="ctr">
            <a:solidFill>
              <a:srgbClr val="E7E6E6">
                <a:lumMod val="10000"/>
              </a:srgbClr>
            </a:solidFill>
            <a:prstDash val="solid"/>
            <a:miter lim="800000"/>
          </a:ln>
          <a:effectLst/>
        </p:spPr>
        <p:style>
          <a:lnRef idx="0">
            <a:scrgbClr r="0" g="0" b="0"/>
          </a:lnRef>
          <a:fillRef idx="0">
            <a:scrgbClr r="0" g="0" b="0"/>
          </a:fillRef>
          <a:effectRef idx="0">
            <a:scrgbClr r="0" g="0" b="0"/>
          </a:effectRef>
          <a:fontRef idx="major"/>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3DD19CB3-DE89-8D77-9971-103A0B8976BD}"/>
                  </a:ext>
                </a:extLst>
              </p:cNvPr>
              <p:cNvSpPr txBox="1"/>
              <p:nvPr/>
            </p:nvSpPr>
            <p:spPr>
              <a:xfrm>
                <a:off x="4871003" y="1987732"/>
                <a:ext cx="1505523" cy="615553"/>
              </a:xfrm>
              <a:prstGeom prst="rect">
                <a:avLst/>
              </a:prstGeom>
              <a:noFill/>
            </p:spPr>
            <p:txBody>
              <a:bodyPr wrap="square" lIns="0" tIns="0" rIns="0" bIns="0" rtlCol="0">
                <a:spAutoFit/>
              </a:bodyPr>
              <a:lstStyle/>
              <a:p>
                <a:pPr algn="ctr"/>
                <a14:m>
                  <m:oMathPara xmlns:m="http://schemas.openxmlformats.org/officeDocument/2006/math">
                    <m:oMathParaPr>
                      <m:jc m:val="centerGroup"/>
                    </m:oMathParaPr>
                    <m:oMath xmlns:m="http://schemas.openxmlformats.org/officeDocument/2006/math">
                      <m:r>
                        <a:rPr lang="en-AU" sz="2000" i="1" smtClean="0">
                          <a:solidFill>
                            <a:srgbClr val="E7E6E6">
                              <a:lumMod val="10000"/>
                            </a:srgbClr>
                          </a:solidFill>
                          <a:latin typeface="Cambria Math" panose="02040503050406030204" pitchFamily="18" charset="0"/>
                        </a:rPr>
                        <m:t>   </m:t>
                      </m:r>
                      <m:r>
                        <m:rPr>
                          <m:sty m:val="p"/>
                        </m:rPr>
                        <a:rPr lang="en-AU" sz="2000" i="0" smtClean="0">
                          <a:solidFill>
                            <a:srgbClr val="E7E6E6">
                              <a:lumMod val="10000"/>
                            </a:srgbClr>
                          </a:solidFill>
                          <a:latin typeface="Cambria Math" panose="02040503050406030204" pitchFamily="18" charset="0"/>
                        </a:rPr>
                        <m:t>Amplitude</m:t>
                      </m:r>
                    </m:oMath>
                  </m:oMathPara>
                </a14:m>
                <a:endParaRPr lang="en-AU" sz="2000" dirty="0">
                  <a:solidFill>
                    <a:srgbClr val="E7E6E6">
                      <a:lumMod val="10000"/>
                    </a:srgbClr>
                  </a:solidFill>
                  <a:latin typeface="Calibri" panose="020F0502020204030204"/>
                </a:endParaRPr>
              </a:p>
              <a:p>
                <a:pPr algn="ctr"/>
                <a14:m>
                  <m:oMathPara xmlns:m="http://schemas.openxmlformats.org/officeDocument/2006/math">
                    <m:oMathParaPr>
                      <m:jc m:val="centerGroup"/>
                    </m:oMathParaPr>
                    <m:oMath xmlns:m="http://schemas.openxmlformats.org/officeDocument/2006/math">
                      <m:r>
                        <m:rPr>
                          <m:sty m:val="p"/>
                        </m:rPr>
                        <a:rPr lang="en-AU" sz="2000" i="0">
                          <a:solidFill>
                            <a:srgbClr val="E7E6E6">
                              <a:lumMod val="10000"/>
                            </a:srgbClr>
                          </a:solidFill>
                          <a:latin typeface="Cambria Math" panose="02040503050406030204" pitchFamily="18" charset="0"/>
                        </a:rPr>
                        <m:t>Ampl</m:t>
                      </m:r>
                      <m:r>
                        <m:rPr>
                          <m:sty m:val="p"/>
                        </m:rPr>
                        <a:rPr lang="en-AU" sz="2000" i="0" smtClean="0">
                          <a:solidFill>
                            <a:srgbClr val="E7E6E6">
                              <a:lumMod val="10000"/>
                            </a:srgbClr>
                          </a:solidFill>
                          <a:latin typeface="Cambria Math" panose="02040503050406030204" pitchFamily="18" charset="0"/>
                        </a:rPr>
                        <m:t>ification</m:t>
                      </m:r>
                    </m:oMath>
                  </m:oMathPara>
                </a14:m>
                <a:endParaRPr lang="en-AU" sz="2000" dirty="0">
                  <a:solidFill>
                    <a:srgbClr val="E7E6E6">
                      <a:lumMod val="10000"/>
                    </a:srgbClr>
                  </a:solidFill>
                  <a:latin typeface="Calibri" panose="020F0502020204030204"/>
                </a:endParaRPr>
              </a:p>
            </p:txBody>
          </p:sp>
        </mc:Choice>
        <mc:Fallback xmlns="">
          <p:sp>
            <p:nvSpPr>
              <p:cNvPr id="20" name="TextBox 19">
                <a:extLst>
                  <a:ext uri="{FF2B5EF4-FFF2-40B4-BE49-F238E27FC236}">
                    <a16:creationId xmlns:a16="http://schemas.microsoft.com/office/drawing/2014/main" id="{3DD19CB3-DE89-8D77-9971-103A0B8976BD}"/>
                  </a:ext>
                </a:extLst>
              </p:cNvPr>
              <p:cNvSpPr txBox="1">
                <a:spLocks noRot="1" noChangeAspect="1" noMove="1" noResize="1" noEditPoints="1" noAdjustHandles="1" noChangeArrowheads="1" noChangeShapeType="1" noTextEdit="1"/>
              </p:cNvSpPr>
              <p:nvPr/>
            </p:nvSpPr>
            <p:spPr>
              <a:xfrm>
                <a:off x="4871003" y="1987732"/>
                <a:ext cx="1505523" cy="615553"/>
              </a:xfrm>
              <a:prstGeom prst="rect">
                <a:avLst/>
              </a:prstGeom>
              <a:blipFill>
                <a:blip r:embed="rId2"/>
                <a:stretch>
                  <a:fillRect l="-8502" r="-2834" b="-16832"/>
                </a:stretch>
              </a:blipFill>
            </p:spPr>
            <p:txBody>
              <a:bodyPr/>
              <a:lstStyle/>
              <a:p>
                <a:r>
                  <a:rPr lang="en-AU">
                    <a:noFill/>
                  </a:rPr>
                  <a:t> </a:t>
                </a:r>
              </a:p>
            </p:txBody>
          </p:sp>
        </mc:Fallback>
      </mc:AlternateContent>
      <p:sp>
        <p:nvSpPr>
          <p:cNvPr id="22" name="Rectangle 21">
            <a:extLst>
              <a:ext uri="{FF2B5EF4-FFF2-40B4-BE49-F238E27FC236}">
                <a16:creationId xmlns:a16="http://schemas.microsoft.com/office/drawing/2014/main" id="{CA33EB8D-4122-8D40-BC1E-FFF6B27514E3}"/>
              </a:ext>
            </a:extLst>
          </p:cNvPr>
          <p:cNvSpPr/>
          <p:nvPr/>
        </p:nvSpPr>
        <p:spPr>
          <a:xfrm>
            <a:off x="7615002" y="595363"/>
            <a:ext cx="1359122" cy="1312745"/>
          </a:xfrm>
          <a:prstGeom prst="rect">
            <a:avLst/>
          </a:prstGeom>
          <a:solidFill>
            <a:sysClr val="window" lastClr="FFFFFF"/>
          </a:solidFill>
          <a:ln w="31750" cap="flat" cmpd="sng" algn="ctr">
            <a:solidFill>
              <a:srgbClr val="E7E6E6">
                <a:lumMod val="10000"/>
              </a:srgbClr>
            </a:solidFill>
            <a:prstDash val="solid"/>
            <a:miter lim="800000"/>
          </a:ln>
          <a:effectLst/>
        </p:spPr>
        <p:style>
          <a:lnRef idx="0">
            <a:scrgbClr r="0" g="0" b="0"/>
          </a:lnRef>
          <a:fillRef idx="0">
            <a:scrgbClr r="0" g="0" b="0"/>
          </a:fillRef>
          <a:effectRef idx="0">
            <a:scrgbClr r="0" g="0" b="0"/>
          </a:effectRef>
          <a:fontRef idx="major"/>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8BF39262-D1BB-DF8C-9F0E-CE5A94C996E8}"/>
                  </a:ext>
                </a:extLst>
              </p:cNvPr>
              <p:cNvSpPr txBox="1"/>
              <p:nvPr/>
            </p:nvSpPr>
            <p:spPr>
              <a:xfrm>
                <a:off x="7782448" y="849267"/>
                <a:ext cx="1106072" cy="83099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AU" i="0" smtClean="0">
                          <a:solidFill>
                            <a:srgbClr val="E7E6E6">
                              <a:lumMod val="10000"/>
                            </a:srgbClr>
                          </a:solidFill>
                          <a:latin typeface="Cambria Math" panose="02040503050406030204" pitchFamily="18" charset="0"/>
                        </a:rPr>
                        <m:t>Quantum</m:t>
                      </m:r>
                    </m:oMath>
                  </m:oMathPara>
                </a14:m>
                <a:endParaRPr lang="en-AU" dirty="0">
                  <a:solidFill>
                    <a:srgbClr val="E7E6E6">
                      <a:lumMod val="10000"/>
                    </a:srgbClr>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m:rPr>
                          <m:sty m:val="p"/>
                        </m:rPr>
                        <a:rPr lang="en-AU" i="0" smtClean="0">
                          <a:solidFill>
                            <a:srgbClr val="E7E6E6">
                              <a:lumMod val="10000"/>
                            </a:srgbClr>
                          </a:solidFill>
                          <a:latin typeface="Cambria Math" panose="02040503050406030204" pitchFamily="18" charset="0"/>
                        </a:rPr>
                        <m:t>Fourier</m:t>
                      </m:r>
                    </m:oMath>
                  </m:oMathPara>
                </a14:m>
                <a:endParaRPr lang="en-AU" dirty="0">
                  <a:solidFill>
                    <a:srgbClr val="E7E6E6">
                      <a:lumMod val="10000"/>
                    </a:srgbClr>
                  </a:solidFill>
                  <a:latin typeface="Calibri" panose="020F0502020204030204"/>
                </a:endParaRPr>
              </a:p>
              <a:p>
                <a:pPr/>
                <a14:m>
                  <m:oMathPara xmlns:m="http://schemas.openxmlformats.org/officeDocument/2006/math">
                    <m:oMathParaPr>
                      <m:jc m:val="centerGroup"/>
                    </m:oMathParaPr>
                    <m:oMath xmlns:m="http://schemas.openxmlformats.org/officeDocument/2006/math">
                      <m:r>
                        <m:rPr>
                          <m:sty m:val="p"/>
                        </m:rPr>
                        <a:rPr lang="en-AU" i="0" smtClean="0">
                          <a:solidFill>
                            <a:srgbClr val="E7E6E6">
                              <a:lumMod val="10000"/>
                            </a:srgbClr>
                          </a:solidFill>
                          <a:latin typeface="Cambria Math" panose="02040503050406030204" pitchFamily="18" charset="0"/>
                        </a:rPr>
                        <m:t>Transform</m:t>
                      </m:r>
                    </m:oMath>
                  </m:oMathPara>
                </a14:m>
                <a:endParaRPr lang="en-US" dirty="0">
                  <a:solidFill>
                    <a:srgbClr val="E7E6E6">
                      <a:lumMod val="10000"/>
                    </a:srgbClr>
                  </a:solidFill>
                  <a:latin typeface="Calibri" panose="020F0502020204030204"/>
                </a:endParaRPr>
              </a:p>
            </p:txBody>
          </p:sp>
        </mc:Choice>
        <mc:Fallback xmlns="">
          <p:sp>
            <p:nvSpPr>
              <p:cNvPr id="24" name="TextBox 23">
                <a:extLst>
                  <a:ext uri="{FF2B5EF4-FFF2-40B4-BE49-F238E27FC236}">
                    <a16:creationId xmlns:a16="http://schemas.microsoft.com/office/drawing/2014/main" id="{8BF39262-D1BB-DF8C-9F0E-CE5A94C996E8}"/>
                  </a:ext>
                </a:extLst>
              </p:cNvPr>
              <p:cNvSpPr txBox="1">
                <a:spLocks noRot="1" noChangeAspect="1" noMove="1" noResize="1" noEditPoints="1" noAdjustHandles="1" noChangeArrowheads="1" noChangeShapeType="1" noTextEdit="1"/>
              </p:cNvSpPr>
              <p:nvPr/>
            </p:nvSpPr>
            <p:spPr>
              <a:xfrm>
                <a:off x="7782448" y="849267"/>
                <a:ext cx="1106072" cy="830997"/>
              </a:xfrm>
              <a:prstGeom prst="rect">
                <a:avLst/>
              </a:prstGeom>
              <a:blipFill>
                <a:blip r:embed="rId3"/>
                <a:stretch>
                  <a:fillRect l="-4972" r="-5525" b="-1460"/>
                </a:stretch>
              </a:blipFill>
            </p:spPr>
            <p:txBody>
              <a:bodyPr/>
              <a:lstStyle/>
              <a:p>
                <a:r>
                  <a:rPr lang="en-AU">
                    <a:noFill/>
                  </a:rPr>
                  <a:t> </a:t>
                </a:r>
              </a:p>
            </p:txBody>
          </p:sp>
        </mc:Fallback>
      </mc:AlternateContent>
      <p:sp>
        <p:nvSpPr>
          <p:cNvPr id="26" name="Rectangle 25">
            <a:extLst>
              <a:ext uri="{FF2B5EF4-FFF2-40B4-BE49-F238E27FC236}">
                <a16:creationId xmlns:a16="http://schemas.microsoft.com/office/drawing/2014/main" id="{820E2EFA-4A69-90BF-8406-383B5317A1ED}"/>
              </a:ext>
            </a:extLst>
          </p:cNvPr>
          <p:cNvSpPr/>
          <p:nvPr/>
        </p:nvSpPr>
        <p:spPr>
          <a:xfrm>
            <a:off x="9568950" y="1082710"/>
            <a:ext cx="351362" cy="351362"/>
          </a:xfrm>
          <a:prstGeom prst="rect">
            <a:avLst/>
          </a:prstGeom>
          <a:solidFill>
            <a:sysClr val="window" lastClr="FFFFFF"/>
          </a:solidFill>
          <a:ln w="31750" cap="flat" cmpd="sng" algn="ctr">
            <a:solidFill>
              <a:srgbClr val="E7E6E6">
                <a:lumMod val="10000"/>
              </a:srgbClr>
            </a:solidFill>
            <a:prstDash val="solid"/>
            <a:miter lim="800000"/>
          </a:ln>
          <a:effectLst/>
        </p:spPr>
        <p:style>
          <a:lnRef idx="0">
            <a:scrgbClr r="0" g="0" b="0"/>
          </a:lnRef>
          <a:fillRef idx="0">
            <a:scrgbClr r="0" g="0" b="0"/>
          </a:fillRef>
          <a:effectRef idx="0">
            <a:scrgbClr r="0" g="0" b="0"/>
          </a:effectRef>
          <a:fontRef idx="major"/>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28" name="Block Arc 27">
            <a:extLst>
              <a:ext uri="{FF2B5EF4-FFF2-40B4-BE49-F238E27FC236}">
                <a16:creationId xmlns:a16="http://schemas.microsoft.com/office/drawing/2014/main" id="{821686AB-4525-E483-461D-C0E5A91B6A5B}"/>
              </a:ext>
            </a:extLst>
          </p:cNvPr>
          <p:cNvSpPr/>
          <p:nvPr/>
        </p:nvSpPr>
        <p:spPr>
          <a:xfrm>
            <a:off x="9613657" y="1287263"/>
            <a:ext cx="284302" cy="213257"/>
          </a:xfrm>
          <a:prstGeom prst="blockArc">
            <a:avLst>
              <a:gd name="adj1" fmla="val 10800000"/>
              <a:gd name="adj2" fmla="val 21489740"/>
              <a:gd name="adj3" fmla="val 9364"/>
            </a:avLst>
          </a:prstGeom>
          <a:solidFill>
            <a:srgbClr val="E7E6E6">
              <a:lumMod val="10000"/>
            </a:srgbClr>
          </a:solidFill>
          <a:ln w="6350" cap="flat" cmpd="sng" algn="ctr">
            <a:solidFill>
              <a:srgbClr val="E7E6E6">
                <a:lumMod val="10000"/>
              </a:srgbClr>
            </a:solidFill>
            <a:prstDash val="solid"/>
            <a:miter lim="800000"/>
          </a:ln>
          <a:effectLst/>
        </p:spPr>
        <p:style>
          <a:lnRef idx="0">
            <a:scrgbClr r="0" g="0" b="0"/>
          </a:lnRef>
          <a:fillRef idx="0">
            <a:scrgbClr r="0" g="0" b="0"/>
          </a:fillRef>
          <a:effectRef idx="0">
            <a:scrgbClr r="0" g="0" b="0"/>
          </a:effectRef>
          <a:fontRef idx="major"/>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E7E6E6">
                  <a:lumMod val="10000"/>
                </a:srgbClr>
              </a:solidFill>
              <a:effectLst/>
              <a:uLnTx/>
              <a:uFillTx/>
              <a:latin typeface="Calibri" panose="020F0502020204030204"/>
              <a:ea typeface="+mn-ea"/>
              <a:cs typeface="+mn-cs"/>
            </a:endParaRPr>
          </a:p>
        </p:txBody>
      </p:sp>
      <p:cxnSp>
        <p:nvCxnSpPr>
          <p:cNvPr id="30" name="Straight Connector 29">
            <a:extLst>
              <a:ext uri="{FF2B5EF4-FFF2-40B4-BE49-F238E27FC236}">
                <a16:creationId xmlns:a16="http://schemas.microsoft.com/office/drawing/2014/main" id="{A191D2A9-FE1C-FBA5-491C-4D4FC2956B51}"/>
              </a:ext>
            </a:extLst>
          </p:cNvPr>
          <p:cNvCxnSpPr>
            <a:cxnSpLocks/>
          </p:cNvCxnSpPr>
          <p:nvPr/>
        </p:nvCxnSpPr>
        <p:spPr>
          <a:xfrm flipV="1">
            <a:off x="9755808" y="1125738"/>
            <a:ext cx="98338" cy="169307"/>
          </a:xfrm>
          <a:prstGeom prst="line">
            <a:avLst/>
          </a:prstGeom>
          <a:noFill/>
          <a:ln w="19050" cap="flat" cmpd="sng" algn="ctr">
            <a:solidFill>
              <a:srgbClr val="E7E6E6">
                <a:lumMod val="10000"/>
              </a:srgbClr>
            </a:solidFill>
            <a:prstDash val="solid"/>
            <a:miter lim="800000"/>
            <a:tailEnd type="triangle"/>
          </a:ln>
          <a:effectLst/>
        </p:spPr>
      </p:cxnSp>
      <mc:AlternateContent xmlns:mc="http://schemas.openxmlformats.org/markup-compatibility/2006" xmlns:a14="http://schemas.microsoft.com/office/drawing/2010/main">
        <mc:Choice Requires="a14">
          <p:sp>
            <p:nvSpPr>
              <p:cNvPr id="32" name="Rectangle 31">
                <a:extLst>
                  <a:ext uri="{FF2B5EF4-FFF2-40B4-BE49-F238E27FC236}">
                    <a16:creationId xmlns:a16="http://schemas.microsoft.com/office/drawing/2014/main" id="{37980B81-B122-D3BE-38BF-6DB56259EA7F}"/>
                  </a:ext>
                </a:extLst>
              </p:cNvPr>
              <p:cNvSpPr/>
              <p:nvPr/>
            </p:nvSpPr>
            <p:spPr>
              <a:xfrm>
                <a:off x="1498681" y="1039167"/>
                <a:ext cx="594906" cy="43088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en-AU" sz="2200" i="1">
                              <a:solidFill>
                                <a:prstClr val="black"/>
                              </a:solidFill>
                              <a:latin typeface="Cambria Math" panose="02040503050406030204" pitchFamily="18" charset="0"/>
                            </a:rPr>
                          </m:ctrlPr>
                        </m:dPr>
                        <m:e>
                          <m:r>
                            <a:rPr lang="en-AU" sz="2200" i="1">
                              <a:solidFill>
                                <a:prstClr val="black"/>
                              </a:solidFill>
                              <a:latin typeface="Cambria Math" panose="02040503050406030204" pitchFamily="18" charset="0"/>
                            </a:rPr>
                            <m:t>0</m:t>
                          </m:r>
                        </m:e>
                      </m:d>
                    </m:oMath>
                  </m:oMathPara>
                </a14:m>
                <a:endParaRPr lang="en-US" sz="2200" dirty="0">
                  <a:solidFill>
                    <a:prstClr val="black"/>
                  </a:solidFill>
                  <a:latin typeface="Calibri" panose="020F0502020204030204"/>
                </a:endParaRPr>
              </a:p>
            </p:txBody>
          </p:sp>
        </mc:Choice>
        <mc:Fallback xmlns="">
          <p:sp>
            <p:nvSpPr>
              <p:cNvPr id="32" name="Rectangle 31">
                <a:extLst>
                  <a:ext uri="{FF2B5EF4-FFF2-40B4-BE49-F238E27FC236}">
                    <a16:creationId xmlns:a16="http://schemas.microsoft.com/office/drawing/2014/main" id="{37980B81-B122-D3BE-38BF-6DB56259EA7F}"/>
                  </a:ext>
                </a:extLst>
              </p:cNvPr>
              <p:cNvSpPr>
                <a:spLocks noRot="1" noChangeAspect="1" noMove="1" noResize="1" noEditPoints="1" noAdjustHandles="1" noChangeArrowheads="1" noChangeShapeType="1" noTextEdit="1"/>
              </p:cNvSpPr>
              <p:nvPr/>
            </p:nvSpPr>
            <p:spPr>
              <a:xfrm>
                <a:off x="1498681" y="1039167"/>
                <a:ext cx="594906" cy="430887"/>
              </a:xfrm>
              <a:prstGeom prst="rect">
                <a:avLst/>
              </a:prstGeom>
              <a:blipFill>
                <a:blip r:embed="rId4"/>
                <a:stretch>
                  <a:fillRect/>
                </a:stretch>
              </a:blipFill>
            </p:spPr>
            <p:txBody>
              <a:bodyPr/>
              <a:lstStyle/>
              <a:p>
                <a:r>
                  <a:rPr lang="en-AU">
                    <a:noFill/>
                  </a:rPr>
                  <a:t> </a:t>
                </a:r>
              </a:p>
            </p:txBody>
          </p:sp>
        </mc:Fallback>
      </mc:AlternateContent>
      <p:sp>
        <p:nvSpPr>
          <p:cNvPr id="34" name="Rectangle 33">
            <a:extLst>
              <a:ext uri="{FF2B5EF4-FFF2-40B4-BE49-F238E27FC236}">
                <a16:creationId xmlns:a16="http://schemas.microsoft.com/office/drawing/2014/main" id="{DA787540-1B7B-B354-0B94-97D5BC952A82}"/>
              </a:ext>
            </a:extLst>
          </p:cNvPr>
          <p:cNvSpPr/>
          <p:nvPr/>
        </p:nvSpPr>
        <p:spPr>
          <a:xfrm>
            <a:off x="3345480" y="973584"/>
            <a:ext cx="549627" cy="549627"/>
          </a:xfrm>
          <a:prstGeom prst="rect">
            <a:avLst/>
          </a:prstGeom>
          <a:solidFill>
            <a:sysClr val="window" lastClr="FFFFFF"/>
          </a:solidFill>
          <a:ln w="31750" cap="flat" cmpd="sng" algn="ctr">
            <a:solidFill>
              <a:srgbClr val="E7E6E6">
                <a:lumMod val="10000"/>
              </a:srgbClr>
            </a:solidFill>
            <a:prstDash val="solid"/>
            <a:miter lim="800000"/>
          </a:ln>
          <a:effectLst/>
        </p:spPr>
        <p:style>
          <a:lnRef idx="0">
            <a:scrgbClr r="0" g="0" b="0"/>
          </a:lnRef>
          <a:fillRef idx="0">
            <a:scrgbClr r="0" g="0" b="0"/>
          </a:fillRef>
          <a:effectRef idx="0">
            <a:scrgbClr r="0" g="0" b="0"/>
          </a:effectRef>
          <a:fontRef idx="major"/>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789A59A6-892F-57F5-A3D2-6FF8CAFAB8F7}"/>
                  </a:ext>
                </a:extLst>
              </p:cNvPr>
              <p:cNvSpPr txBox="1"/>
              <p:nvPr/>
            </p:nvSpPr>
            <p:spPr>
              <a:xfrm>
                <a:off x="3415557" y="1012340"/>
                <a:ext cx="409471"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AU" sz="3200" i="1" smtClean="0">
                          <a:solidFill>
                            <a:srgbClr val="E7E6E6">
                              <a:lumMod val="10000"/>
                            </a:srgbClr>
                          </a:solidFill>
                          <a:latin typeface="Cambria Math" panose="02040503050406030204" pitchFamily="18" charset="0"/>
                        </a:rPr>
                        <m:t>𝐻</m:t>
                      </m:r>
                    </m:oMath>
                  </m:oMathPara>
                </a14:m>
                <a:endParaRPr lang="en-US" sz="3200" dirty="0">
                  <a:solidFill>
                    <a:srgbClr val="E7E6E6">
                      <a:lumMod val="10000"/>
                    </a:srgbClr>
                  </a:solidFill>
                  <a:latin typeface="Calibri" panose="020F0502020204030204"/>
                </a:endParaRPr>
              </a:p>
            </p:txBody>
          </p:sp>
        </mc:Choice>
        <mc:Fallback xmlns="">
          <p:sp>
            <p:nvSpPr>
              <p:cNvPr id="36" name="TextBox 35">
                <a:extLst>
                  <a:ext uri="{FF2B5EF4-FFF2-40B4-BE49-F238E27FC236}">
                    <a16:creationId xmlns:a16="http://schemas.microsoft.com/office/drawing/2014/main" id="{789A59A6-892F-57F5-A3D2-6FF8CAFAB8F7}"/>
                  </a:ext>
                </a:extLst>
              </p:cNvPr>
              <p:cNvSpPr txBox="1">
                <a:spLocks noRot="1" noChangeAspect="1" noMove="1" noResize="1" noEditPoints="1" noAdjustHandles="1" noChangeArrowheads="1" noChangeShapeType="1" noTextEdit="1"/>
              </p:cNvSpPr>
              <p:nvPr/>
            </p:nvSpPr>
            <p:spPr>
              <a:xfrm>
                <a:off x="3415557" y="1012340"/>
                <a:ext cx="409471" cy="492443"/>
              </a:xfrm>
              <a:prstGeom prst="rect">
                <a:avLst/>
              </a:prstGeom>
              <a:blipFill>
                <a:blip r:embed="rId5"/>
                <a:stretch>
                  <a:fillRect/>
                </a:stretch>
              </a:blipFill>
            </p:spPr>
            <p:txBody>
              <a:bodyPr/>
              <a:lstStyle/>
              <a:p>
                <a:r>
                  <a:rPr lang="en-AU">
                    <a:noFill/>
                  </a:rPr>
                  <a:t> </a:t>
                </a:r>
              </a:p>
            </p:txBody>
          </p:sp>
        </mc:Fallback>
      </mc:AlternateContent>
      <p:cxnSp>
        <p:nvCxnSpPr>
          <p:cNvPr id="38" name="Straight Connector 37">
            <a:extLst>
              <a:ext uri="{FF2B5EF4-FFF2-40B4-BE49-F238E27FC236}">
                <a16:creationId xmlns:a16="http://schemas.microsoft.com/office/drawing/2014/main" id="{1CA7432F-0408-002F-B1DC-18AA8557F3D9}"/>
              </a:ext>
            </a:extLst>
          </p:cNvPr>
          <p:cNvCxnSpPr>
            <a:cxnSpLocks/>
          </p:cNvCxnSpPr>
          <p:nvPr/>
        </p:nvCxnSpPr>
        <p:spPr>
          <a:xfrm flipV="1">
            <a:off x="2355071" y="1088004"/>
            <a:ext cx="339970" cy="339970"/>
          </a:xfrm>
          <a:prstGeom prst="line">
            <a:avLst/>
          </a:prstGeom>
          <a:noFill/>
          <a:ln w="31750" cap="flat" cmpd="sng" algn="ctr">
            <a:solidFill>
              <a:srgbClr val="E7E6E6">
                <a:lumMod val="10000"/>
              </a:srgbClr>
            </a:solidFill>
            <a:prstDash val="solid"/>
            <a:miter lim="800000"/>
          </a:ln>
          <a:effectLst/>
        </p:spPr>
      </p:cxnSp>
      <p:cxnSp>
        <p:nvCxnSpPr>
          <p:cNvPr id="40" name="Straight Connector 39">
            <a:extLst>
              <a:ext uri="{FF2B5EF4-FFF2-40B4-BE49-F238E27FC236}">
                <a16:creationId xmlns:a16="http://schemas.microsoft.com/office/drawing/2014/main" id="{6B35494D-3C8F-B325-0D9F-9ED867DB4907}"/>
              </a:ext>
            </a:extLst>
          </p:cNvPr>
          <p:cNvCxnSpPr>
            <a:cxnSpLocks/>
          </p:cNvCxnSpPr>
          <p:nvPr/>
        </p:nvCxnSpPr>
        <p:spPr>
          <a:xfrm flipV="1">
            <a:off x="2343501" y="2139058"/>
            <a:ext cx="339970" cy="339970"/>
          </a:xfrm>
          <a:prstGeom prst="line">
            <a:avLst/>
          </a:prstGeom>
          <a:noFill/>
          <a:ln w="31750" cap="flat" cmpd="sng" algn="ctr">
            <a:solidFill>
              <a:srgbClr val="E7E6E6">
                <a:lumMod val="10000"/>
              </a:srgbClr>
            </a:solidFill>
            <a:prstDash val="solid"/>
            <a:miter lim="800000"/>
          </a:ln>
          <a:effectLst/>
        </p:spPr>
      </p:cxnSp>
      <p:sp>
        <p:nvSpPr>
          <p:cNvPr id="42" name="Rectangle 41">
            <a:extLst>
              <a:ext uri="{FF2B5EF4-FFF2-40B4-BE49-F238E27FC236}">
                <a16:creationId xmlns:a16="http://schemas.microsoft.com/office/drawing/2014/main" id="{D9311472-7D65-E61D-5536-E43D527942BC}"/>
              </a:ext>
            </a:extLst>
          </p:cNvPr>
          <p:cNvSpPr/>
          <p:nvPr/>
        </p:nvSpPr>
        <p:spPr>
          <a:xfrm>
            <a:off x="4732534" y="347813"/>
            <a:ext cx="1796386" cy="1118678"/>
          </a:xfrm>
          <a:prstGeom prst="rect">
            <a:avLst/>
          </a:prstGeom>
          <a:solidFill>
            <a:sysClr val="window" lastClr="FFFFFF"/>
          </a:solidFill>
          <a:ln w="31750" cap="flat" cmpd="sng" algn="ctr">
            <a:solidFill>
              <a:srgbClr val="E7E6E6">
                <a:lumMod val="10000"/>
              </a:srgbClr>
            </a:solidFill>
            <a:prstDash val="solid"/>
            <a:miter lim="800000"/>
          </a:ln>
          <a:effectLst/>
        </p:spPr>
        <p:style>
          <a:lnRef idx="0">
            <a:scrgbClr r="0" g="0" b="0"/>
          </a:lnRef>
          <a:fillRef idx="0">
            <a:scrgbClr r="0" g="0" b="0"/>
          </a:fillRef>
          <a:effectRef idx="0">
            <a:scrgbClr r="0" g="0" b="0"/>
          </a:effectRef>
          <a:fontRef idx="major"/>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A0D31E51-4F8D-79B5-440F-2BAFDDC58C4D}"/>
                  </a:ext>
                </a:extLst>
              </p:cNvPr>
              <p:cNvSpPr txBox="1"/>
              <p:nvPr/>
            </p:nvSpPr>
            <p:spPr>
              <a:xfrm>
                <a:off x="5158393" y="606693"/>
                <a:ext cx="409471"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AU" sz="2000" i="0" smtClean="0">
                          <a:solidFill>
                            <a:srgbClr val="E7E6E6">
                              <a:lumMod val="10000"/>
                            </a:srgbClr>
                          </a:solidFill>
                          <a:latin typeface="Cambria Math" panose="02040503050406030204" pitchFamily="18" charset="0"/>
                        </a:rPr>
                        <m:t>  </m:t>
                      </m:r>
                      <m:r>
                        <m:rPr>
                          <m:sty m:val="p"/>
                        </m:rPr>
                        <a:rPr lang="en-AU" sz="2000" i="0" smtClean="0">
                          <a:solidFill>
                            <a:srgbClr val="E7E6E6">
                              <a:lumMod val="10000"/>
                            </a:srgbClr>
                          </a:solidFill>
                          <a:latin typeface="Cambria Math" panose="02040503050406030204" pitchFamily="18" charset="0"/>
                        </a:rPr>
                        <m:t>Phase</m:t>
                      </m:r>
                      <m:r>
                        <a:rPr lang="en-AU" sz="2000" i="0" smtClean="0">
                          <a:solidFill>
                            <a:srgbClr val="E7E6E6">
                              <a:lumMod val="10000"/>
                            </a:srgbClr>
                          </a:solidFill>
                          <a:latin typeface="Cambria Math" panose="02040503050406030204" pitchFamily="18" charset="0"/>
                        </a:rPr>
                        <m:t> </m:t>
                      </m:r>
                    </m:oMath>
                  </m:oMathPara>
                </a14:m>
                <a:endParaRPr lang="en-AU" sz="2000" dirty="0">
                  <a:solidFill>
                    <a:srgbClr val="E7E6E6">
                      <a:lumMod val="10000"/>
                    </a:srgbClr>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m:rPr>
                          <m:sty m:val="p"/>
                        </m:rPr>
                        <a:rPr lang="en-AU" sz="2000" i="0" smtClean="0">
                          <a:solidFill>
                            <a:srgbClr val="E7E6E6">
                              <a:lumMod val="10000"/>
                            </a:srgbClr>
                          </a:solidFill>
                          <a:latin typeface="Cambria Math" panose="02040503050406030204" pitchFamily="18" charset="0"/>
                        </a:rPr>
                        <m:t>Kickback</m:t>
                      </m:r>
                    </m:oMath>
                  </m:oMathPara>
                </a14:m>
                <a:endParaRPr lang="en-AU" sz="2000" dirty="0">
                  <a:solidFill>
                    <a:srgbClr val="E7E6E6">
                      <a:lumMod val="10000"/>
                    </a:srgbClr>
                  </a:solidFill>
                  <a:latin typeface="Calibri" panose="020F0502020204030204"/>
                </a:endParaRPr>
              </a:p>
            </p:txBody>
          </p:sp>
        </mc:Choice>
        <mc:Fallback xmlns="">
          <p:sp>
            <p:nvSpPr>
              <p:cNvPr id="44" name="TextBox 43">
                <a:extLst>
                  <a:ext uri="{FF2B5EF4-FFF2-40B4-BE49-F238E27FC236}">
                    <a16:creationId xmlns:a16="http://schemas.microsoft.com/office/drawing/2014/main" id="{A0D31E51-4F8D-79B5-440F-2BAFDDC58C4D}"/>
                  </a:ext>
                </a:extLst>
              </p:cNvPr>
              <p:cNvSpPr txBox="1">
                <a:spLocks noRot="1" noChangeAspect="1" noMove="1" noResize="1" noEditPoints="1" noAdjustHandles="1" noChangeArrowheads="1" noChangeShapeType="1" noTextEdit="1"/>
              </p:cNvSpPr>
              <p:nvPr/>
            </p:nvSpPr>
            <p:spPr>
              <a:xfrm>
                <a:off x="5158393" y="606693"/>
                <a:ext cx="409471" cy="615553"/>
              </a:xfrm>
              <a:prstGeom prst="rect">
                <a:avLst/>
              </a:prstGeom>
              <a:blipFill>
                <a:blip r:embed="rId6"/>
                <a:stretch>
                  <a:fillRect l="-22388" r="-165672" b="-4000"/>
                </a:stretch>
              </a:blipFill>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46" name="Rectangle 45">
                <a:extLst>
                  <a:ext uri="{FF2B5EF4-FFF2-40B4-BE49-F238E27FC236}">
                    <a16:creationId xmlns:a16="http://schemas.microsoft.com/office/drawing/2014/main" id="{57263F82-0094-BACD-46B5-AC62D3BD095D}"/>
                  </a:ext>
                </a:extLst>
              </p:cNvPr>
              <p:cNvSpPr/>
              <p:nvPr/>
            </p:nvSpPr>
            <p:spPr>
              <a:xfrm>
                <a:off x="1123269" y="1987732"/>
                <a:ext cx="1406732" cy="52322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800" b="1" i="1" dirty="0" smtClean="0">
                          <a:solidFill>
                            <a:schemeClr val="accent2">
                              <a:lumMod val="20000"/>
                              <a:lumOff val="80000"/>
                            </a:schemeClr>
                          </a:solidFill>
                          <a:effectLst>
                            <a:glow rad="101600">
                              <a:schemeClr val="accent2">
                                <a:satMod val="175000"/>
                                <a:alpha val="40000"/>
                              </a:schemeClr>
                            </a:glow>
                          </a:effectLst>
                          <a:latin typeface="Cambria Math" panose="02040503050406030204" pitchFamily="18" charset="0"/>
                        </a:rPr>
                        <m:t>𝝆</m:t>
                      </m:r>
                    </m:oMath>
                  </m:oMathPara>
                </a14:m>
                <a:endParaRPr lang="en-US" sz="2800" b="1" dirty="0">
                  <a:solidFill>
                    <a:schemeClr val="bg1"/>
                  </a:solidFill>
                  <a:latin typeface="Calibri" panose="020F0502020204030204"/>
                </a:endParaRPr>
              </a:p>
            </p:txBody>
          </p:sp>
        </mc:Choice>
        <mc:Fallback xmlns="">
          <p:sp>
            <p:nvSpPr>
              <p:cNvPr id="46" name="Rectangle 45">
                <a:extLst>
                  <a:ext uri="{FF2B5EF4-FFF2-40B4-BE49-F238E27FC236}">
                    <a16:creationId xmlns:a16="http://schemas.microsoft.com/office/drawing/2014/main" id="{57263F82-0094-BACD-46B5-AC62D3BD095D}"/>
                  </a:ext>
                </a:extLst>
              </p:cNvPr>
              <p:cNvSpPr>
                <a:spLocks noRot="1" noChangeAspect="1" noMove="1" noResize="1" noEditPoints="1" noAdjustHandles="1" noChangeArrowheads="1" noChangeShapeType="1" noTextEdit="1"/>
              </p:cNvSpPr>
              <p:nvPr/>
            </p:nvSpPr>
            <p:spPr>
              <a:xfrm>
                <a:off x="1123269" y="1987732"/>
                <a:ext cx="1406732" cy="523220"/>
              </a:xfrm>
              <a:prstGeom prst="rect">
                <a:avLst/>
              </a:prstGeom>
              <a:blipFill>
                <a:blip r:embed="rId7"/>
                <a:stretch>
                  <a:fillRect/>
                </a:stretch>
              </a:blipFill>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48" name="Rectangle 47">
                <a:extLst>
                  <a:ext uri="{FF2B5EF4-FFF2-40B4-BE49-F238E27FC236}">
                    <a16:creationId xmlns:a16="http://schemas.microsoft.com/office/drawing/2014/main" id="{D2DA0082-8ACD-B34A-8D55-60D8E7FF5902}"/>
                  </a:ext>
                </a:extLst>
              </p:cNvPr>
              <p:cNvSpPr/>
              <p:nvPr/>
            </p:nvSpPr>
            <p:spPr>
              <a:xfrm>
                <a:off x="9920312" y="948781"/>
                <a:ext cx="1381084" cy="52322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en-US" sz="2800" i="1" dirty="0" smtClean="0">
                              <a:solidFill>
                                <a:schemeClr val="accent2">
                                  <a:lumMod val="20000"/>
                                  <a:lumOff val="80000"/>
                                </a:schemeClr>
                              </a:solidFill>
                              <a:effectLst>
                                <a:glow rad="139700">
                                  <a:schemeClr val="accent2">
                                    <a:satMod val="175000"/>
                                    <a:alpha val="40000"/>
                                  </a:schemeClr>
                                </a:glow>
                              </a:effectLst>
                              <a:latin typeface="Cambria Math" panose="02040503050406030204" pitchFamily="18" charset="0"/>
                            </a:rPr>
                          </m:ctrlPr>
                        </m:dPr>
                        <m:e>
                          <m:sSub>
                            <m:sSubPr>
                              <m:ctrlPr>
                                <a:rPr lang="en-US" sz="2800" i="1" dirty="0">
                                  <a:solidFill>
                                    <a:schemeClr val="accent2">
                                      <a:lumMod val="20000"/>
                                      <a:lumOff val="80000"/>
                                    </a:schemeClr>
                                  </a:solidFill>
                                  <a:effectLst>
                                    <a:glow rad="139700">
                                      <a:schemeClr val="accent2">
                                        <a:satMod val="175000"/>
                                        <a:alpha val="40000"/>
                                      </a:schemeClr>
                                    </a:glow>
                                  </a:effectLst>
                                  <a:latin typeface="Cambria Math" panose="02040503050406030204" pitchFamily="18" charset="0"/>
                                </a:rPr>
                              </m:ctrlPr>
                            </m:sSubPr>
                            <m:e>
                              <m:r>
                                <a:rPr lang="en-US" sz="2800" b="0" i="1" dirty="0" smtClean="0">
                                  <a:solidFill>
                                    <a:schemeClr val="accent2">
                                      <a:lumMod val="20000"/>
                                      <a:lumOff val="80000"/>
                                    </a:schemeClr>
                                  </a:solidFill>
                                  <a:effectLst>
                                    <a:glow rad="139700">
                                      <a:schemeClr val="accent2">
                                        <a:satMod val="175000"/>
                                        <a:alpha val="40000"/>
                                      </a:schemeClr>
                                    </a:glow>
                                  </a:effectLst>
                                  <a:latin typeface="Cambria Math" panose="02040503050406030204" pitchFamily="18" charset="0"/>
                                </a:rPr>
                                <m:t>𝜆</m:t>
                              </m:r>
                            </m:e>
                            <m:sub>
                              <m:r>
                                <a:rPr lang="en-US" sz="2800" b="0" i="1" dirty="0">
                                  <a:solidFill>
                                    <a:schemeClr val="accent2">
                                      <a:lumMod val="20000"/>
                                      <a:lumOff val="80000"/>
                                    </a:schemeClr>
                                  </a:solidFill>
                                  <a:effectLst>
                                    <a:glow rad="139700">
                                      <a:schemeClr val="accent2">
                                        <a:satMod val="175000"/>
                                        <a:alpha val="40000"/>
                                      </a:schemeClr>
                                    </a:glow>
                                  </a:effectLst>
                                  <a:latin typeface="Cambria Math" panose="02040503050406030204" pitchFamily="18" charset="0"/>
                                </a:rPr>
                                <m:t>𝑖</m:t>
                              </m:r>
                            </m:sub>
                          </m:sSub>
                        </m:e>
                      </m:d>
                      <m:d>
                        <m:dPr>
                          <m:begChr m:val="⟨"/>
                          <m:endChr m:val="|"/>
                          <m:ctrlPr>
                            <a:rPr lang="en-US" sz="2800" i="1" dirty="0">
                              <a:solidFill>
                                <a:schemeClr val="accent2">
                                  <a:lumMod val="20000"/>
                                  <a:lumOff val="80000"/>
                                </a:schemeClr>
                              </a:solidFill>
                              <a:effectLst>
                                <a:glow rad="139700">
                                  <a:schemeClr val="accent2">
                                    <a:satMod val="175000"/>
                                    <a:alpha val="40000"/>
                                  </a:schemeClr>
                                </a:glow>
                              </a:effectLst>
                              <a:latin typeface="Cambria Math" panose="02040503050406030204" pitchFamily="18" charset="0"/>
                            </a:rPr>
                          </m:ctrlPr>
                        </m:dPr>
                        <m:e>
                          <m:sSub>
                            <m:sSubPr>
                              <m:ctrlPr>
                                <a:rPr lang="en-US" sz="2800" i="1" dirty="0">
                                  <a:solidFill>
                                    <a:schemeClr val="accent2">
                                      <a:lumMod val="20000"/>
                                      <a:lumOff val="80000"/>
                                    </a:schemeClr>
                                  </a:solidFill>
                                  <a:effectLst>
                                    <a:glow rad="139700">
                                      <a:schemeClr val="accent2">
                                        <a:satMod val="175000"/>
                                        <a:alpha val="40000"/>
                                      </a:schemeClr>
                                    </a:glow>
                                  </a:effectLst>
                                  <a:latin typeface="Cambria Math" panose="02040503050406030204" pitchFamily="18" charset="0"/>
                                </a:rPr>
                              </m:ctrlPr>
                            </m:sSubPr>
                            <m:e>
                              <m:r>
                                <a:rPr lang="en-US" sz="2800" b="0" i="1" dirty="0" smtClean="0">
                                  <a:solidFill>
                                    <a:schemeClr val="accent2">
                                      <a:lumMod val="20000"/>
                                      <a:lumOff val="80000"/>
                                    </a:schemeClr>
                                  </a:solidFill>
                                  <a:effectLst>
                                    <a:glow rad="139700">
                                      <a:schemeClr val="accent2">
                                        <a:satMod val="175000"/>
                                        <a:alpha val="40000"/>
                                      </a:schemeClr>
                                    </a:glow>
                                  </a:effectLst>
                                  <a:latin typeface="Cambria Math" panose="02040503050406030204" pitchFamily="18" charset="0"/>
                                </a:rPr>
                                <m:t>𝜆</m:t>
                              </m:r>
                            </m:e>
                            <m:sub>
                              <m:r>
                                <a:rPr lang="en-US" sz="2800" b="0" i="1" dirty="0">
                                  <a:solidFill>
                                    <a:schemeClr val="accent2">
                                      <a:lumMod val="20000"/>
                                      <a:lumOff val="80000"/>
                                    </a:schemeClr>
                                  </a:solidFill>
                                  <a:effectLst>
                                    <a:glow rad="139700">
                                      <a:schemeClr val="accent2">
                                        <a:satMod val="175000"/>
                                        <a:alpha val="40000"/>
                                      </a:schemeClr>
                                    </a:glow>
                                  </a:effectLst>
                                  <a:latin typeface="Cambria Math" panose="02040503050406030204" pitchFamily="18" charset="0"/>
                                </a:rPr>
                                <m:t>𝑖</m:t>
                              </m:r>
                            </m:sub>
                          </m:sSub>
                        </m:e>
                      </m:d>
                    </m:oMath>
                  </m:oMathPara>
                </a14:m>
                <a:endParaRPr lang="en-US" sz="2800" dirty="0">
                  <a:solidFill>
                    <a:schemeClr val="accent2">
                      <a:lumMod val="20000"/>
                      <a:lumOff val="80000"/>
                    </a:schemeClr>
                  </a:solidFill>
                  <a:effectLst>
                    <a:glow rad="139700">
                      <a:schemeClr val="accent2">
                        <a:satMod val="175000"/>
                        <a:alpha val="40000"/>
                      </a:schemeClr>
                    </a:glow>
                  </a:effectLst>
                  <a:latin typeface="Calibri" panose="020F0502020204030204"/>
                </a:endParaRPr>
              </a:p>
            </p:txBody>
          </p:sp>
        </mc:Choice>
        <mc:Fallback xmlns="">
          <p:sp>
            <p:nvSpPr>
              <p:cNvPr id="48" name="Rectangle 47">
                <a:extLst>
                  <a:ext uri="{FF2B5EF4-FFF2-40B4-BE49-F238E27FC236}">
                    <a16:creationId xmlns:a16="http://schemas.microsoft.com/office/drawing/2014/main" id="{D2DA0082-8ACD-B34A-8D55-60D8E7FF5902}"/>
                  </a:ext>
                </a:extLst>
              </p:cNvPr>
              <p:cNvSpPr>
                <a:spLocks noRot="1" noChangeAspect="1" noMove="1" noResize="1" noEditPoints="1" noAdjustHandles="1" noChangeArrowheads="1" noChangeShapeType="1" noTextEdit="1"/>
              </p:cNvSpPr>
              <p:nvPr/>
            </p:nvSpPr>
            <p:spPr>
              <a:xfrm>
                <a:off x="9920312" y="948781"/>
                <a:ext cx="1381084" cy="523220"/>
              </a:xfrm>
              <a:prstGeom prst="rect">
                <a:avLst/>
              </a:prstGeom>
              <a:blipFill>
                <a:blip r:embed="rId8"/>
                <a:stretch>
                  <a:fillRect b="-2353"/>
                </a:stretch>
              </a:blipFill>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50" name="Rectangle 49">
                <a:extLst>
                  <a:ext uri="{FF2B5EF4-FFF2-40B4-BE49-F238E27FC236}">
                    <a16:creationId xmlns:a16="http://schemas.microsoft.com/office/drawing/2014/main" id="{6E289F6D-EC35-9C3D-248E-F43348F8BAEC}"/>
                  </a:ext>
                </a:extLst>
              </p:cNvPr>
              <p:cNvSpPr/>
              <p:nvPr/>
            </p:nvSpPr>
            <p:spPr>
              <a:xfrm>
                <a:off x="9897959" y="2001049"/>
                <a:ext cx="1406732" cy="52322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800" i="1" dirty="0" smtClean="0">
                              <a:solidFill>
                                <a:schemeClr val="accent2">
                                  <a:lumMod val="20000"/>
                                  <a:lumOff val="80000"/>
                                </a:schemeClr>
                              </a:solidFill>
                              <a:effectLst>
                                <a:glow rad="101600">
                                  <a:schemeClr val="accent2">
                                    <a:satMod val="175000"/>
                                    <a:alpha val="40000"/>
                                  </a:schemeClr>
                                </a:glow>
                              </a:effectLst>
                              <a:latin typeface="Cambria Math" panose="02040503050406030204" pitchFamily="18" charset="0"/>
                            </a:rPr>
                          </m:ctrlPr>
                        </m:sSubPr>
                        <m:e>
                          <m:r>
                            <a:rPr lang="en-US" sz="2800" b="0" i="1" dirty="0" smtClean="0">
                              <a:solidFill>
                                <a:schemeClr val="accent2">
                                  <a:lumMod val="20000"/>
                                  <a:lumOff val="80000"/>
                                </a:schemeClr>
                              </a:solidFill>
                              <a:effectLst>
                                <a:glow rad="101600">
                                  <a:schemeClr val="accent2">
                                    <a:satMod val="175000"/>
                                    <a:alpha val="40000"/>
                                  </a:schemeClr>
                                </a:glow>
                              </a:effectLst>
                              <a:latin typeface="Cambria Math" panose="02040503050406030204" pitchFamily="18" charset="0"/>
                            </a:rPr>
                            <m:t>𝜆</m:t>
                          </m:r>
                        </m:e>
                        <m:sub>
                          <m:r>
                            <a:rPr lang="en-US" sz="2800" b="0" i="1" dirty="0" smtClean="0">
                              <a:solidFill>
                                <a:schemeClr val="accent2">
                                  <a:lumMod val="20000"/>
                                  <a:lumOff val="80000"/>
                                </a:schemeClr>
                              </a:solidFill>
                              <a:effectLst>
                                <a:glow rad="101600">
                                  <a:schemeClr val="accent2">
                                    <a:satMod val="175000"/>
                                    <a:alpha val="40000"/>
                                  </a:schemeClr>
                                </a:glow>
                              </a:effectLst>
                              <a:latin typeface="Cambria Math" panose="02040503050406030204" pitchFamily="18" charset="0"/>
                            </a:rPr>
                            <m:t>𝑖</m:t>
                          </m:r>
                        </m:sub>
                      </m:sSub>
                      <m:d>
                        <m:dPr>
                          <m:begChr m:val="|"/>
                          <m:endChr m:val="⟩"/>
                          <m:ctrlPr>
                            <a:rPr lang="en-US" sz="2800" b="1" i="1" dirty="0" smtClean="0">
                              <a:solidFill>
                                <a:schemeClr val="accent2">
                                  <a:lumMod val="20000"/>
                                  <a:lumOff val="80000"/>
                                </a:schemeClr>
                              </a:solidFill>
                              <a:effectLst>
                                <a:glow rad="101600">
                                  <a:schemeClr val="accent2">
                                    <a:satMod val="175000"/>
                                    <a:alpha val="40000"/>
                                  </a:schemeClr>
                                </a:glow>
                              </a:effectLst>
                              <a:latin typeface="Cambria Math" panose="02040503050406030204" pitchFamily="18" charset="0"/>
                            </a:rPr>
                          </m:ctrlPr>
                        </m:dPr>
                        <m:e>
                          <m:sSub>
                            <m:sSubPr>
                              <m:ctrlPr>
                                <a:rPr lang="en-US" sz="2800" b="1" i="1" dirty="0">
                                  <a:solidFill>
                                    <a:schemeClr val="accent2">
                                      <a:lumMod val="20000"/>
                                      <a:lumOff val="80000"/>
                                    </a:schemeClr>
                                  </a:solidFill>
                                  <a:effectLst>
                                    <a:glow rad="101600">
                                      <a:schemeClr val="accent2">
                                        <a:satMod val="175000"/>
                                        <a:alpha val="40000"/>
                                      </a:schemeClr>
                                    </a:glow>
                                  </a:effectLst>
                                  <a:latin typeface="Cambria Math" panose="02040503050406030204" pitchFamily="18" charset="0"/>
                                </a:rPr>
                              </m:ctrlPr>
                            </m:sSubPr>
                            <m:e>
                              <m:r>
                                <a:rPr lang="en-US" sz="2800" b="1" i="1" dirty="0">
                                  <a:solidFill>
                                    <a:schemeClr val="accent2">
                                      <a:lumMod val="20000"/>
                                      <a:lumOff val="80000"/>
                                    </a:schemeClr>
                                  </a:solidFill>
                                  <a:effectLst>
                                    <a:glow rad="101600">
                                      <a:schemeClr val="accent2">
                                        <a:satMod val="175000"/>
                                        <a:alpha val="40000"/>
                                      </a:schemeClr>
                                    </a:glow>
                                  </a:effectLst>
                                  <a:latin typeface="Cambria Math" panose="02040503050406030204" pitchFamily="18" charset="0"/>
                                </a:rPr>
                                <m:t>𝒗</m:t>
                              </m:r>
                            </m:e>
                            <m:sub>
                              <m:r>
                                <a:rPr lang="en-US" sz="2800" b="1" i="1" dirty="0">
                                  <a:solidFill>
                                    <a:schemeClr val="accent2">
                                      <a:lumMod val="20000"/>
                                      <a:lumOff val="80000"/>
                                    </a:schemeClr>
                                  </a:solidFill>
                                  <a:effectLst>
                                    <a:glow rad="101600">
                                      <a:schemeClr val="accent2">
                                        <a:satMod val="175000"/>
                                        <a:alpha val="40000"/>
                                      </a:schemeClr>
                                    </a:glow>
                                  </a:effectLst>
                                  <a:latin typeface="Cambria Math" panose="02040503050406030204" pitchFamily="18" charset="0"/>
                                </a:rPr>
                                <m:t>𝒊</m:t>
                              </m:r>
                            </m:sub>
                          </m:sSub>
                        </m:e>
                      </m:d>
                      <m:d>
                        <m:dPr>
                          <m:begChr m:val="⟨"/>
                          <m:endChr m:val="|"/>
                          <m:ctrlPr>
                            <a:rPr lang="en-US" sz="2800" b="1" i="1" dirty="0">
                              <a:solidFill>
                                <a:schemeClr val="accent2">
                                  <a:lumMod val="20000"/>
                                  <a:lumOff val="80000"/>
                                </a:schemeClr>
                              </a:solidFill>
                              <a:effectLst>
                                <a:glow rad="101600">
                                  <a:schemeClr val="accent2">
                                    <a:satMod val="175000"/>
                                    <a:alpha val="40000"/>
                                  </a:schemeClr>
                                </a:glow>
                              </a:effectLst>
                              <a:latin typeface="Cambria Math" panose="02040503050406030204" pitchFamily="18" charset="0"/>
                            </a:rPr>
                          </m:ctrlPr>
                        </m:dPr>
                        <m:e>
                          <m:sSub>
                            <m:sSubPr>
                              <m:ctrlPr>
                                <a:rPr lang="en-US" sz="2800" b="1" i="1" dirty="0">
                                  <a:solidFill>
                                    <a:schemeClr val="accent2">
                                      <a:lumMod val="20000"/>
                                      <a:lumOff val="80000"/>
                                    </a:schemeClr>
                                  </a:solidFill>
                                  <a:effectLst>
                                    <a:glow rad="101600">
                                      <a:schemeClr val="accent2">
                                        <a:satMod val="175000"/>
                                        <a:alpha val="40000"/>
                                      </a:schemeClr>
                                    </a:glow>
                                  </a:effectLst>
                                  <a:latin typeface="Cambria Math" panose="02040503050406030204" pitchFamily="18" charset="0"/>
                                </a:rPr>
                              </m:ctrlPr>
                            </m:sSubPr>
                            <m:e>
                              <m:r>
                                <a:rPr lang="en-US" sz="2800" b="1" i="1" dirty="0">
                                  <a:solidFill>
                                    <a:schemeClr val="accent2">
                                      <a:lumMod val="20000"/>
                                      <a:lumOff val="80000"/>
                                    </a:schemeClr>
                                  </a:solidFill>
                                  <a:effectLst>
                                    <a:glow rad="101600">
                                      <a:schemeClr val="accent2">
                                        <a:satMod val="175000"/>
                                        <a:alpha val="40000"/>
                                      </a:schemeClr>
                                    </a:glow>
                                  </a:effectLst>
                                  <a:latin typeface="Cambria Math" panose="02040503050406030204" pitchFamily="18" charset="0"/>
                                </a:rPr>
                                <m:t>𝒗</m:t>
                              </m:r>
                            </m:e>
                            <m:sub>
                              <m:r>
                                <a:rPr lang="en-US" sz="2800" b="1" i="1" dirty="0">
                                  <a:solidFill>
                                    <a:schemeClr val="accent2">
                                      <a:lumMod val="20000"/>
                                      <a:lumOff val="80000"/>
                                    </a:schemeClr>
                                  </a:solidFill>
                                  <a:effectLst>
                                    <a:glow rad="101600">
                                      <a:schemeClr val="accent2">
                                        <a:satMod val="175000"/>
                                        <a:alpha val="40000"/>
                                      </a:schemeClr>
                                    </a:glow>
                                  </a:effectLst>
                                  <a:latin typeface="Cambria Math" panose="02040503050406030204" pitchFamily="18" charset="0"/>
                                </a:rPr>
                                <m:t>𝒊</m:t>
                              </m:r>
                            </m:sub>
                          </m:sSub>
                        </m:e>
                      </m:d>
                    </m:oMath>
                  </m:oMathPara>
                </a14:m>
                <a:endParaRPr lang="en-US" sz="2800" b="1" dirty="0">
                  <a:solidFill>
                    <a:schemeClr val="bg1"/>
                  </a:solidFill>
                  <a:latin typeface="Calibri" panose="020F0502020204030204"/>
                </a:endParaRPr>
              </a:p>
            </p:txBody>
          </p:sp>
        </mc:Choice>
        <mc:Fallback xmlns="">
          <p:sp>
            <p:nvSpPr>
              <p:cNvPr id="50" name="Rectangle 49">
                <a:extLst>
                  <a:ext uri="{FF2B5EF4-FFF2-40B4-BE49-F238E27FC236}">
                    <a16:creationId xmlns:a16="http://schemas.microsoft.com/office/drawing/2014/main" id="{6E289F6D-EC35-9C3D-248E-F43348F8BAEC}"/>
                  </a:ext>
                </a:extLst>
              </p:cNvPr>
              <p:cNvSpPr>
                <a:spLocks noRot="1" noChangeAspect="1" noMove="1" noResize="1" noEditPoints="1" noAdjustHandles="1" noChangeArrowheads="1" noChangeShapeType="1" noTextEdit="1"/>
              </p:cNvSpPr>
              <p:nvPr/>
            </p:nvSpPr>
            <p:spPr>
              <a:xfrm>
                <a:off x="9897959" y="2001049"/>
                <a:ext cx="1406732" cy="523220"/>
              </a:xfrm>
              <a:prstGeom prst="rect">
                <a:avLst/>
              </a:prstGeom>
              <a:blipFill>
                <a:blip r:embed="rId9"/>
                <a:stretch>
                  <a:fillRect r="-9130"/>
                </a:stretch>
              </a:blipFill>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DD591AC7-3F70-EE0D-8ADC-1A76557189A4}"/>
                  </a:ext>
                </a:extLst>
              </p:cNvPr>
              <p:cNvSpPr txBox="1"/>
              <p:nvPr/>
            </p:nvSpPr>
            <p:spPr>
              <a:xfrm>
                <a:off x="811621" y="2788968"/>
                <a:ext cx="2394502" cy="6531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ea typeface="Cambria Math" panose="02040503050406030204" pitchFamily="18" charset="0"/>
                        </a:rPr>
                        <m:t>𝜌</m:t>
                      </m:r>
                      <m:r>
                        <a:rPr lang="en-US" sz="2400" b="0" i="1" smtClean="0">
                          <a:latin typeface="Cambria Math" panose="02040503050406030204" pitchFamily="18" charset="0"/>
                          <a:ea typeface="Cambria Math" panose="02040503050406030204" pitchFamily="18" charset="0"/>
                        </a:rPr>
                        <m:t>=</m:t>
                      </m:r>
                      <m:d>
                        <m:dPr>
                          <m:ctrlPr>
                            <a:rPr lang="en-US" sz="2400" i="1" smtClean="0">
                              <a:latin typeface="Cambria Math" panose="02040503050406030204" pitchFamily="18" charset="0"/>
                            </a:rPr>
                          </m:ctrlPr>
                        </m:dPr>
                        <m:e>
                          <m:m>
                            <m:mPr>
                              <m:mcs>
                                <m:mc>
                                  <m:mcPr>
                                    <m:count m:val="2"/>
                                    <m:mcJc m:val="center"/>
                                  </m:mcPr>
                                </m:mc>
                              </m:mcs>
                              <m:ctrlPr>
                                <a:rPr lang="en-US" sz="2400" i="1" smtClean="0">
                                  <a:latin typeface="Cambria Math" panose="02040503050406030204" pitchFamily="18" charset="0"/>
                                </a:rPr>
                              </m:ctrlPr>
                            </m:mPr>
                            <m:mr>
                              <m:e>
                                <m:r>
                                  <m:rPr>
                                    <m:brk m:alnAt="7"/>
                                  </m:rPr>
                                  <a:rPr lang="en-AU" sz="2400" b="0" i="1" smtClean="0">
                                    <a:latin typeface="Cambria Math" panose="02040503050406030204" pitchFamily="18" charset="0"/>
                                  </a:rPr>
                                  <m:t>0</m:t>
                                </m:r>
                                <m:r>
                                  <a:rPr lang="en-AU" sz="2400" b="0" i="1" smtClean="0">
                                    <a:latin typeface="Cambria Math" panose="02040503050406030204" pitchFamily="18" charset="0"/>
                                  </a:rPr>
                                  <m:t>.5</m:t>
                                </m:r>
                              </m:e>
                              <m:e>
                                <m:r>
                                  <a:rPr lang="en-AU" sz="2400" b="0" i="1" smtClean="0">
                                    <a:latin typeface="Cambria Math" panose="02040503050406030204" pitchFamily="18" charset="0"/>
                                  </a:rPr>
                                  <m:t>0.48</m:t>
                                </m:r>
                              </m:e>
                            </m:mr>
                            <m:mr>
                              <m:e>
                                <m:r>
                                  <a:rPr lang="en-AU" sz="2400" b="0" i="1" smtClean="0">
                                    <a:latin typeface="Cambria Math" panose="02040503050406030204" pitchFamily="18" charset="0"/>
                                  </a:rPr>
                                  <m:t>0.48</m:t>
                                </m:r>
                              </m:e>
                              <m:e>
                                <m:r>
                                  <a:rPr lang="en-AU" sz="2400" b="0" i="1" smtClean="0">
                                    <a:latin typeface="Cambria Math" panose="02040503050406030204" pitchFamily="18" charset="0"/>
                                  </a:rPr>
                                  <m:t>0.5</m:t>
                                </m:r>
                              </m:e>
                            </m:mr>
                          </m:m>
                        </m:e>
                      </m:d>
                    </m:oMath>
                  </m:oMathPara>
                </a14:m>
                <a:endParaRPr lang="en-US" sz="2400" dirty="0"/>
              </a:p>
            </p:txBody>
          </p:sp>
        </mc:Choice>
        <mc:Fallback xmlns="">
          <p:sp>
            <p:nvSpPr>
              <p:cNvPr id="4" name="TextBox 3">
                <a:extLst>
                  <a:ext uri="{FF2B5EF4-FFF2-40B4-BE49-F238E27FC236}">
                    <a16:creationId xmlns:a16="http://schemas.microsoft.com/office/drawing/2014/main" id="{DD591AC7-3F70-EE0D-8ADC-1A76557189A4}"/>
                  </a:ext>
                </a:extLst>
              </p:cNvPr>
              <p:cNvSpPr txBox="1">
                <a:spLocks noRot="1" noChangeAspect="1" noMove="1" noResize="1" noEditPoints="1" noAdjustHandles="1" noChangeArrowheads="1" noChangeShapeType="1" noTextEdit="1"/>
              </p:cNvSpPr>
              <p:nvPr/>
            </p:nvSpPr>
            <p:spPr>
              <a:xfrm>
                <a:off x="811621" y="2788968"/>
                <a:ext cx="2394502" cy="653128"/>
              </a:xfrm>
              <a:prstGeom prst="rect">
                <a:avLst/>
              </a:prstGeom>
              <a:blipFill>
                <a:blip r:embed="rId10"/>
                <a:stretch>
                  <a:fillRect/>
                </a:stretch>
              </a:blipFill>
            </p:spPr>
            <p:txBody>
              <a:bodyPr/>
              <a:lstStyle/>
              <a:p>
                <a:r>
                  <a:rPr lang="en-AU">
                    <a:noFill/>
                  </a:rPr>
                  <a:t> </a:t>
                </a:r>
              </a:p>
            </p:txBody>
          </p:sp>
        </mc:Fallback>
      </mc:AlternateContent>
      <p:pic>
        <p:nvPicPr>
          <p:cNvPr id="2" name="Picture 1" descr="Silicon Quantum Computing | LinkedIn">
            <a:extLst>
              <a:ext uri="{FF2B5EF4-FFF2-40B4-BE49-F238E27FC236}">
                <a16:creationId xmlns:a16="http://schemas.microsoft.com/office/drawing/2014/main" id="{B0C2C80C-A73F-30A1-30BC-C5A7F0E2A8B0}"/>
              </a:ext>
            </a:extLst>
          </p:cNvPr>
          <p:cNvPicPr>
            <a:picLocks noChangeAspect="1" noChangeArrowheads="1"/>
          </p:cNvPicPr>
          <p:nvPr/>
        </p:nvPicPr>
        <p:blipFill>
          <a:blip r:embed="rId11">
            <a:extLst>
              <a:ext uri="{BEBA8EAE-BF5A-486C-A8C5-ECC9F3942E4B}">
                <a14:imgProps xmlns:a14="http://schemas.microsoft.com/office/drawing/2010/main">
                  <a14:imgLayer r:embed="rId12">
                    <a14:imgEffect>
                      <a14:backgroundRemoval t="1500" b="96000" l="10000" r="90000">
                        <a14:foregroundMark x1="49500" y1="16000" x2="49500" y2="16000"/>
                        <a14:foregroundMark x1="55500" y1="96000" x2="55500" y2="96000"/>
                        <a14:foregroundMark x1="48000" y1="8500" x2="48000" y2="8500"/>
                        <a14:foregroundMark x1="51500" y1="1500" x2="51500" y2="1500"/>
                      </a14:backgroundRemoval>
                    </a14:imgEffect>
                  </a14:imgLayer>
                </a14:imgProps>
              </a:ext>
              <a:ext uri="{28A0092B-C50C-407E-A947-70E740481C1C}">
                <a14:useLocalDpi xmlns:a14="http://schemas.microsoft.com/office/drawing/2010/main" val="0"/>
              </a:ext>
            </a:extLst>
          </a:blip>
          <a:srcRect/>
          <a:stretch>
            <a:fillRect/>
          </a:stretch>
        </p:blipFill>
        <p:spPr bwMode="auto">
          <a:xfrm>
            <a:off x="11044856" y="187564"/>
            <a:ext cx="1083422" cy="1083422"/>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5" name="Picture 4" descr="Chart, histogram&#10;&#10;Description automatically generated">
            <a:extLst>
              <a:ext uri="{FF2B5EF4-FFF2-40B4-BE49-F238E27FC236}">
                <a16:creationId xmlns:a16="http://schemas.microsoft.com/office/drawing/2014/main" id="{2ACB9641-D54B-7523-22A8-68A4C950E6BD}"/>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008872" y="3788898"/>
            <a:ext cx="5175766" cy="2860916"/>
          </a:xfrm>
          <a:prstGeom prst="rect">
            <a:avLst/>
          </a:prstGeom>
        </p:spPr>
      </p:pic>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1E2611C1-352A-8C3A-6198-AF133906786D}"/>
                  </a:ext>
                </a:extLst>
              </p:cNvPr>
              <p:cNvSpPr/>
              <p:nvPr/>
            </p:nvSpPr>
            <p:spPr>
              <a:xfrm>
                <a:off x="7287338" y="2812125"/>
                <a:ext cx="4840940" cy="954107"/>
              </a:xfrm>
              <a:prstGeom prst="rect">
                <a:avLst/>
              </a:prstGeom>
            </p:spPr>
            <p:txBody>
              <a:bodyPr wrap="square">
                <a:spAutoFit/>
              </a:bodyPr>
              <a:lstStyle/>
              <a:p>
                <a:r>
                  <a:rPr lang="en-US" sz="2800" dirty="0">
                    <a:solidFill>
                      <a:schemeClr val="accent2">
                        <a:lumMod val="20000"/>
                        <a:lumOff val="80000"/>
                      </a:schemeClr>
                    </a:solidFill>
                    <a:effectLst>
                      <a:glow rad="101600">
                        <a:schemeClr val="accent2">
                          <a:satMod val="175000"/>
                          <a:alpha val="40000"/>
                        </a:schemeClr>
                      </a:glow>
                    </a:effectLst>
                  </a:rPr>
                  <a:t>0.72</a:t>
                </a:r>
                <a14:m>
                  <m:oMath xmlns:m="http://schemas.openxmlformats.org/officeDocument/2006/math">
                    <m:d>
                      <m:dPr>
                        <m:begChr m:val="|"/>
                        <m:endChr m:val="⟩"/>
                        <m:ctrlPr>
                          <a:rPr lang="en-US" sz="2800" i="1" dirty="0" smtClean="0">
                            <a:solidFill>
                              <a:schemeClr val="accent2">
                                <a:lumMod val="20000"/>
                                <a:lumOff val="80000"/>
                              </a:schemeClr>
                            </a:solidFill>
                            <a:effectLst>
                              <a:glow rad="101600">
                                <a:schemeClr val="accent2">
                                  <a:satMod val="175000"/>
                                  <a:alpha val="40000"/>
                                </a:schemeClr>
                              </a:glow>
                            </a:effectLst>
                            <a:latin typeface="Cambria Math" panose="02040503050406030204" pitchFamily="18" charset="0"/>
                          </a:rPr>
                        </m:ctrlPr>
                      </m:dPr>
                      <m:e>
                        <m:sSub>
                          <m:sSubPr>
                            <m:ctrlPr>
                              <a:rPr lang="en-US" sz="2800" i="1" dirty="0" smtClean="0">
                                <a:solidFill>
                                  <a:schemeClr val="accent2">
                                    <a:lumMod val="20000"/>
                                    <a:lumOff val="80000"/>
                                  </a:schemeClr>
                                </a:solidFill>
                                <a:effectLst>
                                  <a:glow rad="101600">
                                    <a:schemeClr val="accent2">
                                      <a:satMod val="175000"/>
                                      <a:alpha val="40000"/>
                                    </a:schemeClr>
                                  </a:glow>
                                </a:effectLst>
                                <a:latin typeface="Cambria Math" panose="02040503050406030204" pitchFamily="18" charset="0"/>
                              </a:rPr>
                            </m:ctrlPr>
                          </m:sSubPr>
                          <m:e>
                            <m:r>
                              <a:rPr lang="en-US" sz="2800" b="0" i="1" dirty="0" smtClean="0">
                                <a:solidFill>
                                  <a:schemeClr val="accent2">
                                    <a:lumMod val="20000"/>
                                    <a:lumOff val="80000"/>
                                  </a:schemeClr>
                                </a:solidFill>
                                <a:effectLst>
                                  <a:glow rad="101600">
                                    <a:schemeClr val="accent2">
                                      <a:satMod val="175000"/>
                                      <a:alpha val="40000"/>
                                    </a:schemeClr>
                                  </a:glow>
                                </a:effectLst>
                                <a:latin typeface="Cambria Math" panose="02040503050406030204" pitchFamily="18" charset="0"/>
                              </a:rPr>
                              <m:t>𝑣</m:t>
                            </m:r>
                          </m:e>
                          <m:sub>
                            <m:r>
                              <a:rPr lang="en-US" sz="2800" b="0" i="1" dirty="0" smtClean="0">
                                <a:solidFill>
                                  <a:schemeClr val="accent2">
                                    <a:lumMod val="20000"/>
                                    <a:lumOff val="80000"/>
                                  </a:schemeClr>
                                </a:solidFill>
                                <a:effectLst>
                                  <a:glow rad="101600">
                                    <a:schemeClr val="accent2">
                                      <a:satMod val="175000"/>
                                      <a:alpha val="40000"/>
                                    </a:schemeClr>
                                  </a:glow>
                                </a:effectLst>
                                <a:latin typeface="Cambria Math" panose="02040503050406030204" pitchFamily="18" charset="0"/>
                              </a:rPr>
                              <m:t>1</m:t>
                            </m:r>
                          </m:sub>
                        </m:sSub>
                      </m:e>
                    </m:d>
                    <m:d>
                      <m:dPr>
                        <m:begChr m:val="⟨"/>
                        <m:endChr m:val="|"/>
                        <m:ctrlPr>
                          <a:rPr lang="en-US" sz="2800" i="1" dirty="0">
                            <a:solidFill>
                              <a:schemeClr val="accent2">
                                <a:lumMod val="20000"/>
                                <a:lumOff val="80000"/>
                              </a:schemeClr>
                            </a:solidFill>
                            <a:effectLst>
                              <a:glow rad="101600">
                                <a:schemeClr val="accent2">
                                  <a:satMod val="175000"/>
                                  <a:alpha val="40000"/>
                                </a:schemeClr>
                              </a:glow>
                            </a:effectLst>
                            <a:latin typeface="Cambria Math" panose="02040503050406030204" pitchFamily="18" charset="0"/>
                          </a:rPr>
                        </m:ctrlPr>
                      </m:dPr>
                      <m:e>
                        <m:sSub>
                          <m:sSubPr>
                            <m:ctrlPr>
                              <a:rPr lang="en-US" sz="2800" i="1" dirty="0">
                                <a:solidFill>
                                  <a:schemeClr val="accent2">
                                    <a:lumMod val="20000"/>
                                    <a:lumOff val="80000"/>
                                  </a:schemeClr>
                                </a:solidFill>
                                <a:effectLst>
                                  <a:glow rad="101600">
                                    <a:schemeClr val="accent2">
                                      <a:satMod val="175000"/>
                                      <a:alpha val="40000"/>
                                    </a:schemeClr>
                                  </a:glow>
                                </a:effectLst>
                                <a:latin typeface="Cambria Math" panose="02040503050406030204" pitchFamily="18" charset="0"/>
                              </a:rPr>
                            </m:ctrlPr>
                          </m:sSubPr>
                          <m:e>
                            <m:r>
                              <a:rPr lang="en-US" sz="2800" b="0" i="1" dirty="0">
                                <a:solidFill>
                                  <a:schemeClr val="accent2">
                                    <a:lumMod val="20000"/>
                                    <a:lumOff val="80000"/>
                                  </a:schemeClr>
                                </a:solidFill>
                                <a:effectLst>
                                  <a:glow rad="101600">
                                    <a:schemeClr val="accent2">
                                      <a:satMod val="175000"/>
                                      <a:alpha val="40000"/>
                                    </a:schemeClr>
                                  </a:glow>
                                </a:effectLst>
                                <a:latin typeface="Cambria Math" panose="02040503050406030204" pitchFamily="18" charset="0"/>
                              </a:rPr>
                              <m:t>𝑣</m:t>
                            </m:r>
                          </m:e>
                          <m:sub>
                            <m:r>
                              <a:rPr lang="en-US" sz="2800" b="0" i="1" dirty="0" smtClean="0">
                                <a:solidFill>
                                  <a:schemeClr val="accent2">
                                    <a:lumMod val="20000"/>
                                    <a:lumOff val="80000"/>
                                  </a:schemeClr>
                                </a:solidFill>
                                <a:effectLst>
                                  <a:glow rad="101600">
                                    <a:schemeClr val="accent2">
                                      <a:satMod val="175000"/>
                                      <a:alpha val="40000"/>
                                    </a:schemeClr>
                                  </a:glow>
                                </a:effectLst>
                                <a:latin typeface="Cambria Math" panose="02040503050406030204" pitchFamily="18" charset="0"/>
                              </a:rPr>
                              <m:t>1</m:t>
                            </m:r>
                          </m:sub>
                        </m:sSub>
                      </m:e>
                    </m:d>
                    <m:r>
                      <a:rPr lang="en-US" sz="2800" b="0" i="0" dirty="0" smtClean="0">
                        <a:solidFill>
                          <a:schemeClr val="accent2">
                            <a:lumMod val="20000"/>
                            <a:lumOff val="80000"/>
                          </a:schemeClr>
                        </a:solidFill>
                        <a:effectLst>
                          <a:glow rad="101600">
                            <a:schemeClr val="accent2">
                              <a:satMod val="175000"/>
                              <a:alpha val="40000"/>
                            </a:schemeClr>
                          </a:glow>
                        </a:effectLst>
                        <a:latin typeface="Cambria Math" panose="02040503050406030204" pitchFamily="18" charset="0"/>
                      </a:rPr>
                      <m:t>+</m:t>
                    </m:r>
                    <m:r>
                      <m:rPr>
                        <m:nor/>
                      </m:rPr>
                      <a:rPr lang="en-US" sz="2800" dirty="0">
                        <a:solidFill>
                          <a:schemeClr val="accent2">
                            <a:lumMod val="20000"/>
                            <a:lumOff val="80000"/>
                          </a:schemeClr>
                        </a:solidFill>
                        <a:effectLst>
                          <a:glow rad="101600">
                            <a:schemeClr val="accent2">
                              <a:satMod val="175000"/>
                              <a:alpha val="40000"/>
                            </a:schemeClr>
                          </a:glow>
                        </a:effectLst>
                      </a:rPr>
                      <m:t>0.</m:t>
                    </m:r>
                    <m:r>
                      <a:rPr lang="en-US" sz="2800" b="0" i="1" dirty="0" smtClean="0">
                        <a:solidFill>
                          <a:schemeClr val="accent2">
                            <a:lumMod val="20000"/>
                            <a:lumOff val="80000"/>
                          </a:schemeClr>
                        </a:solidFill>
                        <a:effectLst>
                          <a:glow rad="101600">
                            <a:schemeClr val="accent2">
                              <a:satMod val="175000"/>
                              <a:alpha val="40000"/>
                            </a:schemeClr>
                          </a:glow>
                        </a:effectLst>
                        <a:latin typeface="Cambria Math" panose="02040503050406030204" pitchFamily="18" charset="0"/>
                      </a:rPr>
                      <m:t>29</m:t>
                    </m:r>
                    <m:d>
                      <m:dPr>
                        <m:begChr m:val="|"/>
                        <m:endChr m:val="⟩"/>
                        <m:ctrlPr>
                          <a:rPr lang="en-US" sz="2800" i="1" dirty="0">
                            <a:solidFill>
                              <a:schemeClr val="accent2">
                                <a:lumMod val="20000"/>
                                <a:lumOff val="80000"/>
                              </a:schemeClr>
                            </a:solidFill>
                            <a:effectLst>
                              <a:glow rad="101600">
                                <a:schemeClr val="accent2">
                                  <a:satMod val="175000"/>
                                  <a:alpha val="40000"/>
                                </a:schemeClr>
                              </a:glow>
                            </a:effectLst>
                            <a:latin typeface="Cambria Math" panose="02040503050406030204" pitchFamily="18" charset="0"/>
                          </a:rPr>
                        </m:ctrlPr>
                      </m:dPr>
                      <m:e>
                        <m:sSub>
                          <m:sSubPr>
                            <m:ctrlPr>
                              <a:rPr lang="en-US" sz="2800" i="1" dirty="0">
                                <a:solidFill>
                                  <a:schemeClr val="accent2">
                                    <a:lumMod val="20000"/>
                                    <a:lumOff val="80000"/>
                                  </a:schemeClr>
                                </a:solidFill>
                                <a:effectLst>
                                  <a:glow rad="101600">
                                    <a:schemeClr val="accent2">
                                      <a:satMod val="175000"/>
                                      <a:alpha val="40000"/>
                                    </a:schemeClr>
                                  </a:glow>
                                </a:effectLst>
                                <a:latin typeface="Cambria Math" panose="02040503050406030204" pitchFamily="18" charset="0"/>
                              </a:rPr>
                            </m:ctrlPr>
                          </m:sSubPr>
                          <m:e>
                            <m:r>
                              <a:rPr lang="en-US" sz="2800" b="0" i="1" dirty="0">
                                <a:solidFill>
                                  <a:schemeClr val="accent2">
                                    <a:lumMod val="20000"/>
                                    <a:lumOff val="80000"/>
                                  </a:schemeClr>
                                </a:solidFill>
                                <a:effectLst>
                                  <a:glow rad="101600">
                                    <a:schemeClr val="accent2">
                                      <a:satMod val="175000"/>
                                      <a:alpha val="40000"/>
                                    </a:schemeClr>
                                  </a:glow>
                                </a:effectLst>
                                <a:latin typeface="Cambria Math" panose="02040503050406030204" pitchFamily="18" charset="0"/>
                              </a:rPr>
                              <m:t>𝑣</m:t>
                            </m:r>
                          </m:e>
                          <m:sub>
                            <m:r>
                              <a:rPr lang="en-US" sz="2800" b="0" i="1" dirty="0" smtClean="0">
                                <a:solidFill>
                                  <a:schemeClr val="accent2">
                                    <a:lumMod val="20000"/>
                                    <a:lumOff val="80000"/>
                                  </a:schemeClr>
                                </a:solidFill>
                                <a:effectLst>
                                  <a:glow rad="101600">
                                    <a:schemeClr val="accent2">
                                      <a:satMod val="175000"/>
                                      <a:alpha val="40000"/>
                                    </a:schemeClr>
                                  </a:glow>
                                </a:effectLst>
                                <a:latin typeface="Cambria Math" panose="02040503050406030204" pitchFamily="18" charset="0"/>
                              </a:rPr>
                              <m:t>2</m:t>
                            </m:r>
                          </m:sub>
                        </m:sSub>
                      </m:e>
                    </m:d>
                    <m:d>
                      <m:dPr>
                        <m:begChr m:val="⟨"/>
                        <m:endChr m:val="|"/>
                        <m:ctrlPr>
                          <a:rPr lang="en-US" sz="2800" i="1" dirty="0">
                            <a:solidFill>
                              <a:schemeClr val="accent2">
                                <a:lumMod val="20000"/>
                                <a:lumOff val="80000"/>
                              </a:schemeClr>
                            </a:solidFill>
                            <a:effectLst>
                              <a:glow rad="101600">
                                <a:schemeClr val="accent2">
                                  <a:satMod val="175000"/>
                                  <a:alpha val="40000"/>
                                </a:schemeClr>
                              </a:glow>
                            </a:effectLst>
                            <a:latin typeface="Cambria Math" panose="02040503050406030204" pitchFamily="18" charset="0"/>
                          </a:rPr>
                        </m:ctrlPr>
                      </m:dPr>
                      <m:e>
                        <m:sSub>
                          <m:sSubPr>
                            <m:ctrlPr>
                              <a:rPr lang="en-US" sz="2800" i="1" dirty="0">
                                <a:solidFill>
                                  <a:schemeClr val="accent2">
                                    <a:lumMod val="20000"/>
                                    <a:lumOff val="80000"/>
                                  </a:schemeClr>
                                </a:solidFill>
                                <a:effectLst>
                                  <a:glow rad="101600">
                                    <a:schemeClr val="accent2">
                                      <a:satMod val="175000"/>
                                      <a:alpha val="40000"/>
                                    </a:schemeClr>
                                  </a:glow>
                                </a:effectLst>
                                <a:latin typeface="Cambria Math" panose="02040503050406030204" pitchFamily="18" charset="0"/>
                              </a:rPr>
                            </m:ctrlPr>
                          </m:sSubPr>
                          <m:e>
                            <m:r>
                              <a:rPr lang="en-US" sz="2800" b="0" i="1" dirty="0">
                                <a:solidFill>
                                  <a:schemeClr val="accent2">
                                    <a:lumMod val="20000"/>
                                    <a:lumOff val="80000"/>
                                  </a:schemeClr>
                                </a:solidFill>
                                <a:effectLst>
                                  <a:glow rad="101600">
                                    <a:schemeClr val="accent2">
                                      <a:satMod val="175000"/>
                                      <a:alpha val="40000"/>
                                    </a:schemeClr>
                                  </a:glow>
                                </a:effectLst>
                                <a:latin typeface="Cambria Math" panose="02040503050406030204" pitchFamily="18" charset="0"/>
                              </a:rPr>
                              <m:t>𝑣</m:t>
                            </m:r>
                          </m:e>
                          <m:sub>
                            <m:r>
                              <a:rPr lang="en-US" sz="2800" b="0" i="1" dirty="0" smtClean="0">
                                <a:solidFill>
                                  <a:schemeClr val="accent2">
                                    <a:lumMod val="20000"/>
                                    <a:lumOff val="80000"/>
                                  </a:schemeClr>
                                </a:solidFill>
                                <a:effectLst>
                                  <a:glow rad="101600">
                                    <a:schemeClr val="accent2">
                                      <a:satMod val="175000"/>
                                      <a:alpha val="40000"/>
                                    </a:schemeClr>
                                  </a:glow>
                                </a:effectLst>
                                <a:latin typeface="Cambria Math" panose="02040503050406030204" pitchFamily="18" charset="0"/>
                              </a:rPr>
                              <m:t>2</m:t>
                            </m:r>
                          </m:sub>
                        </m:sSub>
                      </m:e>
                    </m:d>
                  </m:oMath>
                </a14:m>
                <a:endParaRPr lang="en-US" sz="2800" dirty="0">
                  <a:solidFill>
                    <a:schemeClr val="accent2">
                      <a:lumMod val="20000"/>
                      <a:lumOff val="80000"/>
                    </a:schemeClr>
                  </a:solidFill>
                  <a:effectLst>
                    <a:glow rad="101600">
                      <a:schemeClr val="accent2">
                        <a:satMod val="175000"/>
                        <a:alpha val="40000"/>
                      </a:schemeClr>
                    </a:glow>
                  </a:effectLst>
                </a:endParaRPr>
              </a:p>
              <a:p>
                <a:endParaRPr lang="en-US" sz="2800" dirty="0">
                  <a:solidFill>
                    <a:schemeClr val="bg1"/>
                  </a:solidFill>
                  <a:latin typeface="Calibri" panose="020F0502020204030204"/>
                </a:endParaRPr>
              </a:p>
            </p:txBody>
          </p:sp>
        </mc:Choice>
        <mc:Fallback xmlns="">
          <p:sp>
            <p:nvSpPr>
              <p:cNvPr id="7" name="Rectangle 6">
                <a:extLst>
                  <a:ext uri="{FF2B5EF4-FFF2-40B4-BE49-F238E27FC236}">
                    <a16:creationId xmlns:a16="http://schemas.microsoft.com/office/drawing/2014/main" id="{1E2611C1-352A-8C3A-6198-AF133906786D}"/>
                  </a:ext>
                </a:extLst>
              </p:cNvPr>
              <p:cNvSpPr>
                <a:spLocks noRot="1" noChangeAspect="1" noMove="1" noResize="1" noEditPoints="1" noAdjustHandles="1" noChangeArrowheads="1" noChangeShapeType="1" noTextEdit="1"/>
              </p:cNvSpPr>
              <p:nvPr/>
            </p:nvSpPr>
            <p:spPr>
              <a:xfrm>
                <a:off x="7287338" y="2812125"/>
                <a:ext cx="4840940" cy="954107"/>
              </a:xfrm>
              <a:prstGeom prst="rect">
                <a:avLst/>
              </a:prstGeom>
              <a:blipFill>
                <a:blip r:embed="rId14"/>
                <a:stretch>
                  <a:fillRect l="-3648" t="-12102"/>
                </a:stretch>
              </a:blipFill>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B3EA494B-2D9F-EDA5-4015-94EECD139716}"/>
                  </a:ext>
                </a:extLst>
              </p:cNvPr>
              <p:cNvSpPr txBox="1"/>
              <p:nvPr/>
            </p:nvSpPr>
            <p:spPr>
              <a:xfrm>
                <a:off x="8065404" y="4123885"/>
                <a:ext cx="3479145" cy="2585323"/>
              </a:xfrm>
              <a:prstGeom prst="rect">
                <a:avLst/>
              </a:prstGeom>
              <a:noFill/>
            </p:spPr>
            <p:txBody>
              <a:bodyPr wrap="square" rtlCol="0">
                <a:spAutoFit/>
              </a:bodyPr>
              <a:lstStyle/>
              <a:p>
                <a:pPr algn="ctr"/>
                <a:r>
                  <a:rPr lang="en-US" dirty="0"/>
                  <a:t>Eigenvectors with larger eigenvalues are measured more often</a:t>
                </a:r>
              </a:p>
              <a:p>
                <a:pPr algn="ctr"/>
                <a:endParaRPr lang="en-US" dirty="0"/>
              </a:p>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oMath>
                  </m:oMathPara>
                </a14:m>
                <a:endParaRPr lang="en-US" b="0" dirty="0"/>
              </a:p>
              <a:p>
                <a:pPr algn="ctr"/>
                <a:endParaRPr lang="en-AU" dirty="0"/>
              </a:p>
              <a:p>
                <a:pPr algn="ctr"/>
                <a:r>
                  <a:rPr lang="en-AU" dirty="0"/>
                  <a:t>The most important principal components are measured more often</a:t>
                </a:r>
              </a:p>
            </p:txBody>
          </p:sp>
        </mc:Choice>
        <mc:Fallback xmlns="">
          <p:sp>
            <p:nvSpPr>
              <p:cNvPr id="11" name="TextBox 10">
                <a:extLst>
                  <a:ext uri="{FF2B5EF4-FFF2-40B4-BE49-F238E27FC236}">
                    <a16:creationId xmlns:a16="http://schemas.microsoft.com/office/drawing/2014/main" id="{B3EA494B-2D9F-EDA5-4015-94EECD139716}"/>
                  </a:ext>
                </a:extLst>
              </p:cNvPr>
              <p:cNvSpPr txBox="1">
                <a:spLocks noRot="1" noChangeAspect="1" noMove="1" noResize="1" noEditPoints="1" noAdjustHandles="1" noChangeArrowheads="1" noChangeShapeType="1" noTextEdit="1"/>
              </p:cNvSpPr>
              <p:nvPr/>
            </p:nvSpPr>
            <p:spPr>
              <a:xfrm>
                <a:off x="8065404" y="4123885"/>
                <a:ext cx="3479145" cy="2585323"/>
              </a:xfrm>
              <a:prstGeom prst="rect">
                <a:avLst/>
              </a:prstGeom>
              <a:blipFill>
                <a:blip r:embed="rId15"/>
                <a:stretch>
                  <a:fillRect t="-1176" b="-2588"/>
                </a:stretch>
              </a:blipFill>
            </p:spPr>
            <p:txBody>
              <a:bodyPr/>
              <a:lstStyle/>
              <a:p>
                <a:r>
                  <a:rPr lang="en-AU">
                    <a:noFill/>
                  </a:rPr>
                  <a:t> </a:t>
                </a:r>
              </a:p>
            </p:txBody>
          </p:sp>
        </mc:Fallback>
      </mc:AlternateContent>
    </p:spTree>
    <p:extLst>
      <p:ext uri="{BB962C8B-B14F-4D97-AF65-F5344CB8AC3E}">
        <p14:creationId xmlns:p14="http://schemas.microsoft.com/office/powerpoint/2010/main" val="3779687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P spid="11" grpId="0"/>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Oval 10">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 name="Oval 12">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5" name="Group 14">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16" name="Freeform: Shape 15">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8" name="Oval 17">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 name="Oval 18">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21" name="Rectangle 20">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5DF8998-FC7D-0E12-E2EE-492136E4ADBB}"/>
              </a:ext>
            </a:extLst>
          </p:cNvPr>
          <p:cNvSpPr>
            <a:spLocks noGrp="1"/>
          </p:cNvSpPr>
          <p:nvPr>
            <p:ph type="title"/>
          </p:nvPr>
        </p:nvSpPr>
        <p:spPr>
          <a:xfrm>
            <a:off x="5355061" y="1794523"/>
            <a:ext cx="5437187" cy="2986234"/>
          </a:xfrm>
        </p:spPr>
        <p:txBody>
          <a:bodyPr vert="horz" wrap="square" lIns="0" tIns="0" rIns="0" bIns="0" rtlCol="0" anchor="b" anchorCtr="0">
            <a:normAutofit/>
          </a:bodyPr>
          <a:lstStyle/>
          <a:p>
            <a:r>
              <a:rPr lang="en-US" sz="6400" dirty="0"/>
              <a:t>Performance on Silicon Hardware?</a:t>
            </a:r>
          </a:p>
        </p:txBody>
      </p:sp>
      <p:pic>
        <p:nvPicPr>
          <p:cNvPr id="6" name="Graphic 5" descr="Server">
            <a:extLst>
              <a:ext uri="{FF2B5EF4-FFF2-40B4-BE49-F238E27FC236}">
                <a16:creationId xmlns:a16="http://schemas.microsoft.com/office/drawing/2014/main" id="{39B70391-54CA-213B-3331-3229CB62D0E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50863" y="878681"/>
            <a:ext cx="5102225" cy="5102225"/>
          </a:xfrm>
          <a:custGeom>
            <a:avLst/>
            <a:gdLst/>
            <a:ahLst/>
            <a:cxnLst/>
            <a:rect l="l" t="t" r="r" b="b"/>
            <a:pathLst>
              <a:path w="5102225" h="5761037">
                <a:moveTo>
                  <a:pt x="0" y="0"/>
                </a:moveTo>
                <a:lnTo>
                  <a:pt x="5102225" y="0"/>
                </a:lnTo>
                <a:lnTo>
                  <a:pt x="5102225" y="5761037"/>
                </a:lnTo>
                <a:lnTo>
                  <a:pt x="0" y="5761037"/>
                </a:lnTo>
                <a:close/>
              </a:path>
            </a:pathLst>
          </a:custGeom>
        </p:spPr>
      </p:pic>
      <p:pic>
        <p:nvPicPr>
          <p:cNvPr id="3" name="Picture 2" descr="Silicon Quantum Computing | LinkedIn">
            <a:extLst>
              <a:ext uri="{FF2B5EF4-FFF2-40B4-BE49-F238E27FC236}">
                <a16:creationId xmlns:a16="http://schemas.microsoft.com/office/drawing/2014/main" id="{0A0AE80A-7E35-EFD7-F29B-65690C9D313B}"/>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1500" b="96000" l="10000" r="90000">
                        <a14:foregroundMark x1="49500" y1="16000" x2="49500" y2="16000"/>
                        <a14:foregroundMark x1="55500" y1="96000" x2="55500" y2="96000"/>
                        <a14:foregroundMark x1="48000" y1="8500" x2="48000" y2="8500"/>
                        <a14:foregroundMark x1="51500" y1="1500" x2="51500" y2="1500"/>
                      </a14:backgroundRemoval>
                    </a14:imgEffect>
                  </a14:imgLayer>
                </a14:imgProps>
              </a:ext>
              <a:ext uri="{28A0092B-C50C-407E-A947-70E740481C1C}">
                <a14:useLocalDpi xmlns:a14="http://schemas.microsoft.com/office/drawing/2010/main" val="0"/>
              </a:ext>
            </a:extLst>
          </a:blip>
          <a:srcRect/>
          <a:stretch>
            <a:fillRect/>
          </a:stretch>
        </p:blipFill>
        <p:spPr bwMode="auto">
          <a:xfrm>
            <a:off x="11044856" y="187564"/>
            <a:ext cx="1083422" cy="1083422"/>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88674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 name="Oval 8">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Oval 10">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3" name="Group 12">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14" name="Freeform: Shape 13">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Freeform: Shape 14">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6" name="Oval 15">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 name="Oval 16">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19" name="Rectangle 18">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4E2F43C-6168-BDE5-E549-623AD9CAB330}"/>
              </a:ext>
            </a:extLst>
          </p:cNvPr>
          <p:cNvSpPr>
            <a:spLocks noGrp="1"/>
          </p:cNvSpPr>
          <p:nvPr>
            <p:ph type="title"/>
          </p:nvPr>
        </p:nvSpPr>
        <p:spPr>
          <a:xfrm>
            <a:off x="6203950" y="549275"/>
            <a:ext cx="5437187" cy="3462340"/>
          </a:xfrm>
        </p:spPr>
        <p:txBody>
          <a:bodyPr vert="horz" wrap="square" lIns="0" tIns="0" rIns="0" bIns="0" rtlCol="0" anchor="b" anchorCtr="0">
            <a:normAutofit/>
          </a:bodyPr>
          <a:lstStyle/>
          <a:p>
            <a:r>
              <a:rPr lang="en-US" sz="6400" dirty="0"/>
              <a:t>What is Dimensionality Reduction? </a:t>
            </a:r>
          </a:p>
        </p:txBody>
      </p:sp>
      <p:sp>
        <p:nvSpPr>
          <p:cNvPr id="21" name="Freeform: Shape 20">
            <a:extLst>
              <a:ext uri="{FF2B5EF4-FFF2-40B4-BE49-F238E27FC236}">
                <a16:creationId xmlns:a16="http://schemas.microsoft.com/office/drawing/2014/main" id="{5FE4B864-934A-4FA2-BD41-97214DEE96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099763" y="1"/>
            <a:ext cx="1080000" cy="851695"/>
          </a:xfrm>
          <a:custGeom>
            <a:avLst/>
            <a:gdLst>
              <a:gd name="connsiteX0" fmla="*/ 100289 w 1080000"/>
              <a:gd name="connsiteY0" fmla="*/ 0 h 851695"/>
              <a:gd name="connsiteX1" fmla="*/ 979711 w 1080000"/>
              <a:gd name="connsiteY1" fmla="*/ 0 h 851695"/>
              <a:gd name="connsiteX2" fmla="*/ 987777 w 1080000"/>
              <a:gd name="connsiteY2" fmla="*/ 9776 h 851695"/>
              <a:gd name="connsiteX3" fmla="*/ 1080000 w 1080000"/>
              <a:gd name="connsiteY3" fmla="*/ 311695 h 851695"/>
              <a:gd name="connsiteX4" fmla="*/ 540000 w 1080000"/>
              <a:gd name="connsiteY4" fmla="*/ 851695 h 851695"/>
              <a:gd name="connsiteX5" fmla="*/ 0 w 1080000"/>
              <a:gd name="connsiteY5" fmla="*/ 311695 h 851695"/>
              <a:gd name="connsiteX6" fmla="*/ 92224 w 1080000"/>
              <a:gd name="connsiteY6" fmla="*/ 9776 h 851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0000" h="851695">
                <a:moveTo>
                  <a:pt x="100289" y="0"/>
                </a:moveTo>
                <a:lnTo>
                  <a:pt x="979711" y="0"/>
                </a:lnTo>
                <a:lnTo>
                  <a:pt x="987777" y="9776"/>
                </a:lnTo>
                <a:cubicBezTo>
                  <a:pt x="1046002" y="95960"/>
                  <a:pt x="1080000" y="199857"/>
                  <a:pt x="1080000" y="311695"/>
                </a:cubicBezTo>
                <a:cubicBezTo>
                  <a:pt x="1080000" y="609929"/>
                  <a:pt x="838234" y="851695"/>
                  <a:pt x="540000" y="851695"/>
                </a:cubicBezTo>
                <a:cubicBezTo>
                  <a:pt x="241766" y="851695"/>
                  <a:pt x="0" y="609929"/>
                  <a:pt x="0" y="311695"/>
                </a:cubicBezTo>
                <a:cubicBezTo>
                  <a:pt x="0" y="199857"/>
                  <a:pt x="33998" y="95960"/>
                  <a:pt x="92224" y="9776"/>
                </a:cubicBezTo>
                <a:close/>
              </a:path>
            </a:pathLst>
          </a:cu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3" name="Freeform: Shape 22">
            <a:extLst>
              <a:ext uri="{FF2B5EF4-FFF2-40B4-BE49-F238E27FC236}">
                <a16:creationId xmlns:a16="http://schemas.microsoft.com/office/drawing/2014/main" id="{6E724B59-C987-4078-AE71-65FA4BBEB9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flipH="1" flipV="1">
            <a:off x="-883665" y="3459490"/>
            <a:ext cx="3707936" cy="1853969"/>
          </a:xfrm>
          <a:custGeom>
            <a:avLst/>
            <a:gdLst>
              <a:gd name="connsiteX0" fmla="*/ 3707936 w 3707936"/>
              <a:gd name="connsiteY0" fmla="*/ 1853969 h 1853969"/>
              <a:gd name="connsiteX1" fmla="*/ 2780951 w 3707936"/>
              <a:gd name="connsiteY1" fmla="*/ 1853969 h 1853969"/>
              <a:gd name="connsiteX2" fmla="*/ 1853968 w 3707936"/>
              <a:gd name="connsiteY2" fmla="*/ 926985 h 1853969"/>
              <a:gd name="connsiteX3" fmla="*/ 926985 w 3707936"/>
              <a:gd name="connsiteY3" fmla="*/ 1853969 h 1853969"/>
              <a:gd name="connsiteX4" fmla="*/ 0 w 3707936"/>
              <a:gd name="connsiteY4" fmla="*/ 1853969 h 1853969"/>
              <a:gd name="connsiteX5" fmla="*/ 1853968 w 3707936"/>
              <a:gd name="connsiteY5" fmla="*/ 0 h 1853969"/>
              <a:gd name="connsiteX6" fmla="*/ 2227607 w 3707936"/>
              <a:gd name="connsiteY6" fmla="*/ 37666 h 1853969"/>
              <a:gd name="connsiteX7" fmla="*/ 2374682 w 3707936"/>
              <a:gd name="connsiteY7" fmla="*/ 75483 h 1853969"/>
              <a:gd name="connsiteX8" fmla="*/ 3632453 w 3707936"/>
              <a:gd name="connsiteY8" fmla="*/ 1333254 h 1853969"/>
              <a:gd name="connsiteX9" fmla="*/ 3670270 w 3707936"/>
              <a:gd name="connsiteY9" fmla="*/ 1480330 h 1853969"/>
              <a:gd name="connsiteX10" fmla="*/ 3707936 w 3707936"/>
              <a:gd name="connsiteY10" fmla="*/ 1853969 h 1853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07936" h="1853969">
                <a:moveTo>
                  <a:pt x="3707936" y="1853969"/>
                </a:moveTo>
                <a:lnTo>
                  <a:pt x="2780951" y="1853969"/>
                </a:lnTo>
                <a:cubicBezTo>
                  <a:pt x="2780951" y="1342010"/>
                  <a:pt x="2365927" y="926985"/>
                  <a:pt x="1853968" y="926985"/>
                </a:cubicBezTo>
                <a:cubicBezTo>
                  <a:pt x="1342009" y="926985"/>
                  <a:pt x="926985" y="1342010"/>
                  <a:pt x="926985" y="1853969"/>
                </a:cubicBezTo>
                <a:lnTo>
                  <a:pt x="0" y="1853969"/>
                </a:lnTo>
                <a:cubicBezTo>
                  <a:pt x="0" y="830051"/>
                  <a:pt x="830050" y="0"/>
                  <a:pt x="1853968" y="0"/>
                </a:cubicBezTo>
                <a:cubicBezTo>
                  <a:pt x="1981958" y="0"/>
                  <a:pt x="2106918" y="12969"/>
                  <a:pt x="2227607" y="37666"/>
                </a:cubicBezTo>
                <a:lnTo>
                  <a:pt x="2374682" y="75483"/>
                </a:lnTo>
                <a:lnTo>
                  <a:pt x="3632453" y="1333254"/>
                </a:lnTo>
                <a:lnTo>
                  <a:pt x="3670270" y="1480330"/>
                </a:lnTo>
                <a:cubicBezTo>
                  <a:pt x="3694966" y="1601019"/>
                  <a:pt x="3707936" y="1725979"/>
                  <a:pt x="3707936" y="1853969"/>
                </a:cubicBezTo>
                <a:close/>
              </a:path>
            </a:pathLst>
          </a:custGeom>
          <a:gradFill flip="none" rotWithShape="1">
            <a:gsLst>
              <a:gs pos="97000">
                <a:schemeClr val="bg2"/>
              </a:gs>
              <a:gs pos="4000">
                <a:schemeClr val="bg2">
                  <a:lumMod val="90000"/>
                  <a:lumOff val="10000"/>
                </a:schemeClr>
              </a:gs>
            </a:gsLst>
            <a:lin ang="15000000" scaled="0"/>
            <a:tileRect/>
          </a:gradFill>
          <a:ln>
            <a:noFill/>
          </a:ln>
          <a:effectLst>
            <a:innerShdw blurRad="508000" dist="101600" dir="9600000">
              <a:schemeClr val="accent1">
                <a:lumMod val="60000"/>
                <a:lumOff val="40000"/>
                <a:alpha val="8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25" name="Freeform: Shape 24">
            <a:extLst>
              <a:ext uri="{FF2B5EF4-FFF2-40B4-BE49-F238E27FC236}">
                <a16:creationId xmlns:a16="http://schemas.microsoft.com/office/drawing/2014/main" id="{AA24D124-0A58-4832-8637-3B30AE7195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flipH="1" flipV="1">
            <a:off x="-779088" y="3226929"/>
            <a:ext cx="3707936" cy="2149759"/>
          </a:xfrm>
          <a:custGeom>
            <a:avLst/>
            <a:gdLst>
              <a:gd name="connsiteX0" fmla="*/ 3707936 w 3707936"/>
              <a:gd name="connsiteY0" fmla="*/ 2149759 h 2149759"/>
              <a:gd name="connsiteX1" fmla="*/ 2780951 w 3707936"/>
              <a:gd name="connsiteY1" fmla="*/ 2149759 h 2149759"/>
              <a:gd name="connsiteX2" fmla="*/ 1853968 w 3707936"/>
              <a:gd name="connsiteY2" fmla="*/ 1074880 h 2149759"/>
              <a:gd name="connsiteX3" fmla="*/ 926985 w 3707936"/>
              <a:gd name="connsiteY3" fmla="*/ 2149759 h 2149759"/>
              <a:gd name="connsiteX4" fmla="*/ 0 w 3707936"/>
              <a:gd name="connsiteY4" fmla="*/ 2149759 h 2149759"/>
              <a:gd name="connsiteX5" fmla="*/ 1853968 w 3707936"/>
              <a:gd name="connsiteY5" fmla="*/ 0 h 2149759"/>
              <a:gd name="connsiteX6" fmla="*/ 2227607 w 3707936"/>
              <a:gd name="connsiteY6" fmla="*/ 43676 h 2149759"/>
              <a:gd name="connsiteX7" fmla="*/ 2391840 w 3707936"/>
              <a:gd name="connsiteY7" fmla="*/ 92641 h 2149759"/>
              <a:gd name="connsiteX8" fmla="*/ 3526755 w 3707936"/>
              <a:gd name="connsiteY8" fmla="*/ 1227557 h 2149759"/>
              <a:gd name="connsiteX9" fmla="*/ 3562242 w 3707936"/>
              <a:gd name="connsiteY9" fmla="*/ 1312976 h 2149759"/>
              <a:gd name="connsiteX10" fmla="*/ 3707936 w 3707936"/>
              <a:gd name="connsiteY10" fmla="*/ 2149759 h 2149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07936" h="2149759">
                <a:moveTo>
                  <a:pt x="3707936" y="2149759"/>
                </a:moveTo>
                <a:lnTo>
                  <a:pt x="2780951" y="2149759"/>
                </a:lnTo>
                <a:cubicBezTo>
                  <a:pt x="2780951" y="1556120"/>
                  <a:pt x="2365927" y="1074880"/>
                  <a:pt x="1853968" y="1074880"/>
                </a:cubicBezTo>
                <a:cubicBezTo>
                  <a:pt x="1342009" y="1074880"/>
                  <a:pt x="926985" y="1556120"/>
                  <a:pt x="926985" y="2149759"/>
                </a:cubicBezTo>
                <a:lnTo>
                  <a:pt x="0" y="2149759"/>
                </a:lnTo>
                <a:cubicBezTo>
                  <a:pt x="0" y="962480"/>
                  <a:pt x="830050" y="0"/>
                  <a:pt x="1853968" y="0"/>
                </a:cubicBezTo>
                <a:cubicBezTo>
                  <a:pt x="1981958" y="0"/>
                  <a:pt x="2106918" y="15039"/>
                  <a:pt x="2227607" y="43676"/>
                </a:cubicBezTo>
                <a:lnTo>
                  <a:pt x="2391840" y="92641"/>
                </a:lnTo>
                <a:lnTo>
                  <a:pt x="3526755" y="1227557"/>
                </a:lnTo>
                <a:lnTo>
                  <a:pt x="3562242" y="1312976"/>
                </a:lnTo>
                <a:cubicBezTo>
                  <a:pt x="3656058" y="1570170"/>
                  <a:pt x="3707936" y="1852939"/>
                  <a:pt x="3707936" y="2149759"/>
                </a:cubicBezTo>
                <a:close/>
              </a:path>
            </a:pathLst>
          </a:custGeom>
          <a:solidFill>
            <a:schemeClr val="bg2">
              <a:lumMod val="50000"/>
              <a:lumOff val="50000"/>
              <a:alpha val="60000"/>
            </a:schemeClr>
          </a:solidFill>
          <a:ln>
            <a:noFill/>
          </a:ln>
          <a:effectLst>
            <a:softEdge rad="3810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7" name="Oval 26">
            <a:extLst>
              <a:ext uri="{FF2B5EF4-FFF2-40B4-BE49-F238E27FC236}">
                <a16:creationId xmlns:a16="http://schemas.microsoft.com/office/drawing/2014/main" id="{4118B356-D175-4209-BEF2-024CCE89F2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flipH="1" flipV="1">
            <a:off x="540596" y="2280445"/>
            <a:ext cx="214196" cy="933178"/>
          </a:xfrm>
          <a:prstGeom prst="ellipse">
            <a:avLst/>
          </a:prstGeom>
          <a:solidFill>
            <a:schemeClr val="bg2"/>
          </a:solidFill>
          <a:ln>
            <a:noFill/>
          </a:ln>
          <a:effectLst>
            <a:innerShdw blurRad="63500" dist="254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9" name="Freeform: Shape 28">
            <a:extLst>
              <a:ext uri="{FF2B5EF4-FFF2-40B4-BE49-F238E27FC236}">
                <a16:creationId xmlns:a16="http://schemas.microsoft.com/office/drawing/2014/main" id="{CB542020-4D2E-46FE-A3F2-D57E88263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3905314" y="3027455"/>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5000"/>
                  <a:lumOff val="5000"/>
                </a:schemeClr>
              </a:gs>
              <a:gs pos="30000">
                <a:schemeClr val="bg2">
                  <a:lumMod val="95000"/>
                  <a:lumOff val="5000"/>
                </a:schemeClr>
              </a:gs>
              <a:gs pos="40000">
                <a:schemeClr val="bg2">
                  <a:lumMod val="85000"/>
                  <a:lumOff val="15000"/>
                </a:schemeClr>
              </a:gs>
              <a:gs pos="100000">
                <a:schemeClr val="bg2">
                  <a:lumMod val="95000"/>
                  <a:lumOff val="5000"/>
                </a:schemeClr>
              </a:gs>
            </a:gsLst>
            <a:lin ang="600000" scaled="0"/>
          </a:gradFill>
          <a:ln>
            <a:noFill/>
          </a:ln>
          <a:effectLst>
            <a:innerShdw blurRad="101600" dist="50800" dir="7320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1" name="Oval 30">
            <a:extLst>
              <a:ext uri="{FF2B5EF4-FFF2-40B4-BE49-F238E27FC236}">
                <a16:creationId xmlns:a16="http://schemas.microsoft.com/office/drawing/2014/main" id="{6F8FE930-94C1-41F5-91E7-AFEE93C81C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a:off x="3912514" y="2945391"/>
            <a:ext cx="270000" cy="540001"/>
          </a:xfrm>
          <a:prstGeom prst="ellipse">
            <a:avLst/>
          </a:prstGeom>
          <a:gradFill>
            <a:gsLst>
              <a:gs pos="97000">
                <a:schemeClr val="bg2"/>
              </a:gs>
              <a:gs pos="0">
                <a:schemeClr val="bg2">
                  <a:lumMod val="90000"/>
                  <a:lumOff val="10000"/>
                </a:schemeClr>
              </a:gs>
            </a:gsLst>
            <a:lin ang="150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3" name="Oval 32">
            <a:extLst>
              <a:ext uri="{FF2B5EF4-FFF2-40B4-BE49-F238E27FC236}">
                <a16:creationId xmlns:a16="http://schemas.microsoft.com/office/drawing/2014/main" id="{A0302BC9-31AF-4AD2-AF80-D0AD26F64A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flipH="1" flipV="1">
            <a:off x="2502647" y="4242496"/>
            <a:ext cx="214196" cy="933178"/>
          </a:xfrm>
          <a:prstGeom prst="ellipse">
            <a:avLst/>
          </a:prstGeom>
          <a:solidFill>
            <a:schemeClr val="bg2"/>
          </a:solidFill>
          <a:ln>
            <a:noFill/>
          </a:ln>
          <a:effectLst>
            <a:innerShdw blurRad="63500" dist="254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3" name="Picture 2" descr="Silicon Quantum Computing | LinkedIn">
            <a:extLst>
              <a:ext uri="{FF2B5EF4-FFF2-40B4-BE49-F238E27FC236}">
                <a16:creationId xmlns:a16="http://schemas.microsoft.com/office/drawing/2014/main" id="{39DBD5B7-BAED-BBD1-81E9-3D4813FD83CC}"/>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1500" b="96000" l="10000" r="90000">
                        <a14:foregroundMark x1="49500" y1="16000" x2="49500" y2="16000"/>
                        <a14:foregroundMark x1="55500" y1="96000" x2="55500" y2="96000"/>
                        <a14:foregroundMark x1="48000" y1="8500" x2="48000" y2="8500"/>
                        <a14:foregroundMark x1="51500" y1="1500" x2="51500" y2="1500"/>
                      </a14:backgroundRemoval>
                    </a14:imgEffect>
                  </a14:imgLayer>
                </a14:imgProps>
              </a:ext>
              <a:ext uri="{28A0092B-C50C-407E-A947-70E740481C1C}">
                <a14:useLocalDpi xmlns:a14="http://schemas.microsoft.com/office/drawing/2010/main" val="0"/>
              </a:ext>
            </a:extLst>
          </a:blip>
          <a:srcRect/>
          <a:stretch>
            <a:fillRect/>
          </a:stretch>
        </p:blipFill>
        <p:spPr bwMode="auto">
          <a:xfrm>
            <a:off x="11044856" y="187564"/>
            <a:ext cx="1083422" cy="10834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26599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31" name="Freeform: Shape 1030">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33" name="Oval 1032">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35" name="Oval 1034">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037" name="Group 1036">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1038" name="Freeform: Shape 1037">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39" name="Freeform: Shape 1038">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040" name="Oval 1039">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41" name="Oval 1040">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1043" name="Rectangle 1042">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50863" y="549275"/>
            <a:ext cx="5437187" cy="2986234"/>
          </a:xfrm>
        </p:spPr>
        <p:txBody>
          <a:bodyPr vert="horz" wrap="square" lIns="0" tIns="0" rIns="0" bIns="0" rtlCol="0" anchor="b" anchorCtr="0">
            <a:normAutofit/>
          </a:bodyPr>
          <a:lstStyle/>
          <a:p>
            <a:r>
              <a:rPr lang="en-US" sz="6400" b="1"/>
              <a:t>Estimated circuit fidelity for QPE</a:t>
            </a:r>
          </a:p>
        </p:txBody>
      </p:sp>
      <p:pic>
        <p:nvPicPr>
          <p:cNvPr id="7" name="Picture 6">
            <a:extLst>
              <a:ext uri="{FF2B5EF4-FFF2-40B4-BE49-F238E27FC236}">
                <a16:creationId xmlns:a16="http://schemas.microsoft.com/office/drawing/2014/main" id="{F5BA9D8B-8CB9-F596-4B3A-BDDB19B5FB59}"/>
              </a:ext>
            </a:extLst>
          </p:cNvPr>
          <p:cNvPicPr>
            <a:picLocks noChangeAspect="1"/>
          </p:cNvPicPr>
          <p:nvPr/>
        </p:nvPicPr>
        <p:blipFill>
          <a:blip r:embed="rId3"/>
          <a:stretch>
            <a:fillRect/>
          </a:stretch>
        </p:blipFill>
        <p:spPr>
          <a:xfrm>
            <a:off x="5939854" y="842018"/>
            <a:ext cx="5543794" cy="2869499"/>
          </a:xfrm>
          <a:prstGeom prst="rect">
            <a:avLst/>
          </a:prstGeom>
        </p:spPr>
      </p:pic>
      <p:pic>
        <p:nvPicPr>
          <p:cNvPr id="8" name="Picture 7">
            <a:extLst>
              <a:ext uri="{FF2B5EF4-FFF2-40B4-BE49-F238E27FC236}">
                <a16:creationId xmlns:a16="http://schemas.microsoft.com/office/drawing/2014/main" id="{8DCC94B1-3938-A0CD-DB8D-2E3ACF1345BA}"/>
              </a:ext>
            </a:extLst>
          </p:cNvPr>
          <p:cNvPicPr>
            <a:picLocks noChangeAspect="1"/>
          </p:cNvPicPr>
          <p:nvPr/>
        </p:nvPicPr>
        <p:blipFill>
          <a:blip r:embed="rId4"/>
          <a:stretch>
            <a:fillRect/>
          </a:stretch>
        </p:blipFill>
        <p:spPr>
          <a:xfrm>
            <a:off x="6013710" y="4316462"/>
            <a:ext cx="3850320" cy="2178510"/>
          </a:xfrm>
          <a:prstGeom prst="rect">
            <a:avLst/>
          </a:prstGeom>
        </p:spPr>
      </p:pic>
      <p:pic>
        <p:nvPicPr>
          <p:cNvPr id="9" name="Picture 8">
            <a:extLst>
              <a:ext uri="{FF2B5EF4-FFF2-40B4-BE49-F238E27FC236}">
                <a16:creationId xmlns:a16="http://schemas.microsoft.com/office/drawing/2014/main" id="{4795D0BB-BB04-ED1F-1E35-BCFA041838DD}"/>
              </a:ext>
            </a:extLst>
          </p:cNvPr>
          <p:cNvPicPr>
            <a:picLocks noChangeAspect="1"/>
          </p:cNvPicPr>
          <p:nvPr/>
        </p:nvPicPr>
        <p:blipFill>
          <a:blip r:embed="rId5"/>
          <a:stretch>
            <a:fillRect/>
          </a:stretch>
        </p:blipFill>
        <p:spPr>
          <a:xfrm>
            <a:off x="10127795" y="4209044"/>
            <a:ext cx="1355853" cy="2393345"/>
          </a:xfrm>
          <a:prstGeom prst="rect">
            <a:avLst/>
          </a:prstGeom>
        </p:spPr>
      </p:pic>
      <p:pic>
        <p:nvPicPr>
          <p:cNvPr id="3" name="Picture 2" descr="Silicon Quantum Computing | LinkedIn">
            <a:extLst>
              <a:ext uri="{FF2B5EF4-FFF2-40B4-BE49-F238E27FC236}">
                <a16:creationId xmlns:a16="http://schemas.microsoft.com/office/drawing/2014/main" id="{A06F2C02-C056-7F17-5E6B-82AA21B797CB}"/>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1500" b="96000" l="10000" r="90000">
                        <a14:foregroundMark x1="49500" y1="16000" x2="49500" y2="16000"/>
                        <a14:foregroundMark x1="55500" y1="96000" x2="55500" y2="96000"/>
                        <a14:foregroundMark x1="48000" y1="8500" x2="48000" y2="8500"/>
                        <a14:foregroundMark x1="51500" y1="1500" x2="51500" y2="1500"/>
                      </a14:backgroundRemoval>
                    </a14:imgEffect>
                  </a14:imgLayer>
                </a14:imgProps>
              </a:ext>
              <a:ext uri="{28A0092B-C50C-407E-A947-70E740481C1C}">
                <a14:useLocalDpi xmlns:a14="http://schemas.microsoft.com/office/drawing/2010/main" val="0"/>
              </a:ext>
            </a:extLst>
          </a:blip>
          <a:srcRect/>
          <a:stretch>
            <a:fillRect/>
          </a:stretch>
        </p:blipFill>
        <p:spPr bwMode="auto">
          <a:xfrm>
            <a:off x="11044856" y="187564"/>
            <a:ext cx="1083422" cy="1083422"/>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4602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40499" y="248996"/>
            <a:ext cx="8111002" cy="1325563"/>
          </a:xfrm>
        </p:spPr>
        <p:txBody>
          <a:bodyPr>
            <a:noAutofit/>
          </a:bodyPr>
          <a:lstStyle/>
          <a:p>
            <a:r>
              <a:rPr lang="en-AU" sz="4800" b="1" dirty="0">
                <a:solidFill>
                  <a:srgbClr val="23BED4"/>
                </a:solidFill>
              </a:rPr>
              <a:t>SQC is a full stack company</a:t>
            </a:r>
          </a:p>
        </p:txBody>
      </p:sp>
      <p:sp>
        <p:nvSpPr>
          <p:cNvPr id="10" name="Arc 9"/>
          <p:cNvSpPr/>
          <p:nvPr/>
        </p:nvSpPr>
        <p:spPr>
          <a:xfrm rot="18824308">
            <a:off x="5065910" y="2759195"/>
            <a:ext cx="1990725" cy="2162175"/>
          </a:xfrm>
          <a:prstGeom prst="arc">
            <a:avLst/>
          </a:prstGeom>
          <a:ln w="57150">
            <a:solidFill>
              <a:srgbClr val="25BDD4"/>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sp>
        <p:nvSpPr>
          <p:cNvPr id="12" name="Rounded Rectangle 11"/>
          <p:cNvSpPr/>
          <p:nvPr/>
        </p:nvSpPr>
        <p:spPr>
          <a:xfrm>
            <a:off x="899886" y="1335788"/>
            <a:ext cx="4252709" cy="2383424"/>
          </a:xfrm>
          <a:prstGeom prst="roundRect">
            <a:avLst/>
          </a:prstGeom>
          <a:solidFill>
            <a:schemeClr val="bg1"/>
          </a:solidFill>
          <a:ln w="57150">
            <a:solidFill>
              <a:srgbClr val="25BDD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solidFill>
                <a:srgbClr val="25BDD4"/>
              </a:solidFill>
            </a:endParaRPr>
          </a:p>
        </p:txBody>
      </p:sp>
      <p:sp>
        <p:nvSpPr>
          <p:cNvPr id="13" name="Rounded Rectangle 12"/>
          <p:cNvSpPr/>
          <p:nvPr/>
        </p:nvSpPr>
        <p:spPr>
          <a:xfrm>
            <a:off x="6969954" y="1335788"/>
            <a:ext cx="4170026" cy="2383424"/>
          </a:xfrm>
          <a:prstGeom prst="roundRect">
            <a:avLst/>
          </a:prstGeom>
          <a:solidFill>
            <a:schemeClr val="bg1"/>
          </a:solidFill>
          <a:ln w="57150">
            <a:solidFill>
              <a:srgbClr val="25BDD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solidFill>
                <a:srgbClr val="25BDD4"/>
              </a:solidFill>
            </a:endParaRPr>
          </a:p>
        </p:txBody>
      </p:sp>
      <p:sp>
        <p:nvSpPr>
          <p:cNvPr id="14" name="Rounded Rectangle 13"/>
          <p:cNvSpPr/>
          <p:nvPr/>
        </p:nvSpPr>
        <p:spPr>
          <a:xfrm>
            <a:off x="899886" y="4331701"/>
            <a:ext cx="4252709" cy="2383424"/>
          </a:xfrm>
          <a:prstGeom prst="roundRect">
            <a:avLst/>
          </a:prstGeom>
          <a:solidFill>
            <a:schemeClr val="bg1"/>
          </a:solidFill>
          <a:ln w="57150">
            <a:solidFill>
              <a:srgbClr val="25BDD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solidFill>
                <a:srgbClr val="25BDD4"/>
              </a:solidFill>
            </a:endParaRPr>
          </a:p>
        </p:txBody>
      </p:sp>
      <p:sp>
        <p:nvSpPr>
          <p:cNvPr id="15" name="Rounded Rectangle 14"/>
          <p:cNvSpPr/>
          <p:nvPr/>
        </p:nvSpPr>
        <p:spPr>
          <a:xfrm>
            <a:off x="6969953" y="4353764"/>
            <a:ext cx="4170026" cy="2383424"/>
          </a:xfrm>
          <a:prstGeom prst="roundRect">
            <a:avLst/>
          </a:prstGeom>
          <a:solidFill>
            <a:schemeClr val="bg1"/>
          </a:solidFill>
          <a:ln w="57150">
            <a:solidFill>
              <a:srgbClr val="25BDD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solidFill>
                <a:srgbClr val="25BDD4"/>
              </a:solidFill>
            </a:endParaRPr>
          </a:p>
        </p:txBody>
      </p:sp>
      <p:sp>
        <p:nvSpPr>
          <p:cNvPr id="16" name="Arc 15"/>
          <p:cNvSpPr/>
          <p:nvPr/>
        </p:nvSpPr>
        <p:spPr>
          <a:xfrm rot="8100000">
            <a:off x="5024570" y="3250614"/>
            <a:ext cx="1990725" cy="2162175"/>
          </a:xfrm>
          <a:prstGeom prst="arc">
            <a:avLst/>
          </a:prstGeom>
          <a:ln w="57150">
            <a:solidFill>
              <a:srgbClr val="25BDD4"/>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sp>
        <p:nvSpPr>
          <p:cNvPr id="17" name="Arc 16"/>
          <p:cNvSpPr/>
          <p:nvPr/>
        </p:nvSpPr>
        <p:spPr>
          <a:xfrm rot="2700000">
            <a:off x="6743418" y="3655834"/>
            <a:ext cx="752200" cy="816983"/>
          </a:xfrm>
          <a:prstGeom prst="arc">
            <a:avLst/>
          </a:prstGeom>
          <a:ln w="57150">
            <a:solidFill>
              <a:srgbClr val="25BDD4"/>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sp>
        <p:nvSpPr>
          <p:cNvPr id="18" name="Arc 17"/>
          <p:cNvSpPr/>
          <p:nvPr/>
        </p:nvSpPr>
        <p:spPr>
          <a:xfrm rot="13500000">
            <a:off x="4544248" y="3587338"/>
            <a:ext cx="752200" cy="816983"/>
          </a:xfrm>
          <a:prstGeom prst="arc">
            <a:avLst/>
          </a:prstGeom>
          <a:ln w="57150">
            <a:solidFill>
              <a:srgbClr val="25BDD4"/>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sp>
        <p:nvSpPr>
          <p:cNvPr id="3" name="Rectangle 2"/>
          <p:cNvSpPr/>
          <p:nvPr/>
        </p:nvSpPr>
        <p:spPr>
          <a:xfrm>
            <a:off x="1284610" y="1335788"/>
            <a:ext cx="3435749" cy="369332"/>
          </a:xfrm>
          <a:prstGeom prst="rect">
            <a:avLst/>
          </a:prstGeom>
        </p:spPr>
        <p:txBody>
          <a:bodyPr wrap="none">
            <a:spAutoFit/>
          </a:bodyPr>
          <a:lstStyle/>
          <a:p>
            <a:pPr algn="ctr"/>
            <a:r>
              <a:rPr lang="en-AU" b="1" dirty="0">
                <a:solidFill>
                  <a:srgbClr val="25BDD4"/>
                </a:solidFill>
              </a:rPr>
              <a:t>Application-specific Device Design</a:t>
            </a:r>
          </a:p>
        </p:txBody>
      </p:sp>
      <p:sp>
        <p:nvSpPr>
          <p:cNvPr id="4" name="Rectangle 3"/>
          <p:cNvSpPr/>
          <p:nvPr/>
        </p:nvSpPr>
        <p:spPr>
          <a:xfrm>
            <a:off x="7924341" y="1344578"/>
            <a:ext cx="2535054" cy="369332"/>
          </a:xfrm>
          <a:prstGeom prst="rect">
            <a:avLst/>
          </a:prstGeom>
        </p:spPr>
        <p:txBody>
          <a:bodyPr wrap="none">
            <a:spAutoFit/>
          </a:bodyPr>
          <a:lstStyle/>
          <a:p>
            <a:pPr algn="ctr"/>
            <a:r>
              <a:rPr lang="en-AU" b="1" dirty="0">
                <a:solidFill>
                  <a:srgbClr val="25BDD4"/>
                </a:solidFill>
              </a:rPr>
              <a:t>Atomic-Scale Fabrication</a:t>
            </a:r>
          </a:p>
        </p:txBody>
      </p:sp>
      <p:sp>
        <p:nvSpPr>
          <p:cNvPr id="5" name="Rectangle 4"/>
          <p:cNvSpPr/>
          <p:nvPr/>
        </p:nvSpPr>
        <p:spPr>
          <a:xfrm>
            <a:off x="10670" y="4348485"/>
            <a:ext cx="6096000" cy="369332"/>
          </a:xfrm>
          <a:prstGeom prst="rect">
            <a:avLst/>
          </a:prstGeom>
        </p:spPr>
        <p:txBody>
          <a:bodyPr>
            <a:spAutoFit/>
          </a:bodyPr>
          <a:lstStyle/>
          <a:p>
            <a:pPr algn="ctr"/>
            <a:r>
              <a:rPr lang="en-AU" b="1" dirty="0">
                <a:solidFill>
                  <a:srgbClr val="25BDD4"/>
                </a:solidFill>
              </a:rPr>
              <a:t>Cryogenic Measurements</a:t>
            </a:r>
          </a:p>
        </p:txBody>
      </p:sp>
      <p:sp>
        <p:nvSpPr>
          <p:cNvPr id="6" name="Rectangle 5"/>
          <p:cNvSpPr/>
          <p:nvPr/>
        </p:nvSpPr>
        <p:spPr>
          <a:xfrm>
            <a:off x="7924341" y="4365268"/>
            <a:ext cx="2290179" cy="369332"/>
          </a:xfrm>
          <a:prstGeom prst="rect">
            <a:avLst/>
          </a:prstGeom>
        </p:spPr>
        <p:txBody>
          <a:bodyPr wrap="none">
            <a:spAutoFit/>
          </a:bodyPr>
          <a:lstStyle/>
          <a:p>
            <a:pPr algn="ctr"/>
            <a:r>
              <a:rPr lang="en-AU" b="1" dirty="0">
                <a:solidFill>
                  <a:srgbClr val="25BDD4"/>
                </a:solidFill>
              </a:rPr>
              <a:t>Cleanroom Processing</a:t>
            </a:r>
          </a:p>
        </p:txBody>
      </p:sp>
      <p:pic>
        <p:nvPicPr>
          <p:cNvPr id="20" name="Picture 19">
            <a:extLst>
              <a:ext uri="{FF2B5EF4-FFF2-40B4-BE49-F238E27FC236}">
                <a16:creationId xmlns:a16="http://schemas.microsoft.com/office/drawing/2014/main" id="{F9E9890F-8D36-FC6F-E4E5-C0B29E7CA2C2}"/>
              </a:ext>
            </a:extLst>
          </p:cNvPr>
          <p:cNvPicPr>
            <a:picLocks noChangeAspect="1"/>
          </p:cNvPicPr>
          <p:nvPr/>
        </p:nvPicPr>
        <p:blipFill>
          <a:blip r:embed="rId3"/>
          <a:srcRect t="7841" b="7841"/>
          <a:stretch/>
        </p:blipFill>
        <p:spPr>
          <a:xfrm>
            <a:off x="7375366" y="4733488"/>
            <a:ext cx="3325353" cy="1870512"/>
          </a:xfrm>
          <a:prstGeom prst="rect">
            <a:avLst/>
          </a:prstGeom>
        </p:spPr>
      </p:pic>
      <p:pic>
        <p:nvPicPr>
          <p:cNvPr id="21" name="Picture 20">
            <a:extLst>
              <a:ext uri="{FF2B5EF4-FFF2-40B4-BE49-F238E27FC236}">
                <a16:creationId xmlns:a16="http://schemas.microsoft.com/office/drawing/2014/main" id="{F9E9890F-8D36-FC6F-E4E5-C0B29E7CA2C2}"/>
              </a:ext>
            </a:extLst>
          </p:cNvPr>
          <p:cNvPicPr>
            <a:picLocks noChangeAspect="1"/>
          </p:cNvPicPr>
          <p:nvPr/>
        </p:nvPicPr>
        <p:blipFill rotWithShape="1">
          <a:blip r:embed="rId4"/>
          <a:srcRect t="3813" b="11192"/>
          <a:stretch/>
        </p:blipFill>
        <p:spPr>
          <a:xfrm>
            <a:off x="7375843" y="1715804"/>
            <a:ext cx="3324875" cy="1870242"/>
          </a:xfrm>
          <a:prstGeom prst="rect">
            <a:avLst/>
          </a:prstGeom>
        </p:spPr>
      </p:pic>
      <p:pic>
        <p:nvPicPr>
          <p:cNvPr id="22" name="Picture 21">
            <a:extLst>
              <a:ext uri="{FF2B5EF4-FFF2-40B4-BE49-F238E27FC236}">
                <a16:creationId xmlns:a16="http://schemas.microsoft.com/office/drawing/2014/main" id="{F9E9890F-8D36-FC6F-E4E5-C0B29E7CA2C2}"/>
              </a:ext>
            </a:extLst>
          </p:cNvPr>
          <p:cNvPicPr>
            <a:picLocks noChangeAspect="1"/>
          </p:cNvPicPr>
          <p:nvPr/>
        </p:nvPicPr>
        <p:blipFill>
          <a:blip r:embed="rId5"/>
          <a:srcRect t="7827" b="7827"/>
          <a:stretch/>
        </p:blipFill>
        <p:spPr>
          <a:xfrm>
            <a:off x="1396982" y="4734600"/>
            <a:ext cx="3323377" cy="1869400"/>
          </a:xfrm>
          <a:prstGeom prst="rect">
            <a:avLst/>
          </a:prstGeom>
        </p:spPr>
      </p:pic>
      <p:pic>
        <p:nvPicPr>
          <p:cNvPr id="2050" name="Picture 2" descr="Image preview"/>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96982" y="1734593"/>
            <a:ext cx="3345439" cy="1871364"/>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5280204" y="3664380"/>
            <a:ext cx="1542795" cy="954107"/>
          </a:xfrm>
          <a:prstGeom prst="rect">
            <a:avLst/>
          </a:prstGeom>
          <a:noFill/>
        </p:spPr>
        <p:txBody>
          <a:bodyPr wrap="none" rtlCol="0">
            <a:spAutoFit/>
          </a:bodyPr>
          <a:lstStyle/>
          <a:p>
            <a:pPr algn="ctr"/>
            <a:r>
              <a:rPr lang="en-AU" sz="2800" b="1" dirty="0"/>
              <a:t>1-2 week</a:t>
            </a:r>
            <a:br>
              <a:rPr lang="en-AU" sz="2800" b="1" dirty="0"/>
            </a:br>
            <a:r>
              <a:rPr lang="en-AU" sz="2800" b="1" dirty="0"/>
              <a:t>cycle</a:t>
            </a:r>
          </a:p>
        </p:txBody>
      </p:sp>
      <p:pic>
        <p:nvPicPr>
          <p:cNvPr id="8" name="Picture 7" descr="Silicon Quantum Computing | LinkedIn">
            <a:extLst>
              <a:ext uri="{FF2B5EF4-FFF2-40B4-BE49-F238E27FC236}">
                <a16:creationId xmlns:a16="http://schemas.microsoft.com/office/drawing/2014/main" id="{18B34676-0085-BBC7-3707-DB234EE2829F}"/>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1500" b="96000" l="10000" r="90000">
                        <a14:foregroundMark x1="49500" y1="16000" x2="49500" y2="16000"/>
                        <a14:foregroundMark x1="55500" y1="96000" x2="55500" y2="96000"/>
                        <a14:foregroundMark x1="48000" y1="8500" x2="48000" y2="8500"/>
                        <a14:foregroundMark x1="51500" y1="1500" x2="51500" y2="1500"/>
                      </a14:backgroundRemoval>
                    </a14:imgEffect>
                  </a14:imgLayer>
                </a14:imgProps>
              </a:ext>
              <a:ext uri="{28A0092B-C50C-407E-A947-70E740481C1C}">
                <a14:useLocalDpi xmlns:a14="http://schemas.microsoft.com/office/drawing/2010/main" val="0"/>
              </a:ext>
            </a:extLst>
          </a:blip>
          <a:srcRect/>
          <a:stretch>
            <a:fillRect/>
          </a:stretch>
        </p:blipFill>
        <p:spPr bwMode="auto">
          <a:xfrm>
            <a:off x="11044856" y="187564"/>
            <a:ext cx="1083422" cy="1083422"/>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165799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 name="Oval 8">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Oval 10">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3" name="Group 12">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14" name="Freeform: Shape 13">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Freeform: Shape 14">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6" name="Oval 15">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 name="Oval 16">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19" name="Rectangle 18">
            <a:extLst>
              <a:ext uri="{FF2B5EF4-FFF2-40B4-BE49-F238E27FC236}">
                <a16:creationId xmlns:a16="http://schemas.microsoft.com/office/drawing/2014/main" id="{1997061E-3447-40AF-B361-EE5D7E3864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C3829B4-FD4F-46EE-4E40-368BDF0EE450}"/>
              </a:ext>
            </a:extLst>
          </p:cNvPr>
          <p:cNvSpPr>
            <a:spLocks noGrp="1"/>
          </p:cNvSpPr>
          <p:nvPr>
            <p:ph type="title"/>
          </p:nvPr>
        </p:nvSpPr>
        <p:spPr>
          <a:xfrm>
            <a:off x="5267325" y="549275"/>
            <a:ext cx="6373812" cy="3777421"/>
          </a:xfrm>
        </p:spPr>
        <p:txBody>
          <a:bodyPr vert="horz" wrap="square" lIns="0" tIns="0" rIns="0" bIns="0" rtlCol="0" anchor="b" anchorCtr="0">
            <a:normAutofit/>
          </a:bodyPr>
          <a:lstStyle/>
          <a:p>
            <a:r>
              <a:rPr lang="en-US" sz="8000"/>
              <a:t>Thank you </a:t>
            </a:r>
          </a:p>
        </p:txBody>
      </p:sp>
      <p:grpSp>
        <p:nvGrpSpPr>
          <p:cNvPr id="21" name="Group 20">
            <a:extLst>
              <a:ext uri="{FF2B5EF4-FFF2-40B4-BE49-F238E27FC236}">
                <a16:creationId xmlns:a16="http://schemas.microsoft.com/office/drawing/2014/main" id="{29852CF9-0BB2-4896-8B33-ADF9E59B496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16718" y="856763"/>
            <a:ext cx="1468514" cy="1521012"/>
            <a:chOff x="5236793" y="2432482"/>
            <a:chExt cx="1468514" cy="1521012"/>
          </a:xfrm>
        </p:grpSpPr>
        <p:sp>
          <p:nvSpPr>
            <p:cNvPr id="22" name="Freeform 5">
              <a:extLst>
                <a:ext uri="{FF2B5EF4-FFF2-40B4-BE49-F238E27FC236}">
                  <a16:creationId xmlns:a16="http://schemas.microsoft.com/office/drawing/2014/main" id="{E79CA92F-265C-4597-89CB-329767328B2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463135" y="2432482"/>
              <a:ext cx="1242172" cy="729202"/>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4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3" name="Freeform 6">
              <a:extLst>
                <a:ext uri="{FF2B5EF4-FFF2-40B4-BE49-F238E27FC236}">
                  <a16:creationId xmlns:a16="http://schemas.microsoft.com/office/drawing/2014/main" id="{D9A45552-B7CA-4E93-939E-352BEBA71A0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236793" y="2566400"/>
              <a:ext cx="611884" cy="1076550"/>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4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4" name="Freeform 8">
              <a:extLst>
                <a:ext uri="{FF2B5EF4-FFF2-40B4-BE49-F238E27FC236}">
                  <a16:creationId xmlns:a16="http://schemas.microsoft.com/office/drawing/2014/main" id="{8D7B6E7F-9785-434F-B05B-E972A1773D7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765469" y="2876944"/>
              <a:ext cx="630288" cy="1076550"/>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40000"/>
                    <a:lumOff val="60000"/>
                    <a:alpha val="60000"/>
                  </a:schemeClr>
                </a:gs>
              </a:gsLst>
              <a:lin ang="18000000" scaled="0"/>
              <a:tileRect/>
            </a:gradFill>
            <a:ln>
              <a:noFill/>
            </a:ln>
            <a:effectLst>
              <a:innerShdw blurRad="508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6" name="Oval 25">
            <a:extLst>
              <a:ext uri="{FF2B5EF4-FFF2-40B4-BE49-F238E27FC236}">
                <a16:creationId xmlns:a16="http://schemas.microsoft.com/office/drawing/2014/main" id="{9659A3D4-9896-4F11-9112-6C5E0390C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45746" y="1659500"/>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28" name="Group 27">
            <a:extLst>
              <a:ext uri="{FF2B5EF4-FFF2-40B4-BE49-F238E27FC236}">
                <a16:creationId xmlns:a16="http://schemas.microsoft.com/office/drawing/2014/main" id="{50D25812-D4C9-48D5-8E64-65C4BB4218A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50176" y="3037220"/>
            <a:ext cx="3960000" cy="2696065"/>
            <a:chOff x="3433290" y="8649159"/>
            <a:chExt cx="3960000" cy="2696065"/>
          </a:xfrm>
        </p:grpSpPr>
        <p:sp>
          <p:nvSpPr>
            <p:cNvPr id="29" name="Freeform: Shape 28">
              <a:extLst>
                <a:ext uri="{FF2B5EF4-FFF2-40B4-BE49-F238E27FC236}">
                  <a16:creationId xmlns:a16="http://schemas.microsoft.com/office/drawing/2014/main" id="{3F0EA802-54E3-4D3B-9253-112BE1342DA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3685353" y="9468714"/>
              <a:ext cx="3707937" cy="1853969"/>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gradFill flip="none" rotWithShape="1">
              <a:gsLst>
                <a:gs pos="97000">
                  <a:schemeClr val="bg2"/>
                </a:gs>
                <a:gs pos="31000">
                  <a:schemeClr val="bg2">
                    <a:lumMod val="90000"/>
                    <a:lumOff val="10000"/>
                  </a:schemeClr>
                </a:gs>
              </a:gsLst>
              <a:lin ang="15000000" scaled="0"/>
              <a:tileRect/>
            </a:gradFill>
            <a:ln>
              <a:noFill/>
            </a:ln>
            <a:effectLst>
              <a:innerShdw blurRad="355600" dist="101600" dir="16200000">
                <a:schemeClr val="accent1">
                  <a:lumMod val="60000"/>
                  <a:lumOff val="40000"/>
                  <a:alpha val="8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Freeform: Shape 29">
              <a:extLst>
                <a:ext uri="{FF2B5EF4-FFF2-40B4-BE49-F238E27FC236}">
                  <a16:creationId xmlns:a16="http://schemas.microsoft.com/office/drawing/2014/main" id="{57BBC533-5FA8-430D-837D-70DD9EC007C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3565739" y="9180381"/>
              <a:ext cx="3707937" cy="216484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381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Oval 30">
              <a:extLst>
                <a:ext uri="{FF2B5EF4-FFF2-40B4-BE49-F238E27FC236}">
                  <a16:creationId xmlns:a16="http://schemas.microsoft.com/office/drawing/2014/main" id="{F56FEF69-54B2-43E1-84AA-F798608417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3792781" y="10251719"/>
              <a:ext cx="214196" cy="933178"/>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2" name="Oval 31">
              <a:extLst>
                <a:ext uri="{FF2B5EF4-FFF2-40B4-BE49-F238E27FC236}">
                  <a16:creationId xmlns:a16="http://schemas.microsoft.com/office/drawing/2014/main" id="{598519AB-CAAE-4D25-8B45-03A802C877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754832" y="8289668"/>
              <a:ext cx="214196" cy="933178"/>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pic>
        <p:nvPicPr>
          <p:cNvPr id="3" name="Picture 2" descr="Silicon Quantum Computing | LinkedIn">
            <a:extLst>
              <a:ext uri="{FF2B5EF4-FFF2-40B4-BE49-F238E27FC236}">
                <a16:creationId xmlns:a16="http://schemas.microsoft.com/office/drawing/2014/main" id="{25C12FB0-C86A-4C47-95B6-C93BFA93CAB3}"/>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1500" b="96000" l="10000" r="90000">
                        <a14:foregroundMark x1="49500" y1="16000" x2="49500" y2="16000"/>
                        <a14:foregroundMark x1="55500" y1="96000" x2="55500" y2="96000"/>
                        <a14:foregroundMark x1="48000" y1="8500" x2="48000" y2="8500"/>
                        <a14:foregroundMark x1="51500" y1="1500" x2="51500" y2="1500"/>
                      </a14:backgroundRemoval>
                    </a14:imgEffect>
                  </a14:imgLayer>
                </a14:imgProps>
              </a:ext>
              <a:ext uri="{28A0092B-C50C-407E-A947-70E740481C1C}">
                <a14:useLocalDpi xmlns:a14="http://schemas.microsoft.com/office/drawing/2010/main" val="0"/>
              </a:ext>
            </a:extLst>
          </a:blip>
          <a:srcRect/>
          <a:stretch>
            <a:fillRect/>
          </a:stretch>
        </p:blipFill>
        <p:spPr bwMode="auto">
          <a:xfrm>
            <a:off x="11044856" y="187564"/>
            <a:ext cx="1083422" cy="1083422"/>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0229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Oval 11">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 name="Oval 13">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6" name="Group 15">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17" name="Freeform: Shape 16">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Oval 18">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Oval 19">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22" name="Rectangle 21">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821DE61-4AC9-1D55-8381-298EE4261F8D}"/>
              </a:ext>
            </a:extLst>
          </p:cNvPr>
          <p:cNvSpPr>
            <a:spLocks noGrp="1"/>
          </p:cNvSpPr>
          <p:nvPr>
            <p:ph type="title"/>
          </p:nvPr>
        </p:nvSpPr>
        <p:spPr>
          <a:xfrm>
            <a:off x="1042267" y="1935883"/>
            <a:ext cx="5148075" cy="2986234"/>
          </a:xfrm>
        </p:spPr>
        <p:txBody>
          <a:bodyPr vert="horz" wrap="square" lIns="0" tIns="0" rIns="0" bIns="0" rtlCol="0" anchor="b" anchorCtr="0">
            <a:normAutofit fontScale="90000"/>
          </a:bodyPr>
          <a:lstStyle/>
          <a:p>
            <a:r>
              <a:rPr lang="en-US" sz="6400" kern="1200" dirty="0">
                <a:solidFill>
                  <a:schemeClr val="tx1"/>
                </a:solidFill>
                <a:latin typeface="+mj-lt"/>
                <a:ea typeface="+mj-ea"/>
                <a:cs typeface="+mj-cs"/>
              </a:rPr>
              <a:t>How do you tell a </a:t>
            </a:r>
            <a:r>
              <a:rPr lang="en-US" sz="6400" i="1" kern="1200" dirty="0">
                <a:solidFill>
                  <a:schemeClr val="tx1"/>
                </a:solidFill>
                <a:latin typeface="+mj-lt"/>
                <a:ea typeface="+mj-ea"/>
                <a:cs typeface="+mj-cs"/>
              </a:rPr>
              <a:t>drone</a:t>
            </a:r>
            <a:r>
              <a:rPr lang="en-US" sz="6400" kern="1200" dirty="0">
                <a:solidFill>
                  <a:schemeClr val="tx1"/>
                </a:solidFill>
                <a:latin typeface="+mj-lt"/>
                <a:ea typeface="+mj-ea"/>
                <a:cs typeface="+mj-cs"/>
              </a:rPr>
              <a:t> </a:t>
            </a:r>
            <a:r>
              <a:rPr lang="en-US" sz="6400" dirty="0"/>
              <a:t>and </a:t>
            </a:r>
            <a:r>
              <a:rPr lang="en-US" sz="6400" i="1" kern="1200" dirty="0">
                <a:solidFill>
                  <a:schemeClr val="tx1"/>
                </a:solidFill>
                <a:latin typeface="+mj-lt"/>
                <a:ea typeface="+mj-ea"/>
                <a:cs typeface="+mj-cs"/>
              </a:rPr>
              <a:t>seagull </a:t>
            </a:r>
            <a:r>
              <a:rPr lang="en-US" sz="6400" kern="1200" dirty="0">
                <a:solidFill>
                  <a:schemeClr val="tx1"/>
                </a:solidFill>
                <a:latin typeface="+mj-lt"/>
                <a:ea typeface="+mj-ea"/>
                <a:cs typeface="+mj-cs"/>
              </a:rPr>
              <a:t>apart?</a:t>
            </a:r>
          </a:p>
        </p:txBody>
      </p:sp>
      <p:pic>
        <p:nvPicPr>
          <p:cNvPr id="5" name="Picture 4" descr="A seagull flying in the sky&#10;&#10;Description automatically generated">
            <a:extLst>
              <a:ext uri="{FF2B5EF4-FFF2-40B4-BE49-F238E27FC236}">
                <a16:creationId xmlns:a16="http://schemas.microsoft.com/office/drawing/2014/main" id="{3A8404CD-5DDB-7530-B0E9-DBA76DB94D53}"/>
              </a:ext>
            </a:extLst>
          </p:cNvPr>
          <p:cNvPicPr>
            <a:picLocks noChangeAspect="1"/>
          </p:cNvPicPr>
          <p:nvPr/>
        </p:nvPicPr>
        <p:blipFill rotWithShape="1">
          <a:blip r:embed="rId2"/>
          <a:srcRect l="-4341" t="1397" r="-1" b="1519"/>
          <a:stretch/>
        </p:blipFill>
        <p:spPr>
          <a:xfrm flipH="1">
            <a:off x="6287616" y="3429000"/>
            <a:ext cx="6155414" cy="4295384"/>
          </a:xfrm>
          <a:custGeom>
            <a:avLst/>
            <a:gdLst/>
            <a:ahLst/>
            <a:cxnLst/>
            <a:rect l="l" t="t" r="r" b="b"/>
            <a:pathLst>
              <a:path w="5632453" h="3428999">
                <a:moveTo>
                  <a:pt x="0" y="0"/>
                </a:moveTo>
                <a:lnTo>
                  <a:pt x="5632453" y="0"/>
                </a:lnTo>
                <a:lnTo>
                  <a:pt x="5632453" y="3428999"/>
                </a:lnTo>
                <a:lnTo>
                  <a:pt x="0" y="3428999"/>
                </a:lnTo>
                <a:close/>
              </a:path>
            </a:pathLst>
          </a:custGeom>
        </p:spPr>
      </p:pic>
      <p:grpSp>
        <p:nvGrpSpPr>
          <p:cNvPr id="24" name="Group 23">
            <a:extLst>
              <a:ext uri="{FF2B5EF4-FFF2-40B4-BE49-F238E27FC236}">
                <a16:creationId xmlns:a16="http://schemas.microsoft.com/office/drawing/2014/main" id="{819DC2A4-EB0C-4DA7-8B5B-4B1F4243A69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1636" y="5457992"/>
            <a:ext cx="667802" cy="631474"/>
            <a:chOff x="10478914" y="1506691"/>
            <a:chExt cx="667802" cy="631474"/>
          </a:xfrm>
        </p:grpSpPr>
        <p:sp>
          <p:nvSpPr>
            <p:cNvPr id="25" name="Freeform: Shape 24">
              <a:extLst>
                <a:ext uri="{FF2B5EF4-FFF2-40B4-BE49-F238E27FC236}">
                  <a16:creationId xmlns:a16="http://schemas.microsoft.com/office/drawing/2014/main" id="{3B1D6106-2FE2-43D2-9C05-B11DB97DDF4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8100000">
              <a:off x="10606715" y="1506691"/>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6" name="Oval 25">
              <a:extLst>
                <a:ext uri="{FF2B5EF4-FFF2-40B4-BE49-F238E27FC236}">
                  <a16:creationId xmlns:a16="http://schemas.microsoft.com/office/drawing/2014/main" id="{5EA3FCD8-3C26-4FDE-89C6-D23C051A42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a:off x="10613915" y="1424627"/>
              <a:ext cx="270000" cy="540001"/>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pic>
        <p:nvPicPr>
          <p:cNvPr id="4" name="Content Placeholder 3" descr="A jet flying in the sky&#10;&#10;Description automatically generated with medium confidence">
            <a:extLst>
              <a:ext uri="{FF2B5EF4-FFF2-40B4-BE49-F238E27FC236}">
                <a16:creationId xmlns:a16="http://schemas.microsoft.com/office/drawing/2014/main" id="{3387BC6C-8CD7-A261-621D-5A3AA3F534FD}"/>
              </a:ext>
            </a:extLst>
          </p:cNvPr>
          <p:cNvPicPr>
            <a:picLocks noGrp="1" noChangeAspect="1"/>
          </p:cNvPicPr>
          <p:nvPr>
            <p:ph idx="1"/>
          </p:nvPr>
        </p:nvPicPr>
        <p:blipFill rotWithShape="1">
          <a:blip r:embed="rId3"/>
          <a:srcRect r="7604"/>
          <a:stretch/>
        </p:blipFill>
        <p:spPr>
          <a:xfrm>
            <a:off x="6287616" y="-511156"/>
            <a:ext cx="6472077" cy="3940156"/>
          </a:xfrm>
          <a:custGeom>
            <a:avLst/>
            <a:gdLst/>
            <a:ahLst/>
            <a:cxnLst/>
            <a:rect l="l" t="t" r="r" b="b"/>
            <a:pathLst>
              <a:path w="5632453" h="3428999">
                <a:moveTo>
                  <a:pt x="0" y="0"/>
                </a:moveTo>
                <a:lnTo>
                  <a:pt x="5632453" y="0"/>
                </a:lnTo>
                <a:lnTo>
                  <a:pt x="5632453" y="3428999"/>
                </a:lnTo>
                <a:lnTo>
                  <a:pt x="0" y="3428999"/>
                </a:lnTo>
                <a:close/>
              </a:path>
            </a:pathLst>
          </a:custGeom>
        </p:spPr>
      </p:pic>
      <p:sp>
        <p:nvSpPr>
          <p:cNvPr id="28" name="Rectangle 27">
            <a:extLst>
              <a:ext uri="{FF2B5EF4-FFF2-40B4-BE49-F238E27FC236}">
                <a16:creationId xmlns:a16="http://schemas.microsoft.com/office/drawing/2014/main" id="{3C64A91D-E535-4C24-A0E3-96A3810E3F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Silicon Quantum Computing | LinkedIn">
            <a:extLst>
              <a:ext uri="{FF2B5EF4-FFF2-40B4-BE49-F238E27FC236}">
                <a16:creationId xmlns:a16="http://schemas.microsoft.com/office/drawing/2014/main" id="{F0AF8A21-D242-2904-CC68-C09642C0E017}"/>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1500" b="96000" l="10000" r="90000">
                        <a14:foregroundMark x1="49500" y1="16000" x2="49500" y2="16000"/>
                        <a14:foregroundMark x1="55500" y1="96000" x2="55500" y2="96000"/>
                        <a14:foregroundMark x1="48000" y1="8500" x2="48000" y2="8500"/>
                        <a14:foregroundMark x1="51500" y1="1500" x2="51500" y2="1500"/>
                      </a14:backgroundRemoval>
                    </a14:imgEffect>
                  </a14:imgLayer>
                </a14:imgProps>
              </a:ext>
              <a:ext uri="{28A0092B-C50C-407E-A947-70E740481C1C}">
                <a14:useLocalDpi xmlns:a14="http://schemas.microsoft.com/office/drawing/2010/main" val="0"/>
              </a:ext>
            </a:extLst>
          </a:blip>
          <a:srcRect/>
          <a:stretch>
            <a:fillRect/>
          </a:stretch>
        </p:blipFill>
        <p:spPr bwMode="auto">
          <a:xfrm>
            <a:off x="128316" y="126113"/>
            <a:ext cx="1083422" cy="10834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12030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5" name="Rectangle 21">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23">
            <a:extLst>
              <a:ext uri="{FF2B5EF4-FFF2-40B4-BE49-F238E27FC236}">
                <a16:creationId xmlns:a16="http://schemas.microsoft.com/office/drawing/2014/main" id="{6B425BBD-042F-4CF8-A9EE-42CC14D25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960575" y="54927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5" name="Content Placeholder 3" descr="A jet flying in the sky&#10;&#10;Description automatically generated with medium confidence">
            <a:extLst>
              <a:ext uri="{FF2B5EF4-FFF2-40B4-BE49-F238E27FC236}">
                <a16:creationId xmlns:a16="http://schemas.microsoft.com/office/drawing/2014/main" id="{65668070-C0AB-F5C8-DFBA-C8C67D4ADFF0}"/>
              </a:ext>
            </a:extLst>
          </p:cNvPr>
          <p:cNvPicPr>
            <a:picLocks noChangeAspect="1"/>
          </p:cNvPicPr>
          <p:nvPr/>
        </p:nvPicPr>
        <p:blipFill rotWithShape="1">
          <a:blip r:embed="rId2"/>
          <a:srcRect r="14076" b="-2"/>
          <a:stretch/>
        </p:blipFill>
        <p:spPr>
          <a:xfrm>
            <a:off x="550863" y="2530474"/>
            <a:ext cx="5773738" cy="3779838"/>
          </a:xfrm>
          <a:custGeom>
            <a:avLst/>
            <a:gdLst/>
            <a:ahLst/>
            <a:cxnLst/>
            <a:rect l="l" t="t" r="r" b="b"/>
            <a:pathLst>
              <a:path w="5773738" h="3779838">
                <a:moveTo>
                  <a:pt x="0" y="0"/>
                </a:moveTo>
                <a:lnTo>
                  <a:pt x="5773738" y="0"/>
                </a:lnTo>
                <a:lnTo>
                  <a:pt x="5773738" y="3779838"/>
                </a:lnTo>
                <a:lnTo>
                  <a:pt x="0" y="3779838"/>
                </a:lnTo>
                <a:close/>
              </a:path>
            </a:pathLst>
          </a:custGeom>
        </p:spPr>
      </p:pic>
      <p:grpSp>
        <p:nvGrpSpPr>
          <p:cNvPr id="37" name="Group 25">
            <a:extLst>
              <a:ext uri="{FF2B5EF4-FFF2-40B4-BE49-F238E27FC236}">
                <a16:creationId xmlns:a16="http://schemas.microsoft.com/office/drawing/2014/main" id="{F8ED97E8-4320-4F9F-8AB2-2EC6D9FC971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80191" y="1665774"/>
            <a:ext cx="1262947" cy="1335600"/>
            <a:chOff x="2678417" y="2427951"/>
            <a:chExt cx="1262947" cy="1335600"/>
          </a:xfrm>
        </p:grpSpPr>
        <p:sp>
          <p:nvSpPr>
            <p:cNvPr id="38" name="Freeform: Shape 26">
              <a:extLst>
                <a:ext uri="{FF2B5EF4-FFF2-40B4-BE49-F238E27FC236}">
                  <a16:creationId xmlns:a16="http://schemas.microsoft.com/office/drawing/2014/main" id="{DDAE1E3F-711D-4F2E-AF4B-0A3CF77C56E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a:off x="2769891" y="2336477"/>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9" name="Oval 27">
              <a:extLst>
                <a:ext uri="{FF2B5EF4-FFF2-40B4-BE49-F238E27FC236}">
                  <a16:creationId xmlns:a16="http://schemas.microsoft.com/office/drawing/2014/main" id="{717A35D9-9F09-4A9F-AD47-CF21151009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a:off x="2784291" y="2683551"/>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3" name="Content Placeholder 2">
            <a:extLst>
              <a:ext uri="{FF2B5EF4-FFF2-40B4-BE49-F238E27FC236}">
                <a16:creationId xmlns:a16="http://schemas.microsoft.com/office/drawing/2014/main" id="{5D1C10AC-67A8-BDEE-9F22-4D13821092AB}"/>
              </a:ext>
            </a:extLst>
          </p:cNvPr>
          <p:cNvSpPr>
            <a:spLocks noGrp="1"/>
          </p:cNvSpPr>
          <p:nvPr>
            <p:ph idx="1"/>
          </p:nvPr>
        </p:nvSpPr>
        <p:spPr>
          <a:xfrm>
            <a:off x="6324601" y="1396178"/>
            <a:ext cx="5850341" cy="3650531"/>
          </a:xfrm>
        </p:spPr>
        <p:txBody>
          <a:bodyPr anchor="t">
            <a:normAutofit/>
          </a:bodyPr>
          <a:lstStyle/>
          <a:p>
            <a:pPr marL="0" indent="0">
              <a:lnSpc>
                <a:spcPct val="100000"/>
              </a:lnSpc>
              <a:buNone/>
            </a:pPr>
            <a:r>
              <a:rPr lang="en-US" sz="4000" dirty="0">
                <a:ln w="0"/>
                <a:solidFill>
                  <a:schemeClr val="tx1"/>
                </a:solidFill>
                <a:effectLst>
                  <a:outerShdw blurRad="38100" dist="19050" dir="2700000" algn="tl" rotWithShape="0">
                    <a:schemeClr val="dk1">
                      <a:alpha val="40000"/>
                    </a:schemeClr>
                  </a:outerShdw>
                </a:effectLst>
              </a:rPr>
              <a:t>This drone has...</a:t>
            </a:r>
          </a:p>
          <a:p>
            <a:pPr lvl="2">
              <a:lnSpc>
                <a:spcPct val="100000"/>
              </a:lnSpc>
            </a:pPr>
            <a:r>
              <a:rPr lang="en-US" sz="2000" dirty="0">
                <a:ln w="0"/>
                <a:solidFill>
                  <a:schemeClr val="tx1"/>
                </a:solidFill>
                <a:effectLst>
                  <a:outerShdw blurRad="38100" dist="19050" dir="2700000" algn="tl" rotWithShape="0">
                    <a:schemeClr val="dk1">
                      <a:alpha val="40000"/>
                    </a:schemeClr>
                  </a:outerShdw>
                </a:effectLst>
              </a:rPr>
              <a:t>SHARP EDGES</a:t>
            </a:r>
          </a:p>
          <a:p>
            <a:pPr lvl="2">
              <a:lnSpc>
                <a:spcPct val="100000"/>
              </a:lnSpc>
            </a:pPr>
            <a:r>
              <a:rPr lang="en-US" sz="2000" dirty="0">
                <a:ln w="0"/>
                <a:solidFill>
                  <a:schemeClr val="tx1"/>
                </a:solidFill>
                <a:effectLst>
                  <a:outerShdw blurRad="38100" dist="19050" dir="2700000" algn="tl" rotWithShape="0">
                    <a:schemeClr val="dk1">
                      <a:alpha val="40000"/>
                    </a:schemeClr>
                  </a:outerShdw>
                </a:effectLst>
              </a:rPr>
              <a:t>WHEELS </a:t>
            </a:r>
          </a:p>
          <a:p>
            <a:pPr lvl="2">
              <a:lnSpc>
                <a:spcPct val="100000"/>
              </a:lnSpc>
            </a:pPr>
            <a:r>
              <a:rPr lang="en-US" sz="2000" dirty="0">
                <a:ln w="0"/>
                <a:solidFill>
                  <a:schemeClr val="tx1"/>
                </a:solidFill>
                <a:effectLst>
                  <a:outerShdw blurRad="38100" dist="19050" dir="2700000" algn="tl" rotWithShape="0">
                    <a:schemeClr val="dk1">
                      <a:alpha val="40000"/>
                    </a:schemeClr>
                  </a:outerShdw>
                </a:effectLst>
              </a:rPr>
              <a:t>BLINKING LIGHTS</a:t>
            </a:r>
          </a:p>
          <a:p>
            <a:pPr lvl="2">
              <a:lnSpc>
                <a:spcPct val="100000"/>
              </a:lnSpc>
            </a:pPr>
            <a:r>
              <a:rPr lang="en-US" sz="2000" dirty="0">
                <a:ln w="0"/>
                <a:solidFill>
                  <a:schemeClr val="tx1"/>
                </a:solidFill>
                <a:effectLst>
                  <a:outerShdw blurRad="38100" dist="19050" dir="2700000" algn="tl" rotWithShape="0">
                    <a:schemeClr val="dk1">
                      <a:alpha val="40000"/>
                    </a:schemeClr>
                  </a:outerShdw>
                </a:effectLst>
              </a:rPr>
              <a:t>NO BEAK </a:t>
            </a:r>
          </a:p>
          <a:p>
            <a:pPr lvl="2">
              <a:lnSpc>
                <a:spcPct val="100000"/>
              </a:lnSpc>
            </a:pPr>
            <a:r>
              <a:rPr lang="en-US" sz="2000" dirty="0">
                <a:ln w="0"/>
                <a:solidFill>
                  <a:schemeClr val="tx1"/>
                </a:solidFill>
                <a:effectLst>
                  <a:outerShdw blurRad="38100" dist="19050" dir="2700000" algn="tl" rotWithShape="0">
                    <a:schemeClr val="dk1">
                      <a:alpha val="40000"/>
                    </a:schemeClr>
                  </a:outerShdw>
                </a:effectLst>
              </a:rPr>
              <a:t>NO FEATHERS</a:t>
            </a:r>
          </a:p>
          <a:p>
            <a:pPr lvl="1">
              <a:lnSpc>
                <a:spcPct val="100000"/>
              </a:lnSpc>
            </a:pPr>
            <a:endParaRPr lang="en-US" sz="2000" dirty="0">
              <a:ln w="0"/>
              <a:solidFill>
                <a:schemeClr val="tx1"/>
              </a:solidFill>
              <a:effectLst>
                <a:outerShdw blurRad="38100" dist="19050" dir="2700000" algn="tl" rotWithShape="0">
                  <a:schemeClr val="dk1">
                    <a:alpha val="40000"/>
                  </a:schemeClr>
                </a:outerShdw>
              </a:effectLst>
            </a:endParaRPr>
          </a:p>
        </p:txBody>
      </p:sp>
      <p:grpSp>
        <p:nvGrpSpPr>
          <p:cNvPr id="40" name="Group 29">
            <a:extLst>
              <a:ext uri="{FF2B5EF4-FFF2-40B4-BE49-F238E27FC236}">
                <a16:creationId xmlns:a16="http://schemas.microsoft.com/office/drawing/2014/main" id="{3F071BFC-FCD5-404E-90E6-D5965577477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724513" y="5071998"/>
            <a:ext cx="1980000" cy="1336764"/>
            <a:chOff x="7285270" y="3781428"/>
            <a:chExt cx="1980000" cy="1336764"/>
          </a:xfrm>
        </p:grpSpPr>
        <p:sp>
          <p:nvSpPr>
            <p:cNvPr id="31" name="Freeform: Shape 30">
              <a:extLst>
                <a:ext uri="{FF2B5EF4-FFF2-40B4-BE49-F238E27FC236}">
                  <a16:creationId xmlns:a16="http://schemas.microsoft.com/office/drawing/2014/main" id="{BA0B934F-9437-4904-A573-FD6F8B81F33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a:off x="7285270" y="3781428"/>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54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2" name="Freeform: Shape 31">
              <a:extLst>
                <a:ext uri="{FF2B5EF4-FFF2-40B4-BE49-F238E27FC236}">
                  <a16:creationId xmlns:a16="http://schemas.microsoft.com/office/drawing/2014/main" id="{E0204A86-ED4C-4DD3-9013-C7A4EFF920E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a:off x="7351895" y="3784117"/>
              <a:ext cx="1853969" cy="1042921"/>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3" name="Oval 32">
              <a:extLst>
                <a:ext uri="{FF2B5EF4-FFF2-40B4-BE49-F238E27FC236}">
                  <a16:creationId xmlns:a16="http://schemas.microsoft.com/office/drawing/2014/main" id="{69EEA625-9D71-403F-B693-78E333447C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7997401" y="4831348"/>
              <a:ext cx="107098" cy="466589"/>
            </a:xfrm>
            <a:prstGeom prst="ellipse">
              <a:avLst/>
            </a:prstGeom>
            <a:solidFill>
              <a:schemeClr val="bg2"/>
            </a:solidFill>
            <a:ln>
              <a:noFill/>
            </a:ln>
            <a:effectLst>
              <a:innerShdw blurRad="63500" dist="254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4" name="Oval 33">
              <a:extLst>
                <a:ext uri="{FF2B5EF4-FFF2-40B4-BE49-F238E27FC236}">
                  <a16:creationId xmlns:a16="http://schemas.microsoft.com/office/drawing/2014/main" id="{425D8F7F-021F-459C-87EB-5AF697DC3B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8978427" y="3850321"/>
              <a:ext cx="107098" cy="466589"/>
            </a:xfrm>
            <a:prstGeom prst="ellipse">
              <a:avLst/>
            </a:prstGeom>
            <a:solidFill>
              <a:schemeClr val="bg2"/>
            </a:solidFill>
            <a:ln>
              <a:noFill/>
            </a:ln>
            <a:effectLst>
              <a:innerShdw blurRad="63500" dist="254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pic>
        <p:nvPicPr>
          <p:cNvPr id="2" name="Picture 2" descr="Silicon Quantum Computing | LinkedIn">
            <a:extLst>
              <a:ext uri="{FF2B5EF4-FFF2-40B4-BE49-F238E27FC236}">
                <a16:creationId xmlns:a16="http://schemas.microsoft.com/office/drawing/2014/main" id="{E3609ABD-AA28-9FC4-DCF8-79D66C56126D}"/>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500" b="96000" l="10000" r="90000">
                        <a14:foregroundMark x1="49500" y1="16000" x2="49500" y2="16000"/>
                        <a14:foregroundMark x1="55500" y1="96000" x2="55500" y2="96000"/>
                        <a14:foregroundMark x1="48000" y1="8500" x2="48000" y2="8500"/>
                        <a14:foregroundMark x1="51500" y1="1500" x2="51500" y2="1500"/>
                      </a14:backgroundRemoval>
                    </a14:imgEffect>
                  </a14:imgLayer>
                </a14:imgProps>
              </a:ext>
              <a:ext uri="{28A0092B-C50C-407E-A947-70E740481C1C}">
                <a14:useLocalDpi xmlns:a14="http://schemas.microsoft.com/office/drawing/2010/main" val="0"/>
              </a:ext>
            </a:extLst>
          </a:blip>
          <a:srcRect/>
          <a:stretch>
            <a:fillRect/>
          </a:stretch>
        </p:blipFill>
        <p:spPr bwMode="auto">
          <a:xfrm>
            <a:off x="11044856" y="187564"/>
            <a:ext cx="1083422" cy="10834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6549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5" name="Rectangle 21">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23">
            <a:extLst>
              <a:ext uri="{FF2B5EF4-FFF2-40B4-BE49-F238E27FC236}">
                <a16:creationId xmlns:a16="http://schemas.microsoft.com/office/drawing/2014/main" id="{6B425BBD-042F-4CF8-A9EE-42CC14D25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960575" y="54927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5" name="Content Placeholder 3" descr="A jet flying in the sky&#10;&#10;Description automatically generated with medium confidence">
            <a:extLst>
              <a:ext uri="{FF2B5EF4-FFF2-40B4-BE49-F238E27FC236}">
                <a16:creationId xmlns:a16="http://schemas.microsoft.com/office/drawing/2014/main" id="{65668070-C0AB-F5C8-DFBA-C8C67D4ADFF0}"/>
              </a:ext>
            </a:extLst>
          </p:cNvPr>
          <p:cNvPicPr>
            <a:picLocks noChangeAspect="1"/>
          </p:cNvPicPr>
          <p:nvPr/>
        </p:nvPicPr>
        <p:blipFill rotWithShape="1">
          <a:blip r:embed="rId2"/>
          <a:srcRect r="14076" b="-2"/>
          <a:stretch/>
        </p:blipFill>
        <p:spPr>
          <a:xfrm>
            <a:off x="4835203" y="561216"/>
            <a:ext cx="2530647" cy="1656715"/>
          </a:xfrm>
          <a:custGeom>
            <a:avLst/>
            <a:gdLst/>
            <a:ahLst/>
            <a:cxnLst/>
            <a:rect l="l" t="t" r="r" b="b"/>
            <a:pathLst>
              <a:path w="5773738" h="3779838">
                <a:moveTo>
                  <a:pt x="0" y="0"/>
                </a:moveTo>
                <a:lnTo>
                  <a:pt x="5773738" y="0"/>
                </a:lnTo>
                <a:lnTo>
                  <a:pt x="5773738" y="3779838"/>
                </a:lnTo>
                <a:lnTo>
                  <a:pt x="0" y="3779838"/>
                </a:lnTo>
                <a:close/>
              </a:path>
            </a:pathLst>
          </a:custGeom>
        </p:spPr>
      </p:pic>
      <p:grpSp>
        <p:nvGrpSpPr>
          <p:cNvPr id="37" name="Group 25">
            <a:extLst>
              <a:ext uri="{FF2B5EF4-FFF2-40B4-BE49-F238E27FC236}">
                <a16:creationId xmlns:a16="http://schemas.microsoft.com/office/drawing/2014/main" id="{F8ED97E8-4320-4F9F-8AB2-2EC6D9FC971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80191" y="1665774"/>
            <a:ext cx="1262947" cy="1335600"/>
            <a:chOff x="2678417" y="2427951"/>
            <a:chExt cx="1262947" cy="1335600"/>
          </a:xfrm>
        </p:grpSpPr>
        <p:sp>
          <p:nvSpPr>
            <p:cNvPr id="38" name="Freeform: Shape 26">
              <a:extLst>
                <a:ext uri="{FF2B5EF4-FFF2-40B4-BE49-F238E27FC236}">
                  <a16:creationId xmlns:a16="http://schemas.microsoft.com/office/drawing/2014/main" id="{DDAE1E3F-711D-4F2E-AF4B-0A3CF77C56E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a:off x="2769891" y="2336477"/>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9" name="Oval 27">
              <a:extLst>
                <a:ext uri="{FF2B5EF4-FFF2-40B4-BE49-F238E27FC236}">
                  <a16:creationId xmlns:a16="http://schemas.microsoft.com/office/drawing/2014/main" id="{717A35D9-9F09-4A9F-AD47-CF21151009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a:off x="2784291" y="2683551"/>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40" name="Group 29">
            <a:extLst>
              <a:ext uri="{FF2B5EF4-FFF2-40B4-BE49-F238E27FC236}">
                <a16:creationId xmlns:a16="http://schemas.microsoft.com/office/drawing/2014/main" id="{3F071BFC-FCD5-404E-90E6-D5965577477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724513" y="5071998"/>
            <a:ext cx="1980000" cy="1336764"/>
            <a:chOff x="7285270" y="3781428"/>
            <a:chExt cx="1980000" cy="1336764"/>
          </a:xfrm>
        </p:grpSpPr>
        <p:sp>
          <p:nvSpPr>
            <p:cNvPr id="31" name="Freeform: Shape 30">
              <a:extLst>
                <a:ext uri="{FF2B5EF4-FFF2-40B4-BE49-F238E27FC236}">
                  <a16:creationId xmlns:a16="http://schemas.microsoft.com/office/drawing/2014/main" id="{BA0B934F-9437-4904-A573-FD6F8B81F33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a:off x="7285270" y="3781428"/>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54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2" name="Freeform: Shape 31">
              <a:extLst>
                <a:ext uri="{FF2B5EF4-FFF2-40B4-BE49-F238E27FC236}">
                  <a16:creationId xmlns:a16="http://schemas.microsoft.com/office/drawing/2014/main" id="{E0204A86-ED4C-4DD3-9013-C7A4EFF920E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a:off x="7351895" y="3784117"/>
              <a:ext cx="1853969" cy="1042921"/>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3" name="Oval 32">
              <a:extLst>
                <a:ext uri="{FF2B5EF4-FFF2-40B4-BE49-F238E27FC236}">
                  <a16:creationId xmlns:a16="http://schemas.microsoft.com/office/drawing/2014/main" id="{69EEA625-9D71-403F-B693-78E333447C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7997401" y="4831348"/>
              <a:ext cx="107098" cy="466589"/>
            </a:xfrm>
            <a:prstGeom prst="ellipse">
              <a:avLst/>
            </a:prstGeom>
            <a:solidFill>
              <a:schemeClr val="bg2"/>
            </a:solidFill>
            <a:ln>
              <a:noFill/>
            </a:ln>
            <a:effectLst>
              <a:innerShdw blurRad="63500" dist="254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4" name="Oval 33">
              <a:extLst>
                <a:ext uri="{FF2B5EF4-FFF2-40B4-BE49-F238E27FC236}">
                  <a16:creationId xmlns:a16="http://schemas.microsoft.com/office/drawing/2014/main" id="{425D8F7F-021F-459C-87EB-5AF697DC3B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8978427" y="3850321"/>
              <a:ext cx="107098" cy="466589"/>
            </a:xfrm>
            <a:prstGeom prst="ellipse">
              <a:avLst/>
            </a:prstGeom>
            <a:solidFill>
              <a:schemeClr val="bg2"/>
            </a:solidFill>
            <a:ln>
              <a:noFill/>
            </a:ln>
            <a:effectLst>
              <a:innerShdw blurRad="63500" dist="254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pic>
        <p:nvPicPr>
          <p:cNvPr id="4" name="Graphic 3" descr="Packing Box Open outline">
            <a:extLst>
              <a:ext uri="{FF2B5EF4-FFF2-40B4-BE49-F238E27FC236}">
                <a16:creationId xmlns:a16="http://schemas.microsoft.com/office/drawing/2014/main" id="{D412B940-A2AB-2569-4879-C5237CA0DD4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703526" y="3774356"/>
            <a:ext cx="2794000" cy="2794000"/>
          </a:xfrm>
          <a:prstGeom prst="rect">
            <a:avLst/>
          </a:prstGeom>
        </p:spPr>
      </p:pic>
      <p:cxnSp>
        <p:nvCxnSpPr>
          <p:cNvPr id="9" name="Straight Arrow Connector 8">
            <a:extLst>
              <a:ext uri="{FF2B5EF4-FFF2-40B4-BE49-F238E27FC236}">
                <a16:creationId xmlns:a16="http://schemas.microsoft.com/office/drawing/2014/main" id="{2714DBF1-0B54-54A7-6F1F-24FAF439DE3A}"/>
              </a:ext>
            </a:extLst>
          </p:cNvPr>
          <p:cNvCxnSpPr>
            <a:cxnSpLocks/>
          </p:cNvCxnSpPr>
          <p:nvPr/>
        </p:nvCxnSpPr>
        <p:spPr>
          <a:xfrm>
            <a:off x="6100526" y="2482863"/>
            <a:ext cx="0" cy="2334172"/>
          </a:xfrm>
          <a:prstGeom prst="straightConnector1">
            <a:avLst/>
          </a:prstGeom>
          <a:ln w="76200">
            <a:solidFill>
              <a:schemeClr val="tx1"/>
            </a:solidFill>
            <a:tailEnd type="triangle"/>
          </a:ln>
          <a:effectLst>
            <a:outerShdw blurRad="63500" sx="102000" sy="102000" algn="ctr" rotWithShape="0">
              <a:prstClr val="black"/>
            </a:outerShdw>
          </a:effectLst>
        </p:spPr>
        <p:style>
          <a:lnRef idx="3">
            <a:schemeClr val="dk1"/>
          </a:lnRef>
          <a:fillRef idx="0">
            <a:schemeClr val="dk1"/>
          </a:fillRef>
          <a:effectRef idx="2">
            <a:schemeClr val="dk1"/>
          </a:effectRef>
          <a:fontRef idx="minor">
            <a:schemeClr val="tx1"/>
          </a:fontRef>
        </p:style>
      </p:cxnSp>
      <p:pic>
        <p:nvPicPr>
          <p:cNvPr id="10" name="Picture 2" descr="Silicon Quantum Computing | LinkedIn">
            <a:extLst>
              <a:ext uri="{FF2B5EF4-FFF2-40B4-BE49-F238E27FC236}">
                <a16:creationId xmlns:a16="http://schemas.microsoft.com/office/drawing/2014/main" id="{D0623DF8-97BE-2B7D-52B4-3DB25B78D376}"/>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1500" b="96000" l="10000" r="90000">
                        <a14:foregroundMark x1="49500" y1="16000" x2="49500" y2="16000"/>
                        <a14:foregroundMark x1="55500" y1="96000" x2="55500" y2="96000"/>
                        <a14:foregroundMark x1="48000" y1="8500" x2="48000" y2="8500"/>
                        <a14:foregroundMark x1="51500" y1="1500" x2="51500" y2="1500"/>
                      </a14:backgroundRemoval>
                    </a14:imgEffect>
                  </a14:imgLayer>
                </a14:imgProps>
              </a:ext>
              <a:ext uri="{28A0092B-C50C-407E-A947-70E740481C1C}">
                <a14:useLocalDpi xmlns:a14="http://schemas.microsoft.com/office/drawing/2010/main" val="0"/>
              </a:ext>
            </a:extLst>
          </a:blip>
          <a:srcRect/>
          <a:stretch>
            <a:fillRect/>
          </a:stretch>
        </p:blipFill>
        <p:spPr bwMode="auto">
          <a:xfrm>
            <a:off x="11044856" y="187564"/>
            <a:ext cx="1083422" cy="1083422"/>
          </a:xfrm>
          <a:prstGeom prst="rect">
            <a:avLst/>
          </a:prstGeom>
          <a:noFill/>
          <a:extLst>
            <a:ext uri="{909E8E84-426E-40DD-AFC4-6F175D3DCCD1}">
              <a14:hiddenFill xmlns:a14="http://schemas.microsoft.com/office/drawing/2010/main">
                <a:solidFill>
                  <a:srgbClr val="FFFFFF"/>
                </a:solidFill>
              </a14:hiddenFill>
            </a:ext>
          </a:extLst>
        </p:spPr>
      </p:pic>
      <p:sp>
        <p:nvSpPr>
          <p:cNvPr id="11" name="Oval 10">
            <a:extLst>
              <a:ext uri="{FF2B5EF4-FFF2-40B4-BE49-F238E27FC236}">
                <a16:creationId xmlns:a16="http://schemas.microsoft.com/office/drawing/2014/main" id="{58288079-EEED-83B8-83CA-664BE6529262}"/>
              </a:ext>
            </a:extLst>
          </p:cNvPr>
          <p:cNvSpPr/>
          <p:nvPr/>
        </p:nvSpPr>
        <p:spPr>
          <a:xfrm>
            <a:off x="2952376" y="5307108"/>
            <a:ext cx="519952" cy="557232"/>
          </a:xfrm>
          <a:prstGeom prst="ellipse">
            <a:avLst/>
          </a:prstGeom>
          <a:solidFill>
            <a:srgbClr val="1B19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 name="Parallelogram 12">
            <a:extLst>
              <a:ext uri="{FF2B5EF4-FFF2-40B4-BE49-F238E27FC236}">
                <a16:creationId xmlns:a16="http://schemas.microsoft.com/office/drawing/2014/main" id="{4A1FE1A8-7DB8-AA60-023E-FACA7A441626}"/>
              </a:ext>
            </a:extLst>
          </p:cNvPr>
          <p:cNvSpPr/>
          <p:nvPr/>
        </p:nvSpPr>
        <p:spPr>
          <a:xfrm rot="20692616">
            <a:off x="6164287" y="5756792"/>
            <a:ext cx="394580" cy="331522"/>
          </a:xfrm>
          <a:prstGeom prst="parallelogram">
            <a:avLst/>
          </a:prstGeom>
          <a:solidFill>
            <a:srgbClr val="1B19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8" name="TextBox 17">
            <a:extLst>
              <a:ext uri="{FF2B5EF4-FFF2-40B4-BE49-F238E27FC236}">
                <a16:creationId xmlns:a16="http://schemas.microsoft.com/office/drawing/2014/main" id="{84377CE3-0680-60A0-22B3-6AABE69AEF38}"/>
              </a:ext>
            </a:extLst>
          </p:cNvPr>
          <p:cNvSpPr txBox="1"/>
          <p:nvPr/>
        </p:nvSpPr>
        <p:spPr>
          <a:xfrm rot="19687062">
            <a:off x="6080802" y="5834548"/>
            <a:ext cx="761747" cy="261610"/>
          </a:xfrm>
          <a:prstGeom prst="rect">
            <a:avLst/>
          </a:prstGeom>
          <a:noFill/>
        </p:spPr>
        <p:txBody>
          <a:bodyPr wrap="square" rtlCol="0">
            <a:spAutoFit/>
          </a:bodyPr>
          <a:lstStyle/>
          <a:p>
            <a:r>
              <a:rPr lang="en-US" sz="1100" dirty="0">
                <a:ln w="0"/>
                <a:effectLst>
                  <a:outerShdw blurRad="38100" dist="19050" dir="2700000" algn="tl" rotWithShape="0">
                    <a:schemeClr val="dk1">
                      <a:alpha val="40000"/>
                    </a:schemeClr>
                  </a:outerShdw>
                </a:effectLst>
              </a:rPr>
              <a:t>NO BEAK</a:t>
            </a:r>
            <a:endParaRPr lang="en-AU" sz="1100" dirty="0"/>
          </a:p>
        </p:txBody>
      </p:sp>
      <p:sp>
        <p:nvSpPr>
          <p:cNvPr id="19" name="TextBox 18">
            <a:extLst>
              <a:ext uri="{FF2B5EF4-FFF2-40B4-BE49-F238E27FC236}">
                <a16:creationId xmlns:a16="http://schemas.microsoft.com/office/drawing/2014/main" id="{3B8A09F1-10FC-2A15-D94B-12458ADC78FB}"/>
              </a:ext>
            </a:extLst>
          </p:cNvPr>
          <p:cNvSpPr txBox="1"/>
          <p:nvPr/>
        </p:nvSpPr>
        <p:spPr>
          <a:xfrm rot="19687062">
            <a:off x="6028423" y="5549383"/>
            <a:ext cx="1005058" cy="261610"/>
          </a:xfrm>
          <a:prstGeom prst="rect">
            <a:avLst/>
          </a:prstGeom>
          <a:noFill/>
          <a:ln>
            <a:noFill/>
          </a:ln>
          <a:effectLst/>
        </p:spPr>
        <p:txBody>
          <a:bodyPr wrap="square" rtlCol="0">
            <a:spAutoFit/>
          </a:bodyPr>
          <a:lstStyle/>
          <a:p>
            <a:r>
              <a:rPr lang="en-US" sz="1100" dirty="0">
                <a:ln w="0"/>
              </a:rPr>
              <a:t>NO FEATHERS</a:t>
            </a:r>
            <a:endParaRPr lang="en-AU" sz="1100" dirty="0"/>
          </a:p>
        </p:txBody>
      </p:sp>
      <p:sp>
        <p:nvSpPr>
          <p:cNvPr id="21" name="TextBox 20">
            <a:extLst>
              <a:ext uri="{FF2B5EF4-FFF2-40B4-BE49-F238E27FC236}">
                <a16:creationId xmlns:a16="http://schemas.microsoft.com/office/drawing/2014/main" id="{2A8A77A9-469C-A8DB-7A98-EE374597157B}"/>
              </a:ext>
            </a:extLst>
          </p:cNvPr>
          <p:cNvSpPr txBox="1"/>
          <p:nvPr/>
        </p:nvSpPr>
        <p:spPr>
          <a:xfrm rot="1837386">
            <a:off x="5184902" y="5483651"/>
            <a:ext cx="678391" cy="430887"/>
          </a:xfrm>
          <a:prstGeom prst="rect">
            <a:avLst/>
          </a:prstGeom>
          <a:noFill/>
        </p:spPr>
        <p:txBody>
          <a:bodyPr wrap="none" rtlCol="0">
            <a:spAutoFit/>
          </a:bodyPr>
          <a:lstStyle/>
          <a:p>
            <a:r>
              <a:rPr lang="en-US" sz="1100" dirty="0">
                <a:ln w="0"/>
                <a:solidFill>
                  <a:schemeClr val="tx1"/>
                </a:solidFill>
              </a:rPr>
              <a:t>WHEELS</a:t>
            </a:r>
          </a:p>
          <a:p>
            <a:endParaRPr lang="en-AU" sz="1100" dirty="0"/>
          </a:p>
        </p:txBody>
      </p:sp>
      <p:sp>
        <p:nvSpPr>
          <p:cNvPr id="22" name="TextBox 21">
            <a:extLst>
              <a:ext uri="{FF2B5EF4-FFF2-40B4-BE49-F238E27FC236}">
                <a16:creationId xmlns:a16="http://schemas.microsoft.com/office/drawing/2014/main" id="{6FB16381-BA81-1D60-772A-6867581950B3}"/>
              </a:ext>
            </a:extLst>
          </p:cNvPr>
          <p:cNvSpPr txBox="1"/>
          <p:nvPr/>
        </p:nvSpPr>
        <p:spPr>
          <a:xfrm rot="1837386">
            <a:off x="5132644" y="5786057"/>
            <a:ext cx="1013419" cy="430887"/>
          </a:xfrm>
          <a:prstGeom prst="rect">
            <a:avLst/>
          </a:prstGeom>
          <a:noFill/>
        </p:spPr>
        <p:txBody>
          <a:bodyPr wrap="none" rtlCol="0">
            <a:spAutoFit/>
          </a:bodyPr>
          <a:lstStyle/>
          <a:p>
            <a:r>
              <a:rPr lang="en-US" sz="1100" dirty="0">
                <a:ln w="0"/>
                <a:solidFill>
                  <a:schemeClr val="tx1"/>
                </a:solidFill>
                <a:effectLst>
                  <a:outerShdw blurRad="38100" dist="19050" dir="2700000" algn="tl" rotWithShape="0">
                    <a:schemeClr val="dk1">
                      <a:alpha val="40000"/>
                    </a:schemeClr>
                  </a:outerShdw>
                </a:effectLst>
              </a:rPr>
              <a:t>SHARP EDGES</a:t>
            </a:r>
          </a:p>
          <a:p>
            <a:endParaRPr lang="en-AU" sz="1100" dirty="0"/>
          </a:p>
        </p:txBody>
      </p:sp>
      <p:sp>
        <p:nvSpPr>
          <p:cNvPr id="24" name="TextBox 23">
            <a:extLst>
              <a:ext uri="{FF2B5EF4-FFF2-40B4-BE49-F238E27FC236}">
                <a16:creationId xmlns:a16="http://schemas.microsoft.com/office/drawing/2014/main" id="{02339654-73E4-7307-8F77-CEF8B1C8BCD8}"/>
              </a:ext>
            </a:extLst>
          </p:cNvPr>
          <p:cNvSpPr txBox="1"/>
          <p:nvPr/>
        </p:nvSpPr>
        <p:spPr>
          <a:xfrm>
            <a:off x="2335158" y="1270986"/>
            <a:ext cx="2033641" cy="369332"/>
          </a:xfrm>
          <a:prstGeom prst="rect">
            <a:avLst/>
          </a:prstGeom>
          <a:noFill/>
          <a:ln w="9525">
            <a:solidFill>
              <a:schemeClr val="tx1"/>
            </a:solidFill>
          </a:ln>
        </p:spPr>
        <p:txBody>
          <a:bodyPr wrap="square" rtlCol="0">
            <a:spAutoFit/>
          </a:bodyPr>
          <a:lstStyle/>
          <a:p>
            <a:pPr algn="ctr"/>
            <a:r>
              <a:rPr lang="en-US" dirty="0"/>
              <a:t>Dense information</a:t>
            </a:r>
            <a:endParaRPr lang="en-AU" dirty="0"/>
          </a:p>
        </p:txBody>
      </p:sp>
      <p:sp>
        <p:nvSpPr>
          <p:cNvPr id="27" name="TextBox 26">
            <a:extLst>
              <a:ext uri="{FF2B5EF4-FFF2-40B4-BE49-F238E27FC236}">
                <a16:creationId xmlns:a16="http://schemas.microsoft.com/office/drawing/2014/main" id="{6A12F1EF-0C3D-26BE-54CD-AD26D58D6C8B}"/>
              </a:ext>
            </a:extLst>
          </p:cNvPr>
          <p:cNvSpPr txBox="1"/>
          <p:nvPr/>
        </p:nvSpPr>
        <p:spPr>
          <a:xfrm>
            <a:off x="6990462" y="3034131"/>
            <a:ext cx="5405120" cy="523220"/>
          </a:xfrm>
          <a:prstGeom prst="rect">
            <a:avLst/>
          </a:prstGeom>
          <a:noFill/>
        </p:spPr>
        <p:txBody>
          <a:bodyPr wrap="square" rtlCol="0">
            <a:spAutoFit/>
          </a:bodyPr>
          <a:lstStyle/>
          <a:p>
            <a:r>
              <a:rPr lang="en-US" sz="2800" dirty="0" err="1"/>
              <a:t>Summarising</a:t>
            </a:r>
            <a:r>
              <a:rPr lang="en-US" sz="2800" dirty="0"/>
              <a:t> information</a:t>
            </a:r>
            <a:endParaRPr lang="en-AU" sz="2800" dirty="0"/>
          </a:p>
        </p:txBody>
      </p:sp>
    </p:spTree>
    <p:extLst>
      <p:ext uri="{BB962C8B-B14F-4D97-AF65-F5344CB8AC3E}">
        <p14:creationId xmlns:p14="http://schemas.microsoft.com/office/powerpoint/2010/main" val="987517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1" grpId="0"/>
      <p:bldP spid="22" grpId="0"/>
      <p:bldP spid="24" grpId="0" animBg="1"/>
      <p:bldP spid="27"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5" name="Rectangle 21">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23">
            <a:extLst>
              <a:ext uri="{FF2B5EF4-FFF2-40B4-BE49-F238E27FC236}">
                <a16:creationId xmlns:a16="http://schemas.microsoft.com/office/drawing/2014/main" id="{6B425BBD-042F-4CF8-A9EE-42CC14D25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960575" y="54927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37" name="Group 25">
            <a:extLst>
              <a:ext uri="{FF2B5EF4-FFF2-40B4-BE49-F238E27FC236}">
                <a16:creationId xmlns:a16="http://schemas.microsoft.com/office/drawing/2014/main" id="{F8ED97E8-4320-4F9F-8AB2-2EC6D9FC971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80191" y="1665774"/>
            <a:ext cx="1262947" cy="1335600"/>
            <a:chOff x="2678417" y="2427951"/>
            <a:chExt cx="1262947" cy="1335600"/>
          </a:xfrm>
        </p:grpSpPr>
        <p:sp>
          <p:nvSpPr>
            <p:cNvPr id="38" name="Freeform: Shape 26">
              <a:extLst>
                <a:ext uri="{FF2B5EF4-FFF2-40B4-BE49-F238E27FC236}">
                  <a16:creationId xmlns:a16="http://schemas.microsoft.com/office/drawing/2014/main" id="{DDAE1E3F-711D-4F2E-AF4B-0A3CF77C56E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a:off x="2769891" y="2336477"/>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9" name="Oval 27">
              <a:extLst>
                <a:ext uri="{FF2B5EF4-FFF2-40B4-BE49-F238E27FC236}">
                  <a16:creationId xmlns:a16="http://schemas.microsoft.com/office/drawing/2014/main" id="{717A35D9-9F09-4A9F-AD47-CF21151009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a:off x="2784291" y="2683551"/>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40" name="Group 29">
            <a:extLst>
              <a:ext uri="{FF2B5EF4-FFF2-40B4-BE49-F238E27FC236}">
                <a16:creationId xmlns:a16="http://schemas.microsoft.com/office/drawing/2014/main" id="{3F071BFC-FCD5-404E-90E6-D5965577477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724513" y="5071998"/>
            <a:ext cx="1980000" cy="1336764"/>
            <a:chOff x="7285270" y="3781428"/>
            <a:chExt cx="1980000" cy="1336764"/>
          </a:xfrm>
        </p:grpSpPr>
        <p:sp>
          <p:nvSpPr>
            <p:cNvPr id="31" name="Freeform: Shape 30">
              <a:extLst>
                <a:ext uri="{FF2B5EF4-FFF2-40B4-BE49-F238E27FC236}">
                  <a16:creationId xmlns:a16="http://schemas.microsoft.com/office/drawing/2014/main" id="{BA0B934F-9437-4904-A573-FD6F8B81F33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a:off x="7285270" y="3781428"/>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54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2" name="Freeform: Shape 31">
              <a:extLst>
                <a:ext uri="{FF2B5EF4-FFF2-40B4-BE49-F238E27FC236}">
                  <a16:creationId xmlns:a16="http://schemas.microsoft.com/office/drawing/2014/main" id="{E0204A86-ED4C-4DD3-9013-C7A4EFF920E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a:off x="7351895" y="3784117"/>
              <a:ext cx="1853969" cy="1042921"/>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3" name="Oval 32">
              <a:extLst>
                <a:ext uri="{FF2B5EF4-FFF2-40B4-BE49-F238E27FC236}">
                  <a16:creationId xmlns:a16="http://schemas.microsoft.com/office/drawing/2014/main" id="{69EEA625-9D71-403F-B693-78E333447C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7997401" y="4831348"/>
              <a:ext cx="107098" cy="466589"/>
            </a:xfrm>
            <a:prstGeom prst="ellipse">
              <a:avLst/>
            </a:prstGeom>
            <a:solidFill>
              <a:schemeClr val="bg2"/>
            </a:solidFill>
            <a:ln>
              <a:noFill/>
            </a:ln>
            <a:effectLst>
              <a:innerShdw blurRad="63500" dist="254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4" name="Oval 33">
              <a:extLst>
                <a:ext uri="{FF2B5EF4-FFF2-40B4-BE49-F238E27FC236}">
                  <a16:creationId xmlns:a16="http://schemas.microsoft.com/office/drawing/2014/main" id="{425D8F7F-021F-459C-87EB-5AF697DC3B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8978427" y="3850321"/>
              <a:ext cx="107098" cy="466589"/>
            </a:xfrm>
            <a:prstGeom prst="ellipse">
              <a:avLst/>
            </a:prstGeom>
            <a:solidFill>
              <a:schemeClr val="bg2"/>
            </a:solidFill>
            <a:ln>
              <a:noFill/>
            </a:ln>
            <a:effectLst>
              <a:innerShdw blurRad="63500" dist="254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pic>
        <p:nvPicPr>
          <p:cNvPr id="7" name="Graphic 6" descr="Box outline">
            <a:extLst>
              <a:ext uri="{FF2B5EF4-FFF2-40B4-BE49-F238E27FC236}">
                <a16:creationId xmlns:a16="http://schemas.microsoft.com/office/drawing/2014/main" id="{E609AFB1-8080-662A-B777-4033AC416ED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827542" y="4099863"/>
            <a:ext cx="2483263" cy="2468494"/>
          </a:xfrm>
          <a:prstGeom prst="rect">
            <a:avLst/>
          </a:prstGeom>
        </p:spPr>
      </p:pic>
      <p:pic>
        <p:nvPicPr>
          <p:cNvPr id="10" name="Picture 2" descr="Silicon Quantum Computing | LinkedIn">
            <a:extLst>
              <a:ext uri="{FF2B5EF4-FFF2-40B4-BE49-F238E27FC236}">
                <a16:creationId xmlns:a16="http://schemas.microsoft.com/office/drawing/2014/main" id="{D0623DF8-97BE-2B7D-52B4-3DB25B78D376}"/>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1500" b="96000" l="10000" r="90000">
                        <a14:foregroundMark x1="49500" y1="16000" x2="49500" y2="16000"/>
                        <a14:foregroundMark x1="55500" y1="96000" x2="55500" y2="96000"/>
                        <a14:foregroundMark x1="48000" y1="8500" x2="48000" y2="8500"/>
                        <a14:foregroundMark x1="51500" y1="1500" x2="51500" y2="1500"/>
                      </a14:backgroundRemoval>
                    </a14:imgEffect>
                  </a14:imgLayer>
                </a14:imgProps>
              </a:ext>
              <a:ext uri="{28A0092B-C50C-407E-A947-70E740481C1C}">
                <a14:useLocalDpi xmlns:a14="http://schemas.microsoft.com/office/drawing/2010/main" val="0"/>
              </a:ext>
            </a:extLst>
          </a:blip>
          <a:srcRect/>
          <a:stretch>
            <a:fillRect/>
          </a:stretch>
        </p:blipFill>
        <p:spPr bwMode="auto">
          <a:xfrm>
            <a:off x="11044856" y="187564"/>
            <a:ext cx="1083422" cy="1083422"/>
          </a:xfrm>
          <a:prstGeom prst="rect">
            <a:avLst/>
          </a:prstGeom>
          <a:noFill/>
          <a:extLst>
            <a:ext uri="{909E8E84-426E-40DD-AFC4-6F175D3DCCD1}">
              <a14:hiddenFill xmlns:a14="http://schemas.microsoft.com/office/drawing/2010/main">
                <a:solidFill>
                  <a:srgbClr val="FFFFFF"/>
                </a:solidFill>
              </a14:hiddenFill>
            </a:ext>
          </a:extLst>
        </p:spPr>
      </p:pic>
      <p:sp>
        <p:nvSpPr>
          <p:cNvPr id="2" name="Oval 1">
            <a:extLst>
              <a:ext uri="{FF2B5EF4-FFF2-40B4-BE49-F238E27FC236}">
                <a16:creationId xmlns:a16="http://schemas.microsoft.com/office/drawing/2014/main" id="{E339D386-E517-6125-3891-E50116D59708}"/>
              </a:ext>
            </a:extLst>
          </p:cNvPr>
          <p:cNvSpPr/>
          <p:nvPr/>
        </p:nvSpPr>
        <p:spPr>
          <a:xfrm>
            <a:off x="2952376" y="5307108"/>
            <a:ext cx="519952" cy="557232"/>
          </a:xfrm>
          <a:prstGeom prst="ellipse">
            <a:avLst/>
          </a:prstGeom>
          <a:solidFill>
            <a:srgbClr val="1B19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 name="TextBox 13">
            <a:extLst>
              <a:ext uri="{FF2B5EF4-FFF2-40B4-BE49-F238E27FC236}">
                <a16:creationId xmlns:a16="http://schemas.microsoft.com/office/drawing/2014/main" id="{C79C18FD-581D-36CD-8039-5AEA487B26A5}"/>
              </a:ext>
            </a:extLst>
          </p:cNvPr>
          <p:cNvSpPr txBox="1"/>
          <p:nvPr/>
        </p:nvSpPr>
        <p:spPr>
          <a:xfrm>
            <a:off x="6681694" y="289643"/>
            <a:ext cx="184731" cy="369332"/>
          </a:xfrm>
          <a:prstGeom prst="rect">
            <a:avLst/>
          </a:prstGeom>
          <a:noFill/>
        </p:spPr>
        <p:txBody>
          <a:bodyPr wrap="none" rtlCol="0">
            <a:spAutoFit/>
          </a:bodyPr>
          <a:lstStyle/>
          <a:p>
            <a:endParaRPr lang="en-AU" dirty="0"/>
          </a:p>
        </p:txBody>
      </p:sp>
      <p:grpSp>
        <p:nvGrpSpPr>
          <p:cNvPr id="23" name="Group 22">
            <a:extLst>
              <a:ext uri="{FF2B5EF4-FFF2-40B4-BE49-F238E27FC236}">
                <a16:creationId xmlns:a16="http://schemas.microsoft.com/office/drawing/2014/main" id="{8068DE4A-2FB6-B8D5-1F08-C31DC3EE0AD8}"/>
              </a:ext>
            </a:extLst>
          </p:cNvPr>
          <p:cNvGrpSpPr/>
          <p:nvPr/>
        </p:nvGrpSpPr>
        <p:grpSpPr>
          <a:xfrm>
            <a:off x="5132644" y="5085335"/>
            <a:ext cx="1900837" cy="1131609"/>
            <a:chOff x="5132644" y="5085335"/>
            <a:chExt cx="1900837" cy="1131609"/>
          </a:xfrm>
        </p:grpSpPr>
        <p:sp>
          <p:nvSpPr>
            <p:cNvPr id="15" name="TextBox 14">
              <a:extLst>
                <a:ext uri="{FF2B5EF4-FFF2-40B4-BE49-F238E27FC236}">
                  <a16:creationId xmlns:a16="http://schemas.microsoft.com/office/drawing/2014/main" id="{689A5336-1B11-8DDC-C1EC-6E3AB22F4818}"/>
                </a:ext>
              </a:extLst>
            </p:cNvPr>
            <p:cNvSpPr txBox="1"/>
            <p:nvPr/>
          </p:nvSpPr>
          <p:spPr>
            <a:xfrm rot="1837386">
              <a:off x="5132644" y="5786057"/>
              <a:ext cx="1013419" cy="430887"/>
            </a:xfrm>
            <a:prstGeom prst="rect">
              <a:avLst/>
            </a:prstGeom>
            <a:noFill/>
          </p:spPr>
          <p:txBody>
            <a:bodyPr wrap="none" rtlCol="0">
              <a:spAutoFit/>
            </a:bodyPr>
            <a:lstStyle/>
            <a:p>
              <a:r>
                <a:rPr lang="en-US" sz="1100" dirty="0">
                  <a:ln w="0"/>
                  <a:solidFill>
                    <a:schemeClr val="tx1"/>
                  </a:solidFill>
                  <a:effectLst>
                    <a:outerShdw blurRad="38100" dist="19050" dir="2700000" algn="tl" rotWithShape="0">
                      <a:schemeClr val="dk1">
                        <a:alpha val="40000"/>
                      </a:schemeClr>
                    </a:outerShdw>
                  </a:effectLst>
                </a:rPr>
                <a:t>SHARP EDGES</a:t>
              </a:r>
            </a:p>
            <a:p>
              <a:endParaRPr lang="en-AU" sz="1100" dirty="0"/>
            </a:p>
          </p:txBody>
        </p:sp>
        <p:sp>
          <p:nvSpPr>
            <p:cNvPr id="16" name="TextBox 15">
              <a:extLst>
                <a:ext uri="{FF2B5EF4-FFF2-40B4-BE49-F238E27FC236}">
                  <a16:creationId xmlns:a16="http://schemas.microsoft.com/office/drawing/2014/main" id="{EAE82438-E9C9-254B-A1B7-5C5F556D57F9}"/>
                </a:ext>
              </a:extLst>
            </p:cNvPr>
            <p:cNvSpPr txBox="1"/>
            <p:nvPr/>
          </p:nvSpPr>
          <p:spPr>
            <a:xfrm rot="1837386">
              <a:off x="5184902" y="5483651"/>
              <a:ext cx="678391" cy="430887"/>
            </a:xfrm>
            <a:prstGeom prst="rect">
              <a:avLst/>
            </a:prstGeom>
            <a:noFill/>
          </p:spPr>
          <p:txBody>
            <a:bodyPr wrap="none" rtlCol="0">
              <a:spAutoFit/>
            </a:bodyPr>
            <a:lstStyle/>
            <a:p>
              <a:r>
                <a:rPr lang="en-US" sz="1100" dirty="0">
                  <a:ln w="0"/>
                  <a:solidFill>
                    <a:schemeClr val="tx1"/>
                  </a:solidFill>
                  <a:effectLst>
                    <a:outerShdw blurRad="38100" dist="19050" dir="2700000" algn="tl" rotWithShape="0">
                      <a:schemeClr val="dk1">
                        <a:alpha val="40000"/>
                      </a:schemeClr>
                    </a:outerShdw>
                  </a:effectLst>
                </a:rPr>
                <a:t>WHEELS</a:t>
              </a:r>
            </a:p>
            <a:p>
              <a:endParaRPr lang="en-AU" sz="1100" dirty="0"/>
            </a:p>
          </p:txBody>
        </p:sp>
        <p:sp>
          <p:nvSpPr>
            <p:cNvPr id="17" name="TextBox 16">
              <a:extLst>
                <a:ext uri="{FF2B5EF4-FFF2-40B4-BE49-F238E27FC236}">
                  <a16:creationId xmlns:a16="http://schemas.microsoft.com/office/drawing/2014/main" id="{8A0EDFA3-FDA7-D1CB-EC29-9B344FB53165}"/>
                </a:ext>
              </a:extLst>
            </p:cNvPr>
            <p:cNvSpPr txBox="1"/>
            <p:nvPr/>
          </p:nvSpPr>
          <p:spPr>
            <a:xfrm rot="1837386">
              <a:off x="5175408" y="5085335"/>
              <a:ext cx="761747" cy="430887"/>
            </a:xfrm>
            <a:prstGeom prst="rect">
              <a:avLst/>
            </a:prstGeom>
            <a:noFill/>
          </p:spPr>
          <p:txBody>
            <a:bodyPr wrap="square" rtlCol="0">
              <a:spAutoFit/>
            </a:bodyPr>
            <a:lstStyle/>
            <a:p>
              <a:r>
                <a:rPr lang="en-US" sz="1100" dirty="0">
                  <a:ln w="0"/>
                  <a:effectLst>
                    <a:outerShdw blurRad="38100" dist="19050" dir="2700000" algn="tl" rotWithShape="0">
                      <a:schemeClr val="dk1">
                        <a:alpha val="40000"/>
                      </a:schemeClr>
                    </a:outerShdw>
                  </a:effectLst>
                </a:rPr>
                <a:t>BLINKING</a:t>
              </a:r>
              <a:br>
                <a:rPr lang="en-US" sz="1100" dirty="0">
                  <a:ln w="0"/>
                  <a:effectLst>
                    <a:outerShdw blurRad="38100" dist="19050" dir="2700000" algn="tl" rotWithShape="0">
                      <a:schemeClr val="dk1">
                        <a:alpha val="40000"/>
                      </a:schemeClr>
                    </a:outerShdw>
                  </a:effectLst>
                </a:rPr>
              </a:br>
              <a:r>
                <a:rPr lang="en-US" sz="1100" dirty="0">
                  <a:ln w="0"/>
                  <a:effectLst>
                    <a:outerShdw blurRad="38100" dist="19050" dir="2700000" algn="tl" rotWithShape="0">
                      <a:schemeClr val="dk1">
                        <a:alpha val="40000"/>
                      </a:schemeClr>
                    </a:outerShdw>
                  </a:effectLst>
                </a:rPr>
                <a:t>     LIGHTS</a:t>
              </a:r>
              <a:endParaRPr lang="en-AU" sz="1100" dirty="0"/>
            </a:p>
          </p:txBody>
        </p:sp>
        <p:sp>
          <p:nvSpPr>
            <p:cNvPr id="19" name="TextBox 18">
              <a:extLst>
                <a:ext uri="{FF2B5EF4-FFF2-40B4-BE49-F238E27FC236}">
                  <a16:creationId xmlns:a16="http://schemas.microsoft.com/office/drawing/2014/main" id="{DEFBE5E0-DE11-6280-50BE-56A870F7246A}"/>
                </a:ext>
              </a:extLst>
            </p:cNvPr>
            <p:cNvSpPr txBox="1"/>
            <p:nvPr/>
          </p:nvSpPr>
          <p:spPr>
            <a:xfrm rot="19687062">
              <a:off x="6080802" y="5834548"/>
              <a:ext cx="761747" cy="261610"/>
            </a:xfrm>
            <a:prstGeom prst="rect">
              <a:avLst/>
            </a:prstGeom>
            <a:noFill/>
          </p:spPr>
          <p:txBody>
            <a:bodyPr wrap="square" rtlCol="0">
              <a:spAutoFit/>
            </a:bodyPr>
            <a:lstStyle/>
            <a:p>
              <a:r>
                <a:rPr lang="en-US" sz="1100" dirty="0">
                  <a:ln w="0"/>
                  <a:effectLst>
                    <a:outerShdw blurRad="38100" dist="19050" dir="2700000" algn="tl" rotWithShape="0">
                      <a:schemeClr val="dk1">
                        <a:alpha val="40000"/>
                      </a:schemeClr>
                    </a:outerShdw>
                  </a:effectLst>
                </a:rPr>
                <a:t>NO BEAK</a:t>
              </a:r>
              <a:endParaRPr lang="en-AU" sz="1100" dirty="0"/>
            </a:p>
          </p:txBody>
        </p:sp>
        <p:sp>
          <p:nvSpPr>
            <p:cNvPr id="21" name="TextBox 20">
              <a:extLst>
                <a:ext uri="{FF2B5EF4-FFF2-40B4-BE49-F238E27FC236}">
                  <a16:creationId xmlns:a16="http://schemas.microsoft.com/office/drawing/2014/main" id="{62080735-A9B5-EE45-E1FD-B996E7416DD5}"/>
                </a:ext>
              </a:extLst>
            </p:cNvPr>
            <p:cNvSpPr txBox="1"/>
            <p:nvPr/>
          </p:nvSpPr>
          <p:spPr>
            <a:xfrm rot="19687062">
              <a:off x="6028423" y="5549383"/>
              <a:ext cx="1005058" cy="261610"/>
            </a:xfrm>
            <a:prstGeom prst="rect">
              <a:avLst/>
            </a:prstGeom>
            <a:noFill/>
          </p:spPr>
          <p:txBody>
            <a:bodyPr wrap="square" rtlCol="0">
              <a:spAutoFit/>
            </a:bodyPr>
            <a:lstStyle/>
            <a:p>
              <a:r>
                <a:rPr lang="en-US" sz="1100" dirty="0">
                  <a:ln w="0"/>
                  <a:effectLst>
                    <a:outerShdw blurRad="38100" dist="19050" dir="2700000" algn="tl" rotWithShape="0">
                      <a:schemeClr val="dk1">
                        <a:alpha val="40000"/>
                      </a:schemeClr>
                    </a:outerShdw>
                  </a:effectLst>
                </a:rPr>
                <a:t>NO FEATHERS</a:t>
              </a:r>
              <a:endParaRPr lang="en-AU" sz="1100" dirty="0"/>
            </a:p>
          </p:txBody>
        </p:sp>
      </p:grpSp>
      <p:sp>
        <p:nvSpPr>
          <p:cNvPr id="45" name="TextBox 44">
            <a:extLst>
              <a:ext uri="{FF2B5EF4-FFF2-40B4-BE49-F238E27FC236}">
                <a16:creationId xmlns:a16="http://schemas.microsoft.com/office/drawing/2014/main" id="{EDE87C01-4241-AEFE-75B4-1C4A04F191FB}"/>
              </a:ext>
            </a:extLst>
          </p:cNvPr>
          <p:cNvSpPr txBox="1"/>
          <p:nvPr/>
        </p:nvSpPr>
        <p:spPr>
          <a:xfrm>
            <a:off x="2523623" y="5119027"/>
            <a:ext cx="1656711" cy="369332"/>
          </a:xfrm>
          <a:prstGeom prst="rect">
            <a:avLst/>
          </a:prstGeom>
          <a:noFill/>
          <a:ln w="9525">
            <a:solidFill>
              <a:schemeClr val="tx1"/>
            </a:solidFill>
          </a:ln>
        </p:spPr>
        <p:txBody>
          <a:bodyPr wrap="square" rtlCol="0">
            <a:spAutoFit/>
          </a:bodyPr>
          <a:lstStyle/>
          <a:p>
            <a:pPr algn="ctr"/>
            <a:r>
              <a:rPr lang="en-US" dirty="0"/>
              <a:t>Few features</a:t>
            </a:r>
            <a:endParaRPr lang="en-AU" dirty="0"/>
          </a:p>
        </p:txBody>
      </p:sp>
    </p:spTree>
    <p:extLst>
      <p:ext uri="{BB962C8B-B14F-4D97-AF65-F5344CB8AC3E}">
        <p14:creationId xmlns:p14="http://schemas.microsoft.com/office/powerpoint/2010/main" val="42576248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Oval 10">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 name="Oval 12">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5" name="Group 14">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16" name="Freeform: Shape 15">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8" name="Oval 17">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 name="Oval 18">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21" name="Rectangle 20">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F73A0BB-6CC5-7BF1-5F49-B6A1D36A1261}"/>
              </a:ext>
            </a:extLst>
          </p:cNvPr>
          <p:cNvSpPr>
            <a:spLocks noGrp="1"/>
          </p:cNvSpPr>
          <p:nvPr>
            <p:ph type="title"/>
          </p:nvPr>
        </p:nvSpPr>
        <p:spPr>
          <a:xfrm>
            <a:off x="6203950" y="549275"/>
            <a:ext cx="5437187" cy="2986234"/>
          </a:xfrm>
        </p:spPr>
        <p:txBody>
          <a:bodyPr vert="horz" wrap="square" lIns="0" tIns="0" rIns="0" bIns="0" rtlCol="0" anchor="b" anchorCtr="0">
            <a:normAutofit/>
          </a:bodyPr>
          <a:lstStyle/>
          <a:p>
            <a:r>
              <a:rPr lang="en-US" sz="6400"/>
              <a:t>What about a computer? </a:t>
            </a:r>
          </a:p>
        </p:txBody>
      </p:sp>
      <p:pic>
        <p:nvPicPr>
          <p:cNvPr id="6" name="Graphic 5" descr="Laptop">
            <a:extLst>
              <a:ext uri="{FF2B5EF4-FFF2-40B4-BE49-F238E27FC236}">
                <a16:creationId xmlns:a16="http://schemas.microsoft.com/office/drawing/2014/main" id="{8A4F8ADD-5F9B-1C1A-DB1C-E93B95D0AF6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50863" y="878681"/>
            <a:ext cx="5102225" cy="5102225"/>
          </a:xfrm>
          <a:custGeom>
            <a:avLst/>
            <a:gdLst/>
            <a:ahLst/>
            <a:cxnLst/>
            <a:rect l="l" t="t" r="r" b="b"/>
            <a:pathLst>
              <a:path w="5102225" h="5761037">
                <a:moveTo>
                  <a:pt x="0" y="0"/>
                </a:moveTo>
                <a:lnTo>
                  <a:pt x="5102225" y="0"/>
                </a:lnTo>
                <a:lnTo>
                  <a:pt x="5102225" y="5761037"/>
                </a:lnTo>
                <a:lnTo>
                  <a:pt x="0" y="5761037"/>
                </a:lnTo>
                <a:close/>
              </a:path>
            </a:pathLst>
          </a:custGeom>
        </p:spPr>
      </p:pic>
      <p:pic>
        <p:nvPicPr>
          <p:cNvPr id="4" name="Picture 2" descr="Silicon Quantum Computing | LinkedIn">
            <a:extLst>
              <a:ext uri="{FF2B5EF4-FFF2-40B4-BE49-F238E27FC236}">
                <a16:creationId xmlns:a16="http://schemas.microsoft.com/office/drawing/2014/main" id="{A7AF0AD0-14CD-5527-F8BB-97F48143A66E}"/>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1500" b="96000" l="10000" r="90000">
                        <a14:foregroundMark x1="49500" y1="16000" x2="49500" y2="16000"/>
                        <a14:foregroundMark x1="55500" y1="96000" x2="55500" y2="96000"/>
                        <a14:foregroundMark x1="48000" y1="8500" x2="48000" y2="8500"/>
                        <a14:foregroundMark x1="51500" y1="1500" x2="51500" y2="1500"/>
                      </a14:backgroundRemoval>
                    </a14:imgEffect>
                  </a14:imgLayer>
                </a14:imgProps>
              </a:ext>
              <a:ext uri="{28A0092B-C50C-407E-A947-70E740481C1C}">
                <a14:useLocalDpi xmlns:a14="http://schemas.microsoft.com/office/drawing/2010/main" val="0"/>
              </a:ext>
            </a:extLst>
          </a:blip>
          <a:srcRect/>
          <a:stretch>
            <a:fillRect/>
          </a:stretch>
        </p:blipFill>
        <p:spPr bwMode="auto">
          <a:xfrm>
            <a:off x="11044856" y="187564"/>
            <a:ext cx="1083422" cy="10834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9847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5" name="Rectangle 21">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23">
            <a:extLst>
              <a:ext uri="{FF2B5EF4-FFF2-40B4-BE49-F238E27FC236}">
                <a16:creationId xmlns:a16="http://schemas.microsoft.com/office/drawing/2014/main" id="{6B425BBD-042F-4CF8-A9EE-42CC14D25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960575" y="54927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37" name="Group 25">
            <a:extLst>
              <a:ext uri="{FF2B5EF4-FFF2-40B4-BE49-F238E27FC236}">
                <a16:creationId xmlns:a16="http://schemas.microsoft.com/office/drawing/2014/main" id="{F8ED97E8-4320-4F9F-8AB2-2EC6D9FC971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80191" y="1665774"/>
            <a:ext cx="1262947" cy="1335600"/>
            <a:chOff x="2678417" y="2427951"/>
            <a:chExt cx="1262947" cy="1335600"/>
          </a:xfrm>
        </p:grpSpPr>
        <p:sp>
          <p:nvSpPr>
            <p:cNvPr id="38" name="Freeform: Shape 26">
              <a:extLst>
                <a:ext uri="{FF2B5EF4-FFF2-40B4-BE49-F238E27FC236}">
                  <a16:creationId xmlns:a16="http://schemas.microsoft.com/office/drawing/2014/main" id="{DDAE1E3F-711D-4F2E-AF4B-0A3CF77C56E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a:off x="2769891" y="2336477"/>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9" name="Oval 27">
              <a:extLst>
                <a:ext uri="{FF2B5EF4-FFF2-40B4-BE49-F238E27FC236}">
                  <a16:creationId xmlns:a16="http://schemas.microsoft.com/office/drawing/2014/main" id="{717A35D9-9F09-4A9F-AD47-CF21151009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a:off x="2784291" y="2683551"/>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40" name="Group 29">
            <a:extLst>
              <a:ext uri="{FF2B5EF4-FFF2-40B4-BE49-F238E27FC236}">
                <a16:creationId xmlns:a16="http://schemas.microsoft.com/office/drawing/2014/main" id="{3F071BFC-FCD5-404E-90E6-D5965577477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724513" y="5071998"/>
            <a:ext cx="1980000" cy="1336764"/>
            <a:chOff x="7285270" y="3781428"/>
            <a:chExt cx="1980000" cy="1336764"/>
          </a:xfrm>
        </p:grpSpPr>
        <p:sp>
          <p:nvSpPr>
            <p:cNvPr id="31" name="Freeform: Shape 30">
              <a:extLst>
                <a:ext uri="{FF2B5EF4-FFF2-40B4-BE49-F238E27FC236}">
                  <a16:creationId xmlns:a16="http://schemas.microsoft.com/office/drawing/2014/main" id="{BA0B934F-9437-4904-A573-FD6F8B81F33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a:off x="7285270" y="3781428"/>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54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2" name="Freeform: Shape 31">
              <a:extLst>
                <a:ext uri="{FF2B5EF4-FFF2-40B4-BE49-F238E27FC236}">
                  <a16:creationId xmlns:a16="http://schemas.microsoft.com/office/drawing/2014/main" id="{E0204A86-ED4C-4DD3-9013-C7A4EFF920E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a:off x="7351895" y="3784117"/>
              <a:ext cx="1853969" cy="1042921"/>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3" name="Oval 32">
              <a:extLst>
                <a:ext uri="{FF2B5EF4-FFF2-40B4-BE49-F238E27FC236}">
                  <a16:creationId xmlns:a16="http://schemas.microsoft.com/office/drawing/2014/main" id="{69EEA625-9D71-403F-B693-78E333447C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7997401" y="4831348"/>
              <a:ext cx="107098" cy="466589"/>
            </a:xfrm>
            <a:prstGeom prst="ellipse">
              <a:avLst/>
            </a:prstGeom>
            <a:solidFill>
              <a:schemeClr val="bg2"/>
            </a:solidFill>
            <a:ln>
              <a:noFill/>
            </a:ln>
            <a:effectLst>
              <a:innerShdw blurRad="63500" dist="254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4" name="Oval 33">
              <a:extLst>
                <a:ext uri="{FF2B5EF4-FFF2-40B4-BE49-F238E27FC236}">
                  <a16:creationId xmlns:a16="http://schemas.microsoft.com/office/drawing/2014/main" id="{425D8F7F-021F-459C-87EB-5AF697DC3B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8978427" y="3850321"/>
              <a:ext cx="107098" cy="466589"/>
            </a:xfrm>
            <a:prstGeom prst="ellipse">
              <a:avLst/>
            </a:prstGeom>
            <a:solidFill>
              <a:schemeClr val="bg2"/>
            </a:solidFill>
            <a:ln>
              <a:noFill/>
            </a:ln>
            <a:effectLst>
              <a:innerShdw blurRad="63500" dist="254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pic>
        <p:nvPicPr>
          <p:cNvPr id="4" name="Graphic 3" descr="Packing Box Open outline">
            <a:extLst>
              <a:ext uri="{FF2B5EF4-FFF2-40B4-BE49-F238E27FC236}">
                <a16:creationId xmlns:a16="http://schemas.microsoft.com/office/drawing/2014/main" id="{D412B940-A2AB-2569-4879-C5237CA0DD4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703526" y="3774356"/>
            <a:ext cx="2794000" cy="2794000"/>
          </a:xfrm>
          <a:prstGeom prst="rect">
            <a:avLst/>
          </a:prstGeom>
        </p:spPr>
      </p:pic>
      <p:cxnSp>
        <p:nvCxnSpPr>
          <p:cNvPr id="9" name="Straight Arrow Connector 8">
            <a:extLst>
              <a:ext uri="{FF2B5EF4-FFF2-40B4-BE49-F238E27FC236}">
                <a16:creationId xmlns:a16="http://schemas.microsoft.com/office/drawing/2014/main" id="{2714DBF1-0B54-54A7-6F1F-24FAF439DE3A}"/>
              </a:ext>
            </a:extLst>
          </p:cNvPr>
          <p:cNvCxnSpPr>
            <a:cxnSpLocks/>
          </p:cNvCxnSpPr>
          <p:nvPr/>
        </p:nvCxnSpPr>
        <p:spPr>
          <a:xfrm>
            <a:off x="6100526" y="2482863"/>
            <a:ext cx="0" cy="2334172"/>
          </a:xfrm>
          <a:prstGeom prst="straightConnector1">
            <a:avLst/>
          </a:prstGeom>
          <a:ln w="76200">
            <a:solidFill>
              <a:schemeClr val="tx1"/>
            </a:solidFill>
            <a:tailEnd type="triangle"/>
          </a:ln>
          <a:effectLst>
            <a:outerShdw blurRad="63500" sx="102000" sy="102000" algn="ctr" rotWithShape="0">
              <a:prstClr val="black"/>
            </a:outerShdw>
          </a:effectLst>
        </p:spPr>
        <p:style>
          <a:lnRef idx="3">
            <a:schemeClr val="dk1"/>
          </a:lnRef>
          <a:fillRef idx="0">
            <a:schemeClr val="dk1"/>
          </a:fillRef>
          <a:effectRef idx="2">
            <a:schemeClr val="dk1"/>
          </a:effectRef>
          <a:fontRef idx="minor">
            <a:schemeClr val="tx1"/>
          </a:fontRef>
        </p:style>
      </p:cxnSp>
      <p:pic>
        <p:nvPicPr>
          <p:cNvPr id="10" name="Picture 2" descr="Silicon Quantum Computing | LinkedIn">
            <a:extLst>
              <a:ext uri="{FF2B5EF4-FFF2-40B4-BE49-F238E27FC236}">
                <a16:creationId xmlns:a16="http://schemas.microsoft.com/office/drawing/2014/main" id="{D0623DF8-97BE-2B7D-52B4-3DB25B78D376}"/>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1500" b="96000" l="10000" r="90000">
                        <a14:foregroundMark x1="49500" y1="16000" x2="49500" y2="16000"/>
                        <a14:foregroundMark x1="55500" y1="96000" x2="55500" y2="96000"/>
                        <a14:foregroundMark x1="48000" y1="8500" x2="48000" y2="8500"/>
                        <a14:foregroundMark x1="51500" y1="1500" x2="51500" y2="1500"/>
                      </a14:backgroundRemoval>
                    </a14:imgEffect>
                  </a14:imgLayer>
                </a14:imgProps>
              </a:ext>
              <a:ext uri="{28A0092B-C50C-407E-A947-70E740481C1C}">
                <a14:useLocalDpi xmlns:a14="http://schemas.microsoft.com/office/drawing/2010/main" val="0"/>
              </a:ext>
            </a:extLst>
          </a:blip>
          <a:srcRect/>
          <a:stretch>
            <a:fillRect/>
          </a:stretch>
        </p:blipFill>
        <p:spPr bwMode="auto">
          <a:xfrm>
            <a:off x="11044856" y="187564"/>
            <a:ext cx="1083422" cy="1083422"/>
          </a:xfrm>
          <a:prstGeom prst="rect">
            <a:avLst/>
          </a:prstGeom>
          <a:noFill/>
          <a:extLst>
            <a:ext uri="{909E8E84-426E-40DD-AFC4-6F175D3DCCD1}">
              <a14:hiddenFill xmlns:a14="http://schemas.microsoft.com/office/drawing/2010/main">
                <a:solidFill>
                  <a:srgbClr val="FFFFFF"/>
                </a:solidFill>
              </a14:hiddenFill>
            </a:ext>
          </a:extLst>
        </p:spPr>
      </p:pic>
      <p:sp>
        <p:nvSpPr>
          <p:cNvPr id="11" name="Oval 10">
            <a:extLst>
              <a:ext uri="{FF2B5EF4-FFF2-40B4-BE49-F238E27FC236}">
                <a16:creationId xmlns:a16="http://schemas.microsoft.com/office/drawing/2014/main" id="{58288079-EEED-83B8-83CA-664BE6529262}"/>
              </a:ext>
            </a:extLst>
          </p:cNvPr>
          <p:cNvSpPr/>
          <p:nvPr/>
        </p:nvSpPr>
        <p:spPr>
          <a:xfrm>
            <a:off x="2952376" y="5307108"/>
            <a:ext cx="519952" cy="557232"/>
          </a:xfrm>
          <a:prstGeom prst="ellipse">
            <a:avLst/>
          </a:prstGeom>
          <a:solidFill>
            <a:srgbClr val="1B19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 name="Parallelogram 12">
            <a:extLst>
              <a:ext uri="{FF2B5EF4-FFF2-40B4-BE49-F238E27FC236}">
                <a16:creationId xmlns:a16="http://schemas.microsoft.com/office/drawing/2014/main" id="{4A1FE1A8-7DB8-AA60-023E-FACA7A441626}"/>
              </a:ext>
            </a:extLst>
          </p:cNvPr>
          <p:cNvSpPr/>
          <p:nvPr/>
        </p:nvSpPr>
        <p:spPr>
          <a:xfrm rot="20692616">
            <a:off x="6164287" y="5756792"/>
            <a:ext cx="394580" cy="331522"/>
          </a:xfrm>
          <a:prstGeom prst="parallelogram">
            <a:avLst/>
          </a:prstGeom>
          <a:solidFill>
            <a:srgbClr val="1B19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8" name="TextBox 17">
            <a:extLst>
              <a:ext uri="{FF2B5EF4-FFF2-40B4-BE49-F238E27FC236}">
                <a16:creationId xmlns:a16="http://schemas.microsoft.com/office/drawing/2014/main" id="{84377CE3-0680-60A0-22B3-6AABE69AEF38}"/>
              </a:ext>
            </a:extLst>
          </p:cNvPr>
          <p:cNvSpPr txBox="1"/>
          <p:nvPr/>
        </p:nvSpPr>
        <p:spPr>
          <a:xfrm rot="19687062">
            <a:off x="6080802" y="5834548"/>
            <a:ext cx="761747" cy="261610"/>
          </a:xfrm>
          <a:prstGeom prst="rect">
            <a:avLst/>
          </a:prstGeom>
          <a:noFill/>
        </p:spPr>
        <p:txBody>
          <a:bodyPr wrap="square" rtlCol="0">
            <a:spAutoFit/>
          </a:bodyPr>
          <a:lstStyle/>
          <a:p>
            <a:r>
              <a:rPr lang="en-US" sz="1100" dirty="0">
                <a:ln w="0"/>
                <a:effectLst>
                  <a:outerShdw blurRad="38100" dist="19050" dir="2700000" algn="tl" rotWithShape="0">
                    <a:schemeClr val="dk1">
                      <a:alpha val="40000"/>
                    </a:schemeClr>
                  </a:outerShdw>
                </a:effectLst>
              </a:rPr>
              <a:t>5.684</a:t>
            </a:r>
            <a:endParaRPr lang="en-AU" sz="1100" dirty="0"/>
          </a:p>
        </p:txBody>
      </p:sp>
      <p:sp>
        <p:nvSpPr>
          <p:cNvPr id="19" name="TextBox 18">
            <a:extLst>
              <a:ext uri="{FF2B5EF4-FFF2-40B4-BE49-F238E27FC236}">
                <a16:creationId xmlns:a16="http://schemas.microsoft.com/office/drawing/2014/main" id="{3B8A09F1-10FC-2A15-D94B-12458ADC78FB}"/>
              </a:ext>
            </a:extLst>
          </p:cNvPr>
          <p:cNvSpPr txBox="1"/>
          <p:nvPr/>
        </p:nvSpPr>
        <p:spPr>
          <a:xfrm rot="19687062">
            <a:off x="6481096" y="5357040"/>
            <a:ext cx="1005058" cy="261610"/>
          </a:xfrm>
          <a:prstGeom prst="rect">
            <a:avLst/>
          </a:prstGeom>
          <a:noFill/>
          <a:ln>
            <a:noFill/>
          </a:ln>
          <a:effectLst/>
        </p:spPr>
        <p:txBody>
          <a:bodyPr wrap="square" rtlCol="0">
            <a:spAutoFit/>
          </a:bodyPr>
          <a:lstStyle/>
          <a:p>
            <a:r>
              <a:rPr lang="en-US" sz="1100" dirty="0">
                <a:ln w="0"/>
              </a:rPr>
              <a:t>7.48</a:t>
            </a:r>
            <a:endParaRPr lang="en-AU" sz="1100" dirty="0"/>
          </a:p>
        </p:txBody>
      </p:sp>
      <p:sp>
        <p:nvSpPr>
          <p:cNvPr id="21" name="TextBox 20">
            <a:extLst>
              <a:ext uri="{FF2B5EF4-FFF2-40B4-BE49-F238E27FC236}">
                <a16:creationId xmlns:a16="http://schemas.microsoft.com/office/drawing/2014/main" id="{2A8A77A9-469C-A8DB-7A98-EE374597157B}"/>
              </a:ext>
            </a:extLst>
          </p:cNvPr>
          <p:cNvSpPr txBox="1"/>
          <p:nvPr/>
        </p:nvSpPr>
        <p:spPr>
          <a:xfrm rot="1837386">
            <a:off x="5691379" y="5479923"/>
            <a:ext cx="360996" cy="430887"/>
          </a:xfrm>
          <a:prstGeom prst="rect">
            <a:avLst/>
          </a:prstGeom>
          <a:noFill/>
        </p:spPr>
        <p:txBody>
          <a:bodyPr wrap="none" rtlCol="0">
            <a:spAutoFit/>
          </a:bodyPr>
          <a:lstStyle/>
          <a:p>
            <a:r>
              <a:rPr lang="en-US" sz="1100" dirty="0">
                <a:ln w="0"/>
                <a:solidFill>
                  <a:schemeClr val="tx1"/>
                </a:solidFill>
              </a:rPr>
              <a:t>0.8</a:t>
            </a:r>
          </a:p>
          <a:p>
            <a:endParaRPr lang="en-AU" sz="1100" dirty="0"/>
          </a:p>
        </p:txBody>
      </p:sp>
      <p:sp>
        <p:nvSpPr>
          <p:cNvPr id="22" name="TextBox 21">
            <a:extLst>
              <a:ext uri="{FF2B5EF4-FFF2-40B4-BE49-F238E27FC236}">
                <a16:creationId xmlns:a16="http://schemas.microsoft.com/office/drawing/2014/main" id="{6FB16381-BA81-1D60-772A-6867581950B3}"/>
              </a:ext>
            </a:extLst>
          </p:cNvPr>
          <p:cNvSpPr txBox="1"/>
          <p:nvPr/>
        </p:nvSpPr>
        <p:spPr>
          <a:xfrm rot="1837386">
            <a:off x="5388324" y="5786057"/>
            <a:ext cx="502061" cy="430887"/>
          </a:xfrm>
          <a:prstGeom prst="rect">
            <a:avLst/>
          </a:prstGeom>
          <a:noFill/>
        </p:spPr>
        <p:txBody>
          <a:bodyPr wrap="none" rtlCol="0">
            <a:spAutoFit/>
          </a:bodyPr>
          <a:lstStyle/>
          <a:p>
            <a:r>
              <a:rPr lang="en-US" sz="1100" dirty="0">
                <a:ln w="0"/>
                <a:solidFill>
                  <a:schemeClr val="tx1"/>
                </a:solidFill>
                <a:effectLst>
                  <a:outerShdw blurRad="38100" dist="19050" dir="2700000" algn="tl" rotWithShape="0">
                    <a:schemeClr val="dk1">
                      <a:alpha val="40000"/>
                    </a:schemeClr>
                  </a:outerShdw>
                </a:effectLst>
              </a:rPr>
              <a:t>0.234</a:t>
            </a:r>
          </a:p>
          <a:p>
            <a:endParaRPr lang="en-AU" sz="1100" dirty="0"/>
          </a:p>
        </p:txBody>
      </p:sp>
      <p:pic>
        <p:nvPicPr>
          <p:cNvPr id="3" name="Picture 2">
            <a:extLst>
              <a:ext uri="{FF2B5EF4-FFF2-40B4-BE49-F238E27FC236}">
                <a16:creationId xmlns:a16="http://schemas.microsoft.com/office/drawing/2014/main" id="{2E02AE47-CFA6-5B09-BF5F-41A0F5D538DC}"/>
              </a:ext>
            </a:extLst>
          </p:cNvPr>
          <p:cNvPicPr>
            <a:picLocks noChangeAspect="1"/>
          </p:cNvPicPr>
          <p:nvPr/>
        </p:nvPicPr>
        <p:blipFill>
          <a:blip r:embed="rId6"/>
          <a:stretch>
            <a:fillRect/>
          </a:stretch>
        </p:blipFill>
        <p:spPr>
          <a:xfrm>
            <a:off x="4431652" y="697807"/>
            <a:ext cx="3328695" cy="1359217"/>
          </a:xfrm>
          <a:prstGeom prst="rect">
            <a:avLst/>
          </a:prstGeom>
        </p:spPr>
      </p:pic>
      <p:sp>
        <p:nvSpPr>
          <p:cNvPr id="8" name="TextBox 7">
            <a:extLst>
              <a:ext uri="{FF2B5EF4-FFF2-40B4-BE49-F238E27FC236}">
                <a16:creationId xmlns:a16="http://schemas.microsoft.com/office/drawing/2014/main" id="{1DBFF01F-DD96-B939-706F-036B8A4E4C24}"/>
              </a:ext>
            </a:extLst>
          </p:cNvPr>
          <p:cNvSpPr txBox="1"/>
          <p:nvPr/>
        </p:nvSpPr>
        <p:spPr>
          <a:xfrm>
            <a:off x="1725108" y="1270986"/>
            <a:ext cx="2580639" cy="369332"/>
          </a:xfrm>
          <a:prstGeom prst="rect">
            <a:avLst/>
          </a:prstGeom>
          <a:noFill/>
          <a:ln w="9525">
            <a:solidFill>
              <a:schemeClr val="tx1"/>
            </a:solidFill>
          </a:ln>
        </p:spPr>
        <p:txBody>
          <a:bodyPr wrap="square" rtlCol="0">
            <a:spAutoFit/>
          </a:bodyPr>
          <a:lstStyle/>
          <a:p>
            <a:pPr algn="ctr"/>
            <a:r>
              <a:rPr lang="en-US" dirty="0"/>
              <a:t>Highly dimensional data</a:t>
            </a:r>
            <a:endParaRPr lang="en-AU" dirty="0"/>
          </a:p>
        </p:txBody>
      </p:sp>
      <p:sp>
        <p:nvSpPr>
          <p:cNvPr id="12" name="TextBox 11">
            <a:extLst>
              <a:ext uri="{FF2B5EF4-FFF2-40B4-BE49-F238E27FC236}">
                <a16:creationId xmlns:a16="http://schemas.microsoft.com/office/drawing/2014/main" id="{63878021-50CA-483B-435E-A4BD786E74F0}"/>
              </a:ext>
            </a:extLst>
          </p:cNvPr>
          <p:cNvSpPr txBox="1"/>
          <p:nvPr/>
        </p:nvSpPr>
        <p:spPr>
          <a:xfrm>
            <a:off x="1725108" y="5111252"/>
            <a:ext cx="2719522" cy="369332"/>
          </a:xfrm>
          <a:prstGeom prst="rect">
            <a:avLst/>
          </a:prstGeom>
          <a:noFill/>
          <a:ln w="9525">
            <a:solidFill>
              <a:schemeClr val="tx1"/>
            </a:solidFill>
          </a:ln>
        </p:spPr>
        <p:txBody>
          <a:bodyPr wrap="square" rtlCol="0">
            <a:spAutoFit/>
          </a:bodyPr>
          <a:lstStyle/>
          <a:p>
            <a:pPr algn="ctr"/>
            <a:r>
              <a:rPr lang="en-US" dirty="0"/>
              <a:t>Low dimensional features</a:t>
            </a:r>
            <a:endParaRPr lang="en-AU" dirty="0"/>
          </a:p>
        </p:txBody>
      </p:sp>
      <p:sp>
        <p:nvSpPr>
          <p:cNvPr id="14" name="TextBox 13">
            <a:extLst>
              <a:ext uri="{FF2B5EF4-FFF2-40B4-BE49-F238E27FC236}">
                <a16:creationId xmlns:a16="http://schemas.microsoft.com/office/drawing/2014/main" id="{3C720B8C-72B0-1BD5-5B1B-741F55C7D7F4}"/>
              </a:ext>
            </a:extLst>
          </p:cNvPr>
          <p:cNvSpPr txBox="1"/>
          <p:nvPr/>
        </p:nvSpPr>
        <p:spPr>
          <a:xfrm>
            <a:off x="6990462" y="3034131"/>
            <a:ext cx="5405120" cy="523220"/>
          </a:xfrm>
          <a:prstGeom prst="rect">
            <a:avLst/>
          </a:prstGeom>
          <a:noFill/>
        </p:spPr>
        <p:txBody>
          <a:bodyPr wrap="square" rtlCol="0">
            <a:spAutoFit/>
          </a:bodyPr>
          <a:lstStyle/>
          <a:p>
            <a:r>
              <a:rPr lang="en-US" sz="2800" dirty="0"/>
              <a:t>Dimensionality reduction</a:t>
            </a:r>
            <a:endParaRPr lang="en-AU" sz="2800" dirty="0"/>
          </a:p>
        </p:txBody>
      </p:sp>
      <p:pic>
        <p:nvPicPr>
          <p:cNvPr id="5" name="Content Placeholder 3" descr="A jet flying in the sky&#10;&#10;Description automatically generated with medium confidence">
            <a:extLst>
              <a:ext uri="{FF2B5EF4-FFF2-40B4-BE49-F238E27FC236}">
                <a16:creationId xmlns:a16="http://schemas.microsoft.com/office/drawing/2014/main" id="{65668070-C0AB-F5C8-DFBA-C8C67D4ADFF0}"/>
              </a:ext>
            </a:extLst>
          </p:cNvPr>
          <p:cNvPicPr>
            <a:picLocks noChangeAspect="1"/>
          </p:cNvPicPr>
          <p:nvPr/>
        </p:nvPicPr>
        <p:blipFill rotWithShape="1">
          <a:blip r:embed="rId7"/>
          <a:srcRect r="14076" b="-2"/>
          <a:stretch/>
        </p:blipFill>
        <p:spPr>
          <a:xfrm>
            <a:off x="7497526" y="391959"/>
            <a:ext cx="647900" cy="424154"/>
          </a:xfrm>
          <a:custGeom>
            <a:avLst/>
            <a:gdLst/>
            <a:ahLst/>
            <a:cxnLst/>
            <a:rect l="l" t="t" r="r" b="b"/>
            <a:pathLst>
              <a:path w="5773738" h="3779838">
                <a:moveTo>
                  <a:pt x="0" y="0"/>
                </a:moveTo>
                <a:lnTo>
                  <a:pt x="5773738" y="0"/>
                </a:lnTo>
                <a:lnTo>
                  <a:pt x="5773738" y="3779838"/>
                </a:lnTo>
                <a:lnTo>
                  <a:pt x="0" y="3779838"/>
                </a:lnTo>
                <a:close/>
              </a:path>
            </a:pathLst>
          </a:custGeom>
        </p:spPr>
      </p:pic>
      <p:sp>
        <p:nvSpPr>
          <p:cNvPr id="2" name="TextBox 1">
            <a:extLst>
              <a:ext uri="{FF2B5EF4-FFF2-40B4-BE49-F238E27FC236}">
                <a16:creationId xmlns:a16="http://schemas.microsoft.com/office/drawing/2014/main" id="{F36241B2-3E72-3BDC-D977-3A26959420BF}"/>
              </a:ext>
            </a:extLst>
          </p:cNvPr>
          <p:cNvSpPr txBox="1"/>
          <p:nvPr/>
        </p:nvSpPr>
        <p:spPr>
          <a:xfrm rot="1837386">
            <a:off x="5164992" y="5470239"/>
            <a:ext cx="431528" cy="430887"/>
          </a:xfrm>
          <a:prstGeom prst="rect">
            <a:avLst/>
          </a:prstGeom>
          <a:noFill/>
        </p:spPr>
        <p:txBody>
          <a:bodyPr wrap="none" rtlCol="0">
            <a:spAutoFit/>
          </a:bodyPr>
          <a:lstStyle/>
          <a:p>
            <a:r>
              <a:rPr lang="en-US" sz="1100" dirty="0">
                <a:ln w="0"/>
                <a:solidFill>
                  <a:schemeClr val="tx1"/>
                </a:solidFill>
              </a:rPr>
              <a:t>0.15</a:t>
            </a:r>
          </a:p>
          <a:p>
            <a:endParaRPr lang="en-AU" sz="1100" dirty="0"/>
          </a:p>
        </p:txBody>
      </p:sp>
      <p:sp>
        <p:nvSpPr>
          <p:cNvPr id="6" name="Rectangle 5">
            <a:extLst>
              <a:ext uri="{FF2B5EF4-FFF2-40B4-BE49-F238E27FC236}">
                <a16:creationId xmlns:a16="http://schemas.microsoft.com/office/drawing/2014/main" id="{507AAF89-4DCF-63E2-F890-973A5658F906}"/>
              </a:ext>
            </a:extLst>
          </p:cNvPr>
          <p:cNvSpPr/>
          <p:nvPr/>
        </p:nvSpPr>
        <p:spPr>
          <a:xfrm>
            <a:off x="225083" y="1519311"/>
            <a:ext cx="1296443" cy="1514820"/>
          </a:xfrm>
          <a:prstGeom prst="rect">
            <a:avLst/>
          </a:prstGeom>
          <a:solidFill>
            <a:srgbClr val="25BDD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28" name="Content Placeholder 3" descr="A jet flying in the sky&#10;&#10;Description automatically generated with medium confidence">
            <a:extLst>
              <a:ext uri="{FF2B5EF4-FFF2-40B4-BE49-F238E27FC236}">
                <a16:creationId xmlns:a16="http://schemas.microsoft.com/office/drawing/2014/main" id="{72F848F6-BB30-0AF2-9A31-CA3C8EB5681C}"/>
              </a:ext>
            </a:extLst>
          </p:cNvPr>
          <p:cNvPicPr>
            <a:picLocks noChangeAspect="1"/>
          </p:cNvPicPr>
          <p:nvPr/>
        </p:nvPicPr>
        <p:blipFill rotWithShape="1">
          <a:blip r:embed="rId7"/>
          <a:srcRect r="14076" b="-2"/>
          <a:stretch/>
        </p:blipFill>
        <p:spPr>
          <a:xfrm>
            <a:off x="4835203" y="561216"/>
            <a:ext cx="2530647" cy="1656715"/>
          </a:xfrm>
          <a:custGeom>
            <a:avLst/>
            <a:gdLst/>
            <a:ahLst/>
            <a:cxnLst/>
            <a:rect l="l" t="t" r="r" b="b"/>
            <a:pathLst>
              <a:path w="5773738" h="3779838">
                <a:moveTo>
                  <a:pt x="0" y="0"/>
                </a:moveTo>
                <a:lnTo>
                  <a:pt x="5773738" y="0"/>
                </a:lnTo>
                <a:lnTo>
                  <a:pt x="5773738" y="3779838"/>
                </a:lnTo>
                <a:lnTo>
                  <a:pt x="0" y="3779838"/>
                </a:lnTo>
                <a:close/>
              </a:path>
            </a:pathLst>
          </a:custGeom>
        </p:spPr>
      </p:pic>
    </p:spTree>
    <p:extLst>
      <p:ext uri="{BB962C8B-B14F-4D97-AF65-F5344CB8AC3E}">
        <p14:creationId xmlns:p14="http://schemas.microsoft.com/office/powerpoint/2010/main" val="3268738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28"/>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1" grpId="0"/>
      <p:bldP spid="22" grpId="0"/>
      <p:bldP spid="8" grpId="0" animBg="1"/>
      <p:bldP spid="12" grpId="0" animBg="1"/>
      <p:bldP spid="14" grpId="0"/>
      <p:bldP spid="2" grpId="0"/>
    </p:bldLst>
  </p:timing>
</p:sld>
</file>

<file path=ppt/theme/theme1.xml><?xml version="1.0" encoding="utf-8"?>
<a:theme xmlns:a="http://schemas.openxmlformats.org/drawingml/2006/main" name="3DFloatVTI">
  <a:themeElements>
    <a:clrScheme name="Float">
      <a:dk1>
        <a:sysClr val="windowText" lastClr="000000"/>
      </a:dk1>
      <a:lt1>
        <a:sysClr val="window" lastClr="FFFFFF"/>
      </a:lt1>
      <a:dk2>
        <a:srgbClr val="1B192E"/>
      </a:dk2>
      <a:lt2>
        <a:srgbClr val="EAE5EB"/>
      </a:lt2>
      <a:accent1>
        <a:srgbClr val="13BE89"/>
      </a:accent1>
      <a:accent2>
        <a:srgbClr val="12B1BF"/>
      </a:accent2>
      <a:accent3>
        <a:srgbClr val="D40AA8"/>
      </a:accent3>
      <a:accent4>
        <a:srgbClr val="B86E62"/>
      </a:accent4>
      <a:accent5>
        <a:srgbClr val="A3A3C1"/>
      </a:accent5>
      <a:accent6>
        <a:srgbClr val="37335B"/>
      </a:accent6>
      <a:hlink>
        <a:srgbClr val="0066FF"/>
      </a:hlink>
      <a:folHlink>
        <a:srgbClr val="666699"/>
      </a:folHlink>
    </a:clrScheme>
    <a:fontScheme name="Float">
      <a:majorFont>
        <a:latin typeface="Sitka Heading"/>
        <a:ea typeface=""/>
        <a:cs typeface=""/>
      </a:majorFont>
      <a:minorFont>
        <a:latin typeface="Source Sans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3DFloatVTI" id="{F59BA300-ED19-4B39-9AE3-7882B1DE8B78}" vid="{0FEC63E3-719F-4F50-9F1E-5B8BAF39109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365</TotalTime>
  <Words>953</Words>
  <Application>Microsoft Office PowerPoint</Application>
  <PresentationFormat>Widescreen</PresentationFormat>
  <Paragraphs>426</Paragraphs>
  <Slides>32</Slides>
  <Notes>6</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32</vt:i4>
      </vt:variant>
    </vt:vector>
  </HeadingPairs>
  <TitlesOfParts>
    <vt:vector size="42" baseType="lpstr">
      <vt:lpstr>Arial</vt:lpstr>
      <vt:lpstr>Calibri</vt:lpstr>
      <vt:lpstr>Cambria Math</vt:lpstr>
      <vt:lpstr>CMBX10</vt:lpstr>
      <vt:lpstr>CMBX12</vt:lpstr>
      <vt:lpstr>CMR10</vt:lpstr>
      <vt:lpstr>Scto Grotesk A Medium</vt:lpstr>
      <vt:lpstr>Sitka Heading</vt:lpstr>
      <vt:lpstr>Source Sans Pro</vt:lpstr>
      <vt:lpstr>3DFloatVTI</vt:lpstr>
      <vt:lpstr>Army Quantum Technology Challenge 2022 Sub-theme 2: Identifying Threats and Critical Information in Signals and Images</vt:lpstr>
      <vt:lpstr>Dimensionality Reduction </vt:lpstr>
      <vt:lpstr>What is Dimensionality Reduction? </vt:lpstr>
      <vt:lpstr>How do you tell a drone and seagull apart?</vt:lpstr>
      <vt:lpstr>PowerPoint Presentation</vt:lpstr>
      <vt:lpstr>PowerPoint Presentation</vt:lpstr>
      <vt:lpstr>PowerPoint Presentation</vt:lpstr>
      <vt:lpstr>What about a computer? </vt:lpstr>
      <vt:lpstr>PowerPoint Presentation</vt:lpstr>
      <vt:lpstr>PowerPoint Presentation</vt:lpstr>
      <vt:lpstr>Classical Dimensionality Reduction Algorithms</vt:lpstr>
      <vt:lpstr>PowerPoint Presentation</vt:lpstr>
      <vt:lpstr>Classical Quantum Dimensionality Reduction Algorithms</vt:lpstr>
      <vt:lpstr>History of Dimensionality Reduction</vt:lpstr>
      <vt:lpstr>PowerPoint Presentation</vt:lpstr>
      <vt:lpstr>PowerPoint Presentation</vt:lpstr>
      <vt:lpstr>A Crucial Dimensionality Reduction Subroutine: Quantum Phase Estimation (QPE)</vt:lpstr>
      <vt:lpstr>The Eigenvalue Problem</vt:lpstr>
      <vt:lpstr>PowerPoint Presentation</vt:lpstr>
      <vt:lpstr>Performance on Silicon Hardware?</vt:lpstr>
      <vt:lpstr>Estimated circuit fidelity for QPE using Silicon Hardware</vt:lpstr>
      <vt:lpstr>An algorithm relying on QPE: quantum Principal Component Analysis (qPCA)</vt:lpstr>
      <vt:lpstr>Classical Principal Component Analysis (PCA)</vt:lpstr>
      <vt:lpstr>PowerPoint Presentation</vt:lpstr>
      <vt:lpstr>PowerPoint Presentation</vt:lpstr>
      <vt:lpstr>Classical Quantum Principal Component Analysis (qPCA)</vt:lpstr>
      <vt:lpstr>PowerPoint Presentation</vt:lpstr>
      <vt:lpstr>PowerPoint Presentation</vt:lpstr>
      <vt:lpstr>Performance on Silicon Hardware?</vt:lpstr>
      <vt:lpstr>Estimated circuit fidelity for QPE</vt:lpstr>
      <vt:lpstr>SQC is a full stack company</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Quantum Technology Challenge</dc:title>
  <dc:creator>Saleh Naghdi</dc:creator>
  <cp:lastModifiedBy>Saleh Naghdi</cp:lastModifiedBy>
  <cp:revision>17</cp:revision>
  <dcterms:created xsi:type="dcterms:W3CDTF">2022-08-09T15:19:19Z</dcterms:created>
  <dcterms:modified xsi:type="dcterms:W3CDTF">2022-09-16T18:37:35Z</dcterms:modified>
</cp:coreProperties>
</file>